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sldIdLst>
    <p:sldId id="257" r:id="rId5"/>
    <p:sldId id="264" r:id="rId6"/>
    <p:sldId id="266" r:id="rId7"/>
    <p:sldId id="270" r:id="rId8"/>
    <p:sldId id="258" r:id="rId9"/>
    <p:sldId id="268" r:id="rId10"/>
    <p:sldId id="267" r:id="rId11"/>
    <p:sldId id="265" r:id="rId12"/>
    <p:sldId id="269" r:id="rId13"/>
    <p:sldId id="263" r:id="rId14"/>
    <p:sldId id="260" r:id="rId15"/>
    <p:sldId id="259" r:id="rId16"/>
    <p:sldId id="261" r:id="rId17"/>
    <p:sldId id="262" r:id="rId18"/>
    <p:sldId id="271" r:id="rId19"/>
    <p:sldId id="273" r:id="rId20"/>
    <p:sldId id="272" r:id="rId21"/>
    <p:sldId id="275" r:id="rId22"/>
    <p:sldId id="274"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3F2B"/>
    <a:srgbClr val="344529"/>
    <a:srgbClr val="2B3922"/>
    <a:srgbClr val="2E3722"/>
    <a:srgbClr val="FCF7F1"/>
    <a:srgbClr val="B8D233"/>
    <a:srgbClr val="5CC6D6"/>
    <a:srgbClr val="F8D22F"/>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3" autoAdjust="0"/>
    <p:restoredTop sz="94619" autoAdjust="0"/>
  </p:normalViewPr>
  <p:slideViewPr>
    <p:cSldViewPr snapToGrid="0">
      <p:cViewPr varScale="1">
        <p:scale>
          <a:sx n="67" d="100"/>
          <a:sy n="67" d="100"/>
        </p:scale>
        <p:origin x="9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FD9773-DC78-4F37-A161-6C04818EB6D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9DA1B01-BB5D-4ECB-BF1F-687B9E52798D}">
      <dgm:prSet/>
      <dgm:spPr/>
      <dgm:t>
        <a:bodyPr/>
        <a:lstStyle/>
        <a:p>
          <a:r>
            <a:rPr lang="en-US"/>
            <a:t>The doctor-patient relationship is "the legal predicate to the recognition of a professional duty of care owed to a patient“.</a:t>
          </a:r>
        </a:p>
      </dgm:t>
    </dgm:pt>
    <dgm:pt modelId="{B26B0D4E-B664-4277-A964-2029E134F5E1}" type="parTrans" cxnId="{F77EB360-01D9-4EC5-A176-70899BAADD40}">
      <dgm:prSet/>
      <dgm:spPr/>
      <dgm:t>
        <a:bodyPr/>
        <a:lstStyle/>
        <a:p>
          <a:endParaRPr lang="en-US"/>
        </a:p>
      </dgm:t>
    </dgm:pt>
    <dgm:pt modelId="{2EE818D8-D715-4320-B0DD-A346A47F3F1D}" type="sibTrans" cxnId="{F77EB360-01D9-4EC5-A176-70899BAADD40}">
      <dgm:prSet/>
      <dgm:spPr/>
      <dgm:t>
        <a:bodyPr/>
        <a:lstStyle/>
        <a:p>
          <a:endParaRPr lang="en-US"/>
        </a:p>
      </dgm:t>
    </dgm:pt>
    <dgm:pt modelId="{62542F93-8AF4-4D09-8289-3F4E540CE5D2}">
      <dgm:prSet/>
      <dgm:spPr/>
      <dgm:t>
        <a:bodyPr/>
        <a:lstStyle/>
        <a:p>
          <a:r>
            <a:rPr lang="en-US"/>
            <a:t>This forms the basis of a legal duty and relationship between the doctor and the patient.</a:t>
          </a:r>
        </a:p>
      </dgm:t>
    </dgm:pt>
    <dgm:pt modelId="{0349281B-E2BB-4B95-93BA-412E835DAD11}" type="parTrans" cxnId="{478C4A2E-093E-4E0F-BE5B-A92EA038B014}">
      <dgm:prSet/>
      <dgm:spPr/>
      <dgm:t>
        <a:bodyPr/>
        <a:lstStyle/>
        <a:p>
          <a:endParaRPr lang="en-US"/>
        </a:p>
      </dgm:t>
    </dgm:pt>
    <dgm:pt modelId="{4F3D4AD1-3D65-4BDA-8584-C6EC66EF7806}" type="sibTrans" cxnId="{478C4A2E-093E-4E0F-BE5B-A92EA038B014}">
      <dgm:prSet/>
      <dgm:spPr/>
      <dgm:t>
        <a:bodyPr/>
        <a:lstStyle/>
        <a:p>
          <a:endParaRPr lang="en-US"/>
        </a:p>
      </dgm:t>
    </dgm:pt>
    <dgm:pt modelId="{98A8AA51-5131-47C9-8146-7833811F3689}" type="pres">
      <dgm:prSet presAssocID="{8CFD9773-DC78-4F37-A161-6C04818EB6D3}" presName="root" presStyleCnt="0">
        <dgm:presLayoutVars>
          <dgm:dir/>
          <dgm:resizeHandles val="exact"/>
        </dgm:presLayoutVars>
      </dgm:prSet>
      <dgm:spPr/>
    </dgm:pt>
    <dgm:pt modelId="{729A4F01-7111-4758-8B4C-F7FF57B7D125}" type="pres">
      <dgm:prSet presAssocID="{49DA1B01-BB5D-4ECB-BF1F-687B9E52798D}" presName="compNode" presStyleCnt="0"/>
      <dgm:spPr/>
    </dgm:pt>
    <dgm:pt modelId="{BBB9EBDD-08EA-4784-B5A1-B2526A17F525}" type="pres">
      <dgm:prSet presAssocID="{49DA1B01-BB5D-4ECB-BF1F-687B9E52798D}" presName="bgRect" presStyleLbl="bgShp" presStyleIdx="0" presStyleCnt="2"/>
      <dgm:spPr/>
    </dgm:pt>
    <dgm:pt modelId="{C9AB611E-7B8A-4170-857B-002ECF95A953}" type="pres">
      <dgm:prSet presAssocID="{49DA1B01-BB5D-4ECB-BF1F-687B9E52798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tor"/>
        </a:ext>
      </dgm:extLst>
    </dgm:pt>
    <dgm:pt modelId="{43DF77CB-506A-4EAD-BCE4-3C793A5F7014}" type="pres">
      <dgm:prSet presAssocID="{49DA1B01-BB5D-4ECB-BF1F-687B9E52798D}" presName="spaceRect" presStyleCnt="0"/>
      <dgm:spPr/>
    </dgm:pt>
    <dgm:pt modelId="{E596ED7E-73B7-4F5D-A272-A32DDBBCA928}" type="pres">
      <dgm:prSet presAssocID="{49DA1B01-BB5D-4ECB-BF1F-687B9E52798D}" presName="parTx" presStyleLbl="revTx" presStyleIdx="0" presStyleCnt="2">
        <dgm:presLayoutVars>
          <dgm:chMax val="0"/>
          <dgm:chPref val="0"/>
        </dgm:presLayoutVars>
      </dgm:prSet>
      <dgm:spPr/>
    </dgm:pt>
    <dgm:pt modelId="{841CE1C2-5BCA-4736-AFA9-F8768F8C7AE4}" type="pres">
      <dgm:prSet presAssocID="{2EE818D8-D715-4320-B0DD-A346A47F3F1D}" presName="sibTrans" presStyleCnt="0"/>
      <dgm:spPr/>
    </dgm:pt>
    <dgm:pt modelId="{EEA891BB-F9F4-4BE1-AE35-0E4865B1243D}" type="pres">
      <dgm:prSet presAssocID="{62542F93-8AF4-4D09-8289-3F4E540CE5D2}" presName="compNode" presStyleCnt="0"/>
      <dgm:spPr/>
    </dgm:pt>
    <dgm:pt modelId="{9870A754-0882-44F8-8BBC-D2BF24EC6FF9}" type="pres">
      <dgm:prSet presAssocID="{62542F93-8AF4-4D09-8289-3F4E540CE5D2}" presName="bgRect" presStyleLbl="bgShp" presStyleIdx="1" presStyleCnt="2"/>
      <dgm:spPr/>
    </dgm:pt>
    <dgm:pt modelId="{B5A6E4A9-C2FA-451D-B428-CF3AB3BCCA97}" type="pres">
      <dgm:prSet presAssocID="{62542F93-8AF4-4D09-8289-3F4E540CE5D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mbulance"/>
        </a:ext>
      </dgm:extLst>
    </dgm:pt>
    <dgm:pt modelId="{EBEF2982-5FA6-4150-8D0A-928D26364717}" type="pres">
      <dgm:prSet presAssocID="{62542F93-8AF4-4D09-8289-3F4E540CE5D2}" presName="spaceRect" presStyleCnt="0"/>
      <dgm:spPr/>
    </dgm:pt>
    <dgm:pt modelId="{80EF0B4E-1673-4E33-8ADE-0EF462BD352D}" type="pres">
      <dgm:prSet presAssocID="{62542F93-8AF4-4D09-8289-3F4E540CE5D2}" presName="parTx" presStyleLbl="revTx" presStyleIdx="1" presStyleCnt="2">
        <dgm:presLayoutVars>
          <dgm:chMax val="0"/>
          <dgm:chPref val="0"/>
        </dgm:presLayoutVars>
      </dgm:prSet>
      <dgm:spPr/>
    </dgm:pt>
  </dgm:ptLst>
  <dgm:cxnLst>
    <dgm:cxn modelId="{5C70142A-70AC-4AE9-8357-406029D5519D}" type="presOf" srcId="{8CFD9773-DC78-4F37-A161-6C04818EB6D3}" destId="{98A8AA51-5131-47C9-8146-7833811F3689}" srcOrd="0" destOrd="0" presId="urn:microsoft.com/office/officeart/2018/2/layout/IconVerticalSolidList"/>
    <dgm:cxn modelId="{478C4A2E-093E-4E0F-BE5B-A92EA038B014}" srcId="{8CFD9773-DC78-4F37-A161-6C04818EB6D3}" destId="{62542F93-8AF4-4D09-8289-3F4E540CE5D2}" srcOrd="1" destOrd="0" parTransId="{0349281B-E2BB-4B95-93BA-412E835DAD11}" sibTransId="{4F3D4AD1-3D65-4BDA-8584-C6EC66EF7806}"/>
    <dgm:cxn modelId="{F77EB360-01D9-4EC5-A176-70899BAADD40}" srcId="{8CFD9773-DC78-4F37-A161-6C04818EB6D3}" destId="{49DA1B01-BB5D-4ECB-BF1F-687B9E52798D}" srcOrd="0" destOrd="0" parTransId="{B26B0D4E-B664-4277-A964-2029E134F5E1}" sibTransId="{2EE818D8-D715-4320-B0DD-A346A47F3F1D}"/>
    <dgm:cxn modelId="{CCE41993-C982-4DB3-916B-6CA86DDEC4DC}" type="presOf" srcId="{49DA1B01-BB5D-4ECB-BF1F-687B9E52798D}" destId="{E596ED7E-73B7-4F5D-A272-A32DDBBCA928}" srcOrd="0" destOrd="0" presId="urn:microsoft.com/office/officeart/2018/2/layout/IconVerticalSolidList"/>
    <dgm:cxn modelId="{B4DB8FB5-E4F3-49A8-AE55-77145EE6B78C}" type="presOf" srcId="{62542F93-8AF4-4D09-8289-3F4E540CE5D2}" destId="{80EF0B4E-1673-4E33-8ADE-0EF462BD352D}" srcOrd="0" destOrd="0" presId="urn:microsoft.com/office/officeart/2018/2/layout/IconVerticalSolidList"/>
    <dgm:cxn modelId="{7246EABA-E504-4F87-84EE-AD29370246D5}" type="presParOf" srcId="{98A8AA51-5131-47C9-8146-7833811F3689}" destId="{729A4F01-7111-4758-8B4C-F7FF57B7D125}" srcOrd="0" destOrd="0" presId="urn:microsoft.com/office/officeart/2018/2/layout/IconVerticalSolidList"/>
    <dgm:cxn modelId="{E7184D1B-BFE7-480F-A27C-15A76D4F2139}" type="presParOf" srcId="{729A4F01-7111-4758-8B4C-F7FF57B7D125}" destId="{BBB9EBDD-08EA-4784-B5A1-B2526A17F525}" srcOrd="0" destOrd="0" presId="urn:microsoft.com/office/officeart/2018/2/layout/IconVerticalSolidList"/>
    <dgm:cxn modelId="{991A3C57-58A2-43D1-9C5D-A83213268369}" type="presParOf" srcId="{729A4F01-7111-4758-8B4C-F7FF57B7D125}" destId="{C9AB611E-7B8A-4170-857B-002ECF95A953}" srcOrd="1" destOrd="0" presId="urn:microsoft.com/office/officeart/2018/2/layout/IconVerticalSolidList"/>
    <dgm:cxn modelId="{33B6C3CA-3863-4A7C-8015-C86190DFCAC3}" type="presParOf" srcId="{729A4F01-7111-4758-8B4C-F7FF57B7D125}" destId="{43DF77CB-506A-4EAD-BCE4-3C793A5F7014}" srcOrd="2" destOrd="0" presId="urn:microsoft.com/office/officeart/2018/2/layout/IconVerticalSolidList"/>
    <dgm:cxn modelId="{07E83BEB-E669-4AEC-8CC7-321E379205C6}" type="presParOf" srcId="{729A4F01-7111-4758-8B4C-F7FF57B7D125}" destId="{E596ED7E-73B7-4F5D-A272-A32DDBBCA928}" srcOrd="3" destOrd="0" presId="urn:microsoft.com/office/officeart/2018/2/layout/IconVerticalSolidList"/>
    <dgm:cxn modelId="{111723B5-7A47-4D65-B9E0-97570761B49D}" type="presParOf" srcId="{98A8AA51-5131-47C9-8146-7833811F3689}" destId="{841CE1C2-5BCA-4736-AFA9-F8768F8C7AE4}" srcOrd="1" destOrd="0" presId="urn:microsoft.com/office/officeart/2018/2/layout/IconVerticalSolidList"/>
    <dgm:cxn modelId="{F877DA4F-42A9-4052-8921-4A4BDEDFE342}" type="presParOf" srcId="{98A8AA51-5131-47C9-8146-7833811F3689}" destId="{EEA891BB-F9F4-4BE1-AE35-0E4865B1243D}" srcOrd="2" destOrd="0" presId="urn:microsoft.com/office/officeart/2018/2/layout/IconVerticalSolidList"/>
    <dgm:cxn modelId="{71900AA1-8D3C-47C6-9FAD-AACD8831A8CB}" type="presParOf" srcId="{EEA891BB-F9F4-4BE1-AE35-0E4865B1243D}" destId="{9870A754-0882-44F8-8BBC-D2BF24EC6FF9}" srcOrd="0" destOrd="0" presId="urn:microsoft.com/office/officeart/2018/2/layout/IconVerticalSolidList"/>
    <dgm:cxn modelId="{D82E0406-6609-42BB-90A7-015672C4EC61}" type="presParOf" srcId="{EEA891BB-F9F4-4BE1-AE35-0E4865B1243D}" destId="{B5A6E4A9-C2FA-451D-B428-CF3AB3BCCA97}" srcOrd="1" destOrd="0" presId="urn:microsoft.com/office/officeart/2018/2/layout/IconVerticalSolidList"/>
    <dgm:cxn modelId="{A30E9A49-1325-49A6-8B67-AE7198DCF01D}" type="presParOf" srcId="{EEA891BB-F9F4-4BE1-AE35-0E4865B1243D}" destId="{EBEF2982-5FA6-4150-8D0A-928D26364717}" srcOrd="2" destOrd="0" presId="urn:microsoft.com/office/officeart/2018/2/layout/IconVerticalSolidList"/>
    <dgm:cxn modelId="{77A8DF31-22D4-4A8F-9E36-3C97EE4A508C}" type="presParOf" srcId="{EEA891BB-F9F4-4BE1-AE35-0E4865B1243D}" destId="{80EF0B4E-1673-4E33-8ADE-0EF462BD352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193F60-5870-43F4-9D4A-DF968A5DDC1B}"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60DFF3F-7680-465D-AA0F-D4295ECA8969}">
      <dgm:prSet/>
      <dgm:spPr/>
      <dgm:t>
        <a:bodyPr/>
        <a:lstStyle/>
        <a:p>
          <a:r>
            <a:rPr lang="en-GB"/>
            <a:t>Driving offences</a:t>
          </a:r>
          <a:endParaRPr lang="en-US"/>
        </a:p>
      </dgm:t>
    </dgm:pt>
    <dgm:pt modelId="{8A5E41AF-9B97-4498-A8CD-E428A4BF8365}" type="parTrans" cxnId="{B71C4171-7564-4E70-9602-AEB71E830B4B}">
      <dgm:prSet/>
      <dgm:spPr/>
      <dgm:t>
        <a:bodyPr/>
        <a:lstStyle/>
        <a:p>
          <a:endParaRPr lang="en-US"/>
        </a:p>
      </dgm:t>
    </dgm:pt>
    <dgm:pt modelId="{F32A2B4D-FF75-4B34-9A19-066670E1E391}" type="sibTrans" cxnId="{B71C4171-7564-4E70-9602-AEB71E830B4B}">
      <dgm:prSet/>
      <dgm:spPr/>
      <dgm:t>
        <a:bodyPr/>
        <a:lstStyle/>
        <a:p>
          <a:endParaRPr lang="en-US"/>
        </a:p>
      </dgm:t>
    </dgm:pt>
    <dgm:pt modelId="{FA419DA7-7A89-4073-8818-2BA428F95FAB}">
      <dgm:prSet/>
      <dgm:spPr/>
      <dgm:t>
        <a:bodyPr/>
        <a:lstStyle/>
        <a:p>
          <a:r>
            <a:rPr lang="en-GB"/>
            <a:t>Dishonesty outside clinical practice</a:t>
          </a:r>
          <a:endParaRPr lang="en-US"/>
        </a:p>
      </dgm:t>
    </dgm:pt>
    <dgm:pt modelId="{4DD3D22B-4FB8-4B2A-AC16-A2AD493B8F09}" type="parTrans" cxnId="{625A03DF-5940-453F-BDDE-00A9DEB1E7EB}">
      <dgm:prSet/>
      <dgm:spPr/>
      <dgm:t>
        <a:bodyPr/>
        <a:lstStyle/>
        <a:p>
          <a:endParaRPr lang="en-US"/>
        </a:p>
      </dgm:t>
    </dgm:pt>
    <dgm:pt modelId="{94AC4FDE-1081-42A3-9884-FEC9601E84D4}" type="sibTrans" cxnId="{625A03DF-5940-453F-BDDE-00A9DEB1E7EB}">
      <dgm:prSet/>
      <dgm:spPr/>
      <dgm:t>
        <a:bodyPr/>
        <a:lstStyle/>
        <a:p>
          <a:endParaRPr lang="en-US"/>
        </a:p>
      </dgm:t>
    </dgm:pt>
    <dgm:pt modelId="{BD359394-8BBC-4AC8-9F78-3131530A16B2}">
      <dgm:prSet/>
      <dgm:spPr/>
      <dgm:t>
        <a:bodyPr/>
        <a:lstStyle/>
        <a:p>
          <a:r>
            <a:rPr lang="en-GB"/>
            <a:t>Relationship/affairs with patients </a:t>
          </a:r>
          <a:endParaRPr lang="en-US"/>
        </a:p>
      </dgm:t>
    </dgm:pt>
    <dgm:pt modelId="{7FCA5C3C-F5A4-4A75-A69E-5C10A2D59CA4}" type="parTrans" cxnId="{6E6A6DFA-90DB-40B9-A1FF-5EA2EB59EA1D}">
      <dgm:prSet/>
      <dgm:spPr/>
      <dgm:t>
        <a:bodyPr/>
        <a:lstStyle/>
        <a:p>
          <a:endParaRPr lang="en-US"/>
        </a:p>
      </dgm:t>
    </dgm:pt>
    <dgm:pt modelId="{88BC5B86-4D12-401A-871A-322A21DFCCF4}" type="sibTrans" cxnId="{6E6A6DFA-90DB-40B9-A1FF-5EA2EB59EA1D}">
      <dgm:prSet/>
      <dgm:spPr/>
      <dgm:t>
        <a:bodyPr/>
        <a:lstStyle/>
        <a:p>
          <a:endParaRPr lang="en-US"/>
        </a:p>
      </dgm:t>
    </dgm:pt>
    <dgm:pt modelId="{D0C50524-4A9C-4C64-8C27-CC9BAE2027E4}">
      <dgm:prSet/>
      <dgm:spPr/>
      <dgm:t>
        <a:bodyPr/>
        <a:lstStyle/>
        <a:p>
          <a:r>
            <a:rPr lang="en-GB"/>
            <a:t>Pre-qualification misconduct </a:t>
          </a:r>
          <a:endParaRPr lang="en-US"/>
        </a:p>
      </dgm:t>
    </dgm:pt>
    <dgm:pt modelId="{90BDB313-8333-4841-8817-B7C0D16BE27E}" type="parTrans" cxnId="{96A15C19-CFF1-49CA-B435-305A2C6BEC43}">
      <dgm:prSet/>
      <dgm:spPr/>
      <dgm:t>
        <a:bodyPr/>
        <a:lstStyle/>
        <a:p>
          <a:endParaRPr lang="en-US"/>
        </a:p>
      </dgm:t>
    </dgm:pt>
    <dgm:pt modelId="{F4FB5177-F073-4EDF-AF7D-C079008D52DB}" type="sibTrans" cxnId="{96A15C19-CFF1-49CA-B435-305A2C6BEC43}">
      <dgm:prSet/>
      <dgm:spPr/>
      <dgm:t>
        <a:bodyPr/>
        <a:lstStyle/>
        <a:p>
          <a:endParaRPr lang="en-US"/>
        </a:p>
      </dgm:t>
    </dgm:pt>
    <dgm:pt modelId="{1D57038A-6200-45BA-909D-083217BBBE77}">
      <dgm:prSet/>
      <dgm:spPr/>
      <dgm:t>
        <a:bodyPr/>
        <a:lstStyle/>
        <a:p>
          <a:r>
            <a:rPr lang="en-GB"/>
            <a:t>Other Character related misconduct</a:t>
          </a:r>
          <a:endParaRPr lang="en-US"/>
        </a:p>
      </dgm:t>
    </dgm:pt>
    <dgm:pt modelId="{1F55B247-E11D-4935-A087-41D8E27652CB}" type="parTrans" cxnId="{1FE64699-EFEA-4FB2-8E54-FE7E8AD9EA5E}">
      <dgm:prSet/>
      <dgm:spPr/>
      <dgm:t>
        <a:bodyPr/>
        <a:lstStyle/>
        <a:p>
          <a:endParaRPr lang="en-US"/>
        </a:p>
      </dgm:t>
    </dgm:pt>
    <dgm:pt modelId="{1997D9DD-7206-4121-8D21-EA2DA8276182}" type="sibTrans" cxnId="{1FE64699-EFEA-4FB2-8E54-FE7E8AD9EA5E}">
      <dgm:prSet/>
      <dgm:spPr/>
      <dgm:t>
        <a:bodyPr/>
        <a:lstStyle/>
        <a:p>
          <a:endParaRPr lang="en-US"/>
        </a:p>
      </dgm:t>
    </dgm:pt>
    <dgm:pt modelId="{B5EF1086-43D3-406B-B259-F51E0C030F25}" type="pres">
      <dgm:prSet presAssocID="{94193F60-5870-43F4-9D4A-DF968A5DDC1B}" presName="root" presStyleCnt="0">
        <dgm:presLayoutVars>
          <dgm:dir/>
          <dgm:resizeHandles val="exact"/>
        </dgm:presLayoutVars>
      </dgm:prSet>
      <dgm:spPr/>
    </dgm:pt>
    <dgm:pt modelId="{85392245-2141-4006-9F20-82E3BC5BDCA2}" type="pres">
      <dgm:prSet presAssocID="{A60DFF3F-7680-465D-AA0F-D4295ECA8969}" presName="compNode" presStyleCnt="0"/>
      <dgm:spPr/>
    </dgm:pt>
    <dgm:pt modelId="{0D5786C0-E2B3-48FB-A504-86B4D9764191}" type="pres">
      <dgm:prSet presAssocID="{A60DFF3F-7680-465D-AA0F-D4295ECA8969}" presName="bgRect" presStyleLbl="bgShp" presStyleIdx="0" presStyleCnt="5"/>
      <dgm:spPr/>
    </dgm:pt>
    <dgm:pt modelId="{A2EADDE2-838D-417E-A6B4-FCEF348262D1}" type="pres">
      <dgm:prSet presAssocID="{A60DFF3F-7680-465D-AA0F-D4295ECA896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r"/>
        </a:ext>
      </dgm:extLst>
    </dgm:pt>
    <dgm:pt modelId="{A85CF0B5-57FE-4F9A-80EF-B89AE3647535}" type="pres">
      <dgm:prSet presAssocID="{A60DFF3F-7680-465D-AA0F-D4295ECA8969}" presName="spaceRect" presStyleCnt="0"/>
      <dgm:spPr/>
    </dgm:pt>
    <dgm:pt modelId="{92788B4A-8EE0-4C86-9ACC-FBC442A7C3A1}" type="pres">
      <dgm:prSet presAssocID="{A60DFF3F-7680-465D-AA0F-D4295ECA8969}" presName="parTx" presStyleLbl="revTx" presStyleIdx="0" presStyleCnt="5">
        <dgm:presLayoutVars>
          <dgm:chMax val="0"/>
          <dgm:chPref val="0"/>
        </dgm:presLayoutVars>
      </dgm:prSet>
      <dgm:spPr/>
    </dgm:pt>
    <dgm:pt modelId="{D7844D60-582B-432D-B920-932715068FCB}" type="pres">
      <dgm:prSet presAssocID="{F32A2B4D-FF75-4B34-9A19-066670E1E391}" presName="sibTrans" presStyleCnt="0"/>
      <dgm:spPr/>
    </dgm:pt>
    <dgm:pt modelId="{7A052969-4F42-4D53-9BAB-DBC12584D94A}" type="pres">
      <dgm:prSet presAssocID="{FA419DA7-7A89-4073-8818-2BA428F95FAB}" presName="compNode" presStyleCnt="0"/>
      <dgm:spPr/>
    </dgm:pt>
    <dgm:pt modelId="{556F82C4-6251-4B59-8A12-60245959DCF3}" type="pres">
      <dgm:prSet presAssocID="{FA419DA7-7A89-4073-8818-2BA428F95FAB}" presName="bgRect" presStyleLbl="bgShp" presStyleIdx="1" presStyleCnt="5"/>
      <dgm:spPr/>
    </dgm:pt>
    <dgm:pt modelId="{AC347EAB-82D5-4AD9-97F9-A65E79AC5B7C}" type="pres">
      <dgm:prSet presAssocID="{FA419DA7-7A89-4073-8818-2BA428F95FAB}"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ethoscope"/>
        </a:ext>
      </dgm:extLst>
    </dgm:pt>
    <dgm:pt modelId="{BA647677-A2B5-4BF5-849D-1DAD4FC0706D}" type="pres">
      <dgm:prSet presAssocID="{FA419DA7-7A89-4073-8818-2BA428F95FAB}" presName="spaceRect" presStyleCnt="0"/>
      <dgm:spPr/>
    </dgm:pt>
    <dgm:pt modelId="{F5BC63B3-6C8E-4901-8108-83AF74640091}" type="pres">
      <dgm:prSet presAssocID="{FA419DA7-7A89-4073-8818-2BA428F95FAB}" presName="parTx" presStyleLbl="revTx" presStyleIdx="1" presStyleCnt="5">
        <dgm:presLayoutVars>
          <dgm:chMax val="0"/>
          <dgm:chPref val="0"/>
        </dgm:presLayoutVars>
      </dgm:prSet>
      <dgm:spPr/>
    </dgm:pt>
    <dgm:pt modelId="{CEB2F316-59C2-4252-8F70-B784EEE44C17}" type="pres">
      <dgm:prSet presAssocID="{94AC4FDE-1081-42A3-9884-FEC9601E84D4}" presName="sibTrans" presStyleCnt="0"/>
      <dgm:spPr/>
    </dgm:pt>
    <dgm:pt modelId="{D59BC8F6-7569-48C9-8611-D33EC2DD0783}" type="pres">
      <dgm:prSet presAssocID="{BD359394-8BBC-4AC8-9F78-3131530A16B2}" presName="compNode" presStyleCnt="0"/>
      <dgm:spPr/>
    </dgm:pt>
    <dgm:pt modelId="{5E89475F-1170-4A83-BECE-1F3EA9D14B3C}" type="pres">
      <dgm:prSet presAssocID="{BD359394-8BBC-4AC8-9F78-3131530A16B2}" presName="bgRect" presStyleLbl="bgShp" presStyleIdx="2" presStyleCnt="5"/>
      <dgm:spPr/>
    </dgm:pt>
    <dgm:pt modelId="{D604C160-2CF9-457F-BCB5-E65AB4A5623A}" type="pres">
      <dgm:prSet presAssocID="{BD359394-8BBC-4AC8-9F78-3131530A16B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a:ext>
      </dgm:extLst>
    </dgm:pt>
    <dgm:pt modelId="{368EFE20-DA76-4C09-BB7A-D3C6AE1DD17B}" type="pres">
      <dgm:prSet presAssocID="{BD359394-8BBC-4AC8-9F78-3131530A16B2}" presName="spaceRect" presStyleCnt="0"/>
      <dgm:spPr/>
    </dgm:pt>
    <dgm:pt modelId="{534A4DEC-C1B6-406A-ACEB-A4A33482FEE6}" type="pres">
      <dgm:prSet presAssocID="{BD359394-8BBC-4AC8-9F78-3131530A16B2}" presName="parTx" presStyleLbl="revTx" presStyleIdx="2" presStyleCnt="5">
        <dgm:presLayoutVars>
          <dgm:chMax val="0"/>
          <dgm:chPref val="0"/>
        </dgm:presLayoutVars>
      </dgm:prSet>
      <dgm:spPr/>
    </dgm:pt>
    <dgm:pt modelId="{E60E850D-E9FE-4B20-8788-2C7F246FCB14}" type="pres">
      <dgm:prSet presAssocID="{88BC5B86-4D12-401A-871A-322A21DFCCF4}" presName="sibTrans" presStyleCnt="0"/>
      <dgm:spPr/>
    </dgm:pt>
    <dgm:pt modelId="{6BCCB559-DC5C-4EFD-AE80-D6317CF336A9}" type="pres">
      <dgm:prSet presAssocID="{D0C50524-4A9C-4C64-8C27-CC9BAE2027E4}" presName="compNode" presStyleCnt="0"/>
      <dgm:spPr/>
    </dgm:pt>
    <dgm:pt modelId="{E15DDC73-34C4-4C49-9366-24FA717A3DE2}" type="pres">
      <dgm:prSet presAssocID="{D0C50524-4A9C-4C64-8C27-CC9BAE2027E4}" presName="bgRect" presStyleLbl="bgShp" presStyleIdx="3" presStyleCnt="5"/>
      <dgm:spPr/>
    </dgm:pt>
    <dgm:pt modelId="{36499504-D1FC-4E48-ADC9-8265C243E733}" type="pres">
      <dgm:prSet presAssocID="{D0C50524-4A9C-4C64-8C27-CC9BAE2027E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iploma"/>
        </a:ext>
      </dgm:extLst>
    </dgm:pt>
    <dgm:pt modelId="{DB3B71C0-3943-43FC-B412-E8FE91B2081B}" type="pres">
      <dgm:prSet presAssocID="{D0C50524-4A9C-4C64-8C27-CC9BAE2027E4}" presName="spaceRect" presStyleCnt="0"/>
      <dgm:spPr/>
    </dgm:pt>
    <dgm:pt modelId="{13E982DC-D0D0-492F-9826-3F2E638B6428}" type="pres">
      <dgm:prSet presAssocID="{D0C50524-4A9C-4C64-8C27-CC9BAE2027E4}" presName="parTx" presStyleLbl="revTx" presStyleIdx="3" presStyleCnt="5">
        <dgm:presLayoutVars>
          <dgm:chMax val="0"/>
          <dgm:chPref val="0"/>
        </dgm:presLayoutVars>
      </dgm:prSet>
      <dgm:spPr/>
    </dgm:pt>
    <dgm:pt modelId="{283BA5ED-A48F-49A4-9994-CE7814091E78}" type="pres">
      <dgm:prSet presAssocID="{F4FB5177-F073-4EDF-AF7D-C079008D52DB}" presName="sibTrans" presStyleCnt="0"/>
      <dgm:spPr/>
    </dgm:pt>
    <dgm:pt modelId="{52B0FF55-1EBF-40FD-9F08-CDA2C4C18344}" type="pres">
      <dgm:prSet presAssocID="{1D57038A-6200-45BA-909D-083217BBBE77}" presName="compNode" presStyleCnt="0"/>
      <dgm:spPr/>
    </dgm:pt>
    <dgm:pt modelId="{E12E0CD4-DB2F-42EE-810A-AA7912D0DD0E}" type="pres">
      <dgm:prSet presAssocID="{1D57038A-6200-45BA-909D-083217BBBE77}" presName="bgRect" presStyleLbl="bgShp" presStyleIdx="4" presStyleCnt="5"/>
      <dgm:spPr/>
    </dgm:pt>
    <dgm:pt modelId="{329B4244-70D2-488C-A69E-D670A7C1D1D2}" type="pres">
      <dgm:prSet presAssocID="{1D57038A-6200-45BA-909D-083217BBBE7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avel"/>
        </a:ext>
      </dgm:extLst>
    </dgm:pt>
    <dgm:pt modelId="{1A832253-9E34-4FEE-84F4-B6C331885647}" type="pres">
      <dgm:prSet presAssocID="{1D57038A-6200-45BA-909D-083217BBBE77}" presName="spaceRect" presStyleCnt="0"/>
      <dgm:spPr/>
    </dgm:pt>
    <dgm:pt modelId="{948D41D3-0A39-4B41-ABD5-C19E451D3750}" type="pres">
      <dgm:prSet presAssocID="{1D57038A-6200-45BA-909D-083217BBBE77}" presName="parTx" presStyleLbl="revTx" presStyleIdx="4" presStyleCnt="5">
        <dgm:presLayoutVars>
          <dgm:chMax val="0"/>
          <dgm:chPref val="0"/>
        </dgm:presLayoutVars>
      </dgm:prSet>
      <dgm:spPr/>
    </dgm:pt>
  </dgm:ptLst>
  <dgm:cxnLst>
    <dgm:cxn modelId="{96394F08-F9B0-479F-BFAC-215760B1B0ED}" type="presOf" srcId="{D0C50524-4A9C-4C64-8C27-CC9BAE2027E4}" destId="{13E982DC-D0D0-492F-9826-3F2E638B6428}" srcOrd="0" destOrd="0" presId="urn:microsoft.com/office/officeart/2018/2/layout/IconVerticalSolidList"/>
    <dgm:cxn modelId="{96A15C19-CFF1-49CA-B435-305A2C6BEC43}" srcId="{94193F60-5870-43F4-9D4A-DF968A5DDC1B}" destId="{D0C50524-4A9C-4C64-8C27-CC9BAE2027E4}" srcOrd="3" destOrd="0" parTransId="{90BDB313-8333-4841-8817-B7C0D16BE27E}" sibTransId="{F4FB5177-F073-4EDF-AF7D-C079008D52DB}"/>
    <dgm:cxn modelId="{B71C4171-7564-4E70-9602-AEB71E830B4B}" srcId="{94193F60-5870-43F4-9D4A-DF968A5DDC1B}" destId="{A60DFF3F-7680-465D-AA0F-D4295ECA8969}" srcOrd="0" destOrd="0" parTransId="{8A5E41AF-9B97-4498-A8CD-E428A4BF8365}" sibTransId="{F32A2B4D-FF75-4B34-9A19-066670E1E391}"/>
    <dgm:cxn modelId="{E792FD7D-1369-4B9E-99AC-31C67967D719}" type="presOf" srcId="{FA419DA7-7A89-4073-8818-2BA428F95FAB}" destId="{F5BC63B3-6C8E-4901-8108-83AF74640091}" srcOrd="0" destOrd="0" presId="urn:microsoft.com/office/officeart/2018/2/layout/IconVerticalSolidList"/>
    <dgm:cxn modelId="{1FE64699-EFEA-4FB2-8E54-FE7E8AD9EA5E}" srcId="{94193F60-5870-43F4-9D4A-DF968A5DDC1B}" destId="{1D57038A-6200-45BA-909D-083217BBBE77}" srcOrd="4" destOrd="0" parTransId="{1F55B247-E11D-4935-A087-41D8E27652CB}" sibTransId="{1997D9DD-7206-4121-8D21-EA2DA8276182}"/>
    <dgm:cxn modelId="{C7E472AA-5CB2-42A9-9E38-706E87056BEA}" type="presOf" srcId="{94193F60-5870-43F4-9D4A-DF968A5DDC1B}" destId="{B5EF1086-43D3-406B-B259-F51E0C030F25}" srcOrd="0" destOrd="0" presId="urn:microsoft.com/office/officeart/2018/2/layout/IconVerticalSolidList"/>
    <dgm:cxn modelId="{625A03DF-5940-453F-BDDE-00A9DEB1E7EB}" srcId="{94193F60-5870-43F4-9D4A-DF968A5DDC1B}" destId="{FA419DA7-7A89-4073-8818-2BA428F95FAB}" srcOrd="1" destOrd="0" parTransId="{4DD3D22B-4FB8-4B2A-AC16-A2AD493B8F09}" sibTransId="{94AC4FDE-1081-42A3-9884-FEC9601E84D4}"/>
    <dgm:cxn modelId="{891379DF-F172-49A9-B4B9-42885D15D832}" type="presOf" srcId="{BD359394-8BBC-4AC8-9F78-3131530A16B2}" destId="{534A4DEC-C1B6-406A-ACEB-A4A33482FEE6}" srcOrd="0" destOrd="0" presId="urn:microsoft.com/office/officeart/2018/2/layout/IconVerticalSolidList"/>
    <dgm:cxn modelId="{FF6F32E3-B33B-4AAA-B668-B5BC159C0F7E}" type="presOf" srcId="{A60DFF3F-7680-465D-AA0F-D4295ECA8969}" destId="{92788B4A-8EE0-4C86-9ACC-FBC442A7C3A1}" srcOrd="0" destOrd="0" presId="urn:microsoft.com/office/officeart/2018/2/layout/IconVerticalSolidList"/>
    <dgm:cxn modelId="{6E6A6DFA-90DB-40B9-A1FF-5EA2EB59EA1D}" srcId="{94193F60-5870-43F4-9D4A-DF968A5DDC1B}" destId="{BD359394-8BBC-4AC8-9F78-3131530A16B2}" srcOrd="2" destOrd="0" parTransId="{7FCA5C3C-F5A4-4A75-A69E-5C10A2D59CA4}" sibTransId="{88BC5B86-4D12-401A-871A-322A21DFCCF4}"/>
    <dgm:cxn modelId="{A93600FC-2F88-44C6-8C4A-8FF72977EB61}" type="presOf" srcId="{1D57038A-6200-45BA-909D-083217BBBE77}" destId="{948D41D3-0A39-4B41-ABD5-C19E451D3750}" srcOrd="0" destOrd="0" presId="urn:microsoft.com/office/officeart/2018/2/layout/IconVerticalSolidList"/>
    <dgm:cxn modelId="{3356A152-5E88-4382-9170-E31678EC98B3}" type="presParOf" srcId="{B5EF1086-43D3-406B-B259-F51E0C030F25}" destId="{85392245-2141-4006-9F20-82E3BC5BDCA2}" srcOrd="0" destOrd="0" presId="urn:microsoft.com/office/officeart/2018/2/layout/IconVerticalSolidList"/>
    <dgm:cxn modelId="{952D33B1-C9D8-4A13-8896-C6EA658FC165}" type="presParOf" srcId="{85392245-2141-4006-9F20-82E3BC5BDCA2}" destId="{0D5786C0-E2B3-48FB-A504-86B4D9764191}" srcOrd="0" destOrd="0" presId="urn:microsoft.com/office/officeart/2018/2/layout/IconVerticalSolidList"/>
    <dgm:cxn modelId="{7F4345D5-DFE0-402D-A29C-55C11EB110DB}" type="presParOf" srcId="{85392245-2141-4006-9F20-82E3BC5BDCA2}" destId="{A2EADDE2-838D-417E-A6B4-FCEF348262D1}" srcOrd="1" destOrd="0" presId="urn:microsoft.com/office/officeart/2018/2/layout/IconVerticalSolidList"/>
    <dgm:cxn modelId="{2D5DD447-BF81-41C2-BB85-89C0C06B52CB}" type="presParOf" srcId="{85392245-2141-4006-9F20-82E3BC5BDCA2}" destId="{A85CF0B5-57FE-4F9A-80EF-B89AE3647535}" srcOrd="2" destOrd="0" presId="urn:microsoft.com/office/officeart/2018/2/layout/IconVerticalSolidList"/>
    <dgm:cxn modelId="{42D226FF-B324-4720-B1CA-88C476731848}" type="presParOf" srcId="{85392245-2141-4006-9F20-82E3BC5BDCA2}" destId="{92788B4A-8EE0-4C86-9ACC-FBC442A7C3A1}" srcOrd="3" destOrd="0" presId="urn:microsoft.com/office/officeart/2018/2/layout/IconVerticalSolidList"/>
    <dgm:cxn modelId="{BDFDC541-06CA-4C79-ABF4-5CADA044A4CF}" type="presParOf" srcId="{B5EF1086-43D3-406B-B259-F51E0C030F25}" destId="{D7844D60-582B-432D-B920-932715068FCB}" srcOrd="1" destOrd="0" presId="urn:microsoft.com/office/officeart/2018/2/layout/IconVerticalSolidList"/>
    <dgm:cxn modelId="{D6203840-E37E-4332-9BA1-ED243612E43A}" type="presParOf" srcId="{B5EF1086-43D3-406B-B259-F51E0C030F25}" destId="{7A052969-4F42-4D53-9BAB-DBC12584D94A}" srcOrd="2" destOrd="0" presId="urn:microsoft.com/office/officeart/2018/2/layout/IconVerticalSolidList"/>
    <dgm:cxn modelId="{99041DEF-9176-445D-8BDA-5F37CB383C10}" type="presParOf" srcId="{7A052969-4F42-4D53-9BAB-DBC12584D94A}" destId="{556F82C4-6251-4B59-8A12-60245959DCF3}" srcOrd="0" destOrd="0" presId="urn:microsoft.com/office/officeart/2018/2/layout/IconVerticalSolidList"/>
    <dgm:cxn modelId="{224A42B0-854C-4407-9010-0ED0FC1B5202}" type="presParOf" srcId="{7A052969-4F42-4D53-9BAB-DBC12584D94A}" destId="{AC347EAB-82D5-4AD9-97F9-A65E79AC5B7C}" srcOrd="1" destOrd="0" presId="urn:microsoft.com/office/officeart/2018/2/layout/IconVerticalSolidList"/>
    <dgm:cxn modelId="{6983BC48-E608-466A-BB2C-12EB555BB405}" type="presParOf" srcId="{7A052969-4F42-4D53-9BAB-DBC12584D94A}" destId="{BA647677-A2B5-4BF5-849D-1DAD4FC0706D}" srcOrd="2" destOrd="0" presId="urn:microsoft.com/office/officeart/2018/2/layout/IconVerticalSolidList"/>
    <dgm:cxn modelId="{FBB30AAB-0D9A-4E9B-9F85-E401C209849C}" type="presParOf" srcId="{7A052969-4F42-4D53-9BAB-DBC12584D94A}" destId="{F5BC63B3-6C8E-4901-8108-83AF74640091}" srcOrd="3" destOrd="0" presId="urn:microsoft.com/office/officeart/2018/2/layout/IconVerticalSolidList"/>
    <dgm:cxn modelId="{042C6465-AAFF-439B-AABC-A8A9BCFA22FC}" type="presParOf" srcId="{B5EF1086-43D3-406B-B259-F51E0C030F25}" destId="{CEB2F316-59C2-4252-8F70-B784EEE44C17}" srcOrd="3" destOrd="0" presId="urn:microsoft.com/office/officeart/2018/2/layout/IconVerticalSolidList"/>
    <dgm:cxn modelId="{5B49CBFB-4DE7-4AF2-A730-4709A2F06D65}" type="presParOf" srcId="{B5EF1086-43D3-406B-B259-F51E0C030F25}" destId="{D59BC8F6-7569-48C9-8611-D33EC2DD0783}" srcOrd="4" destOrd="0" presId="urn:microsoft.com/office/officeart/2018/2/layout/IconVerticalSolidList"/>
    <dgm:cxn modelId="{147C3A23-1F65-4967-856E-2D384D4295FD}" type="presParOf" srcId="{D59BC8F6-7569-48C9-8611-D33EC2DD0783}" destId="{5E89475F-1170-4A83-BECE-1F3EA9D14B3C}" srcOrd="0" destOrd="0" presId="urn:microsoft.com/office/officeart/2018/2/layout/IconVerticalSolidList"/>
    <dgm:cxn modelId="{2C3C7746-859F-4C27-8DBD-B1416E0FE6FF}" type="presParOf" srcId="{D59BC8F6-7569-48C9-8611-D33EC2DD0783}" destId="{D604C160-2CF9-457F-BCB5-E65AB4A5623A}" srcOrd="1" destOrd="0" presId="urn:microsoft.com/office/officeart/2018/2/layout/IconVerticalSolidList"/>
    <dgm:cxn modelId="{C37783D9-17E9-440E-8F23-AF60CE527CE9}" type="presParOf" srcId="{D59BC8F6-7569-48C9-8611-D33EC2DD0783}" destId="{368EFE20-DA76-4C09-BB7A-D3C6AE1DD17B}" srcOrd="2" destOrd="0" presId="urn:microsoft.com/office/officeart/2018/2/layout/IconVerticalSolidList"/>
    <dgm:cxn modelId="{E1F83C0E-9F69-4508-AABA-B922AE05EF06}" type="presParOf" srcId="{D59BC8F6-7569-48C9-8611-D33EC2DD0783}" destId="{534A4DEC-C1B6-406A-ACEB-A4A33482FEE6}" srcOrd="3" destOrd="0" presId="urn:microsoft.com/office/officeart/2018/2/layout/IconVerticalSolidList"/>
    <dgm:cxn modelId="{11A275C7-97FE-4BFC-A28A-E0C6432BAF82}" type="presParOf" srcId="{B5EF1086-43D3-406B-B259-F51E0C030F25}" destId="{E60E850D-E9FE-4B20-8788-2C7F246FCB14}" srcOrd="5" destOrd="0" presId="urn:microsoft.com/office/officeart/2018/2/layout/IconVerticalSolidList"/>
    <dgm:cxn modelId="{00B4C604-CA4D-4190-983E-5CCE0FBC3D95}" type="presParOf" srcId="{B5EF1086-43D3-406B-B259-F51E0C030F25}" destId="{6BCCB559-DC5C-4EFD-AE80-D6317CF336A9}" srcOrd="6" destOrd="0" presId="urn:microsoft.com/office/officeart/2018/2/layout/IconVerticalSolidList"/>
    <dgm:cxn modelId="{A30EF23C-FCAA-4439-B104-34FC55313CF9}" type="presParOf" srcId="{6BCCB559-DC5C-4EFD-AE80-D6317CF336A9}" destId="{E15DDC73-34C4-4C49-9366-24FA717A3DE2}" srcOrd="0" destOrd="0" presId="urn:microsoft.com/office/officeart/2018/2/layout/IconVerticalSolidList"/>
    <dgm:cxn modelId="{301AD701-1FC8-44F4-9661-675F954CA940}" type="presParOf" srcId="{6BCCB559-DC5C-4EFD-AE80-D6317CF336A9}" destId="{36499504-D1FC-4E48-ADC9-8265C243E733}" srcOrd="1" destOrd="0" presId="urn:microsoft.com/office/officeart/2018/2/layout/IconVerticalSolidList"/>
    <dgm:cxn modelId="{2894E80F-32AE-40CC-82F2-5C4E3B7DF6D1}" type="presParOf" srcId="{6BCCB559-DC5C-4EFD-AE80-D6317CF336A9}" destId="{DB3B71C0-3943-43FC-B412-E8FE91B2081B}" srcOrd="2" destOrd="0" presId="urn:microsoft.com/office/officeart/2018/2/layout/IconVerticalSolidList"/>
    <dgm:cxn modelId="{C5670D7E-F829-4D85-AD71-9980337D0C98}" type="presParOf" srcId="{6BCCB559-DC5C-4EFD-AE80-D6317CF336A9}" destId="{13E982DC-D0D0-492F-9826-3F2E638B6428}" srcOrd="3" destOrd="0" presId="urn:microsoft.com/office/officeart/2018/2/layout/IconVerticalSolidList"/>
    <dgm:cxn modelId="{4C48318A-0525-44FE-9C9A-0A95D7A06EF9}" type="presParOf" srcId="{B5EF1086-43D3-406B-B259-F51E0C030F25}" destId="{283BA5ED-A48F-49A4-9994-CE7814091E78}" srcOrd="7" destOrd="0" presId="urn:microsoft.com/office/officeart/2018/2/layout/IconVerticalSolidList"/>
    <dgm:cxn modelId="{B1E0CED8-E4CB-4ED9-9464-5C91EE68F709}" type="presParOf" srcId="{B5EF1086-43D3-406B-B259-F51E0C030F25}" destId="{52B0FF55-1EBF-40FD-9F08-CDA2C4C18344}" srcOrd="8" destOrd="0" presId="urn:microsoft.com/office/officeart/2018/2/layout/IconVerticalSolidList"/>
    <dgm:cxn modelId="{25E09010-A8AE-482C-AF3D-45E020463C61}" type="presParOf" srcId="{52B0FF55-1EBF-40FD-9F08-CDA2C4C18344}" destId="{E12E0CD4-DB2F-42EE-810A-AA7912D0DD0E}" srcOrd="0" destOrd="0" presId="urn:microsoft.com/office/officeart/2018/2/layout/IconVerticalSolidList"/>
    <dgm:cxn modelId="{B1AA8F12-CCE7-4065-9699-0E5436582DE1}" type="presParOf" srcId="{52B0FF55-1EBF-40FD-9F08-CDA2C4C18344}" destId="{329B4244-70D2-488C-A69E-D670A7C1D1D2}" srcOrd="1" destOrd="0" presId="urn:microsoft.com/office/officeart/2018/2/layout/IconVerticalSolidList"/>
    <dgm:cxn modelId="{542EA1B3-8DE6-414E-8F20-258B6D39C83D}" type="presParOf" srcId="{52B0FF55-1EBF-40FD-9F08-CDA2C4C18344}" destId="{1A832253-9E34-4FEE-84F4-B6C331885647}" srcOrd="2" destOrd="0" presId="urn:microsoft.com/office/officeart/2018/2/layout/IconVerticalSolidList"/>
    <dgm:cxn modelId="{FDCCDADB-5346-4FE9-826E-67C0592ED1AB}" type="presParOf" srcId="{52B0FF55-1EBF-40FD-9F08-CDA2C4C18344}" destId="{948D41D3-0A39-4B41-ABD5-C19E451D375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B9EBDD-08EA-4784-B5A1-B2526A17F525}">
      <dsp:nvSpPr>
        <dsp:cNvPr id="0" name=""/>
        <dsp:cNvSpPr/>
      </dsp:nvSpPr>
      <dsp:spPr>
        <a:xfrm>
          <a:off x="0" y="849991"/>
          <a:ext cx="5906181" cy="156921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AB611E-7B8A-4170-857B-002ECF95A953}">
      <dsp:nvSpPr>
        <dsp:cNvPr id="0" name=""/>
        <dsp:cNvSpPr/>
      </dsp:nvSpPr>
      <dsp:spPr>
        <a:xfrm>
          <a:off x="474687" y="1203065"/>
          <a:ext cx="863068" cy="86306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596ED7E-73B7-4F5D-A272-A32DDBBCA928}">
      <dsp:nvSpPr>
        <dsp:cNvPr id="0" name=""/>
        <dsp:cNvSpPr/>
      </dsp:nvSpPr>
      <dsp:spPr>
        <a:xfrm>
          <a:off x="1812443" y="849991"/>
          <a:ext cx="4093737" cy="1569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075" tIns="166075" rIns="166075" bIns="166075" numCol="1" spcCol="1270" anchor="ctr" anchorCtr="0">
          <a:noAutofit/>
        </a:bodyPr>
        <a:lstStyle/>
        <a:p>
          <a:pPr marL="0" lvl="0" indent="0" algn="l" defTabSz="800100">
            <a:lnSpc>
              <a:spcPct val="90000"/>
            </a:lnSpc>
            <a:spcBef>
              <a:spcPct val="0"/>
            </a:spcBef>
            <a:spcAft>
              <a:spcPct val="35000"/>
            </a:spcAft>
            <a:buNone/>
          </a:pPr>
          <a:r>
            <a:rPr lang="en-US" sz="1800" kern="1200"/>
            <a:t>The doctor-patient relationship is "the legal predicate to the recognition of a professional duty of care owed to a patient“.</a:t>
          </a:r>
        </a:p>
      </dsp:txBody>
      <dsp:txXfrm>
        <a:off x="1812443" y="849991"/>
        <a:ext cx="4093737" cy="1569215"/>
      </dsp:txXfrm>
    </dsp:sp>
    <dsp:sp modelId="{9870A754-0882-44F8-8BBC-D2BF24EC6FF9}">
      <dsp:nvSpPr>
        <dsp:cNvPr id="0" name=""/>
        <dsp:cNvSpPr/>
      </dsp:nvSpPr>
      <dsp:spPr>
        <a:xfrm>
          <a:off x="0" y="2811510"/>
          <a:ext cx="5906181" cy="156921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A6E4A9-C2FA-451D-B428-CF3AB3BCCA97}">
      <dsp:nvSpPr>
        <dsp:cNvPr id="0" name=""/>
        <dsp:cNvSpPr/>
      </dsp:nvSpPr>
      <dsp:spPr>
        <a:xfrm>
          <a:off x="474687" y="3164584"/>
          <a:ext cx="863068" cy="86306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0EF0B4E-1673-4E33-8ADE-0EF462BD352D}">
      <dsp:nvSpPr>
        <dsp:cNvPr id="0" name=""/>
        <dsp:cNvSpPr/>
      </dsp:nvSpPr>
      <dsp:spPr>
        <a:xfrm>
          <a:off x="1812443" y="2811510"/>
          <a:ext cx="4093737" cy="1569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075" tIns="166075" rIns="166075" bIns="166075" numCol="1" spcCol="1270" anchor="ctr" anchorCtr="0">
          <a:noAutofit/>
        </a:bodyPr>
        <a:lstStyle/>
        <a:p>
          <a:pPr marL="0" lvl="0" indent="0" algn="l" defTabSz="800100">
            <a:lnSpc>
              <a:spcPct val="90000"/>
            </a:lnSpc>
            <a:spcBef>
              <a:spcPct val="0"/>
            </a:spcBef>
            <a:spcAft>
              <a:spcPct val="35000"/>
            </a:spcAft>
            <a:buNone/>
          </a:pPr>
          <a:r>
            <a:rPr lang="en-US" sz="1800" kern="1200"/>
            <a:t>This forms the basis of a legal duty and relationship between the doctor and the patient.</a:t>
          </a:r>
        </a:p>
      </dsp:txBody>
      <dsp:txXfrm>
        <a:off x="1812443" y="2811510"/>
        <a:ext cx="4093737" cy="15692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786C0-E2B3-48FB-A504-86B4D9764191}">
      <dsp:nvSpPr>
        <dsp:cNvPr id="0" name=""/>
        <dsp:cNvSpPr/>
      </dsp:nvSpPr>
      <dsp:spPr>
        <a:xfrm>
          <a:off x="0" y="4086"/>
          <a:ext cx="5906181" cy="87042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EADDE2-838D-417E-A6B4-FCEF348262D1}">
      <dsp:nvSpPr>
        <dsp:cNvPr id="0" name=""/>
        <dsp:cNvSpPr/>
      </dsp:nvSpPr>
      <dsp:spPr>
        <a:xfrm>
          <a:off x="263303" y="199931"/>
          <a:ext cx="478733" cy="47873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2788B4A-8EE0-4C86-9ACC-FBC442A7C3A1}">
      <dsp:nvSpPr>
        <dsp:cNvPr id="0" name=""/>
        <dsp:cNvSpPr/>
      </dsp:nvSpPr>
      <dsp:spPr>
        <a:xfrm>
          <a:off x="1005339" y="4086"/>
          <a:ext cx="4900841" cy="870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120" tIns="92120" rIns="92120" bIns="92120" numCol="1" spcCol="1270" anchor="ctr" anchorCtr="0">
          <a:noAutofit/>
        </a:bodyPr>
        <a:lstStyle/>
        <a:p>
          <a:pPr marL="0" lvl="0" indent="0" algn="l" defTabSz="844550">
            <a:lnSpc>
              <a:spcPct val="90000"/>
            </a:lnSpc>
            <a:spcBef>
              <a:spcPct val="0"/>
            </a:spcBef>
            <a:spcAft>
              <a:spcPct val="35000"/>
            </a:spcAft>
            <a:buNone/>
          </a:pPr>
          <a:r>
            <a:rPr lang="en-GB" sz="1900" kern="1200"/>
            <a:t>Driving offences</a:t>
          </a:r>
          <a:endParaRPr lang="en-US" sz="1900" kern="1200"/>
        </a:p>
      </dsp:txBody>
      <dsp:txXfrm>
        <a:off x="1005339" y="4086"/>
        <a:ext cx="4900841" cy="870424"/>
      </dsp:txXfrm>
    </dsp:sp>
    <dsp:sp modelId="{556F82C4-6251-4B59-8A12-60245959DCF3}">
      <dsp:nvSpPr>
        <dsp:cNvPr id="0" name=""/>
        <dsp:cNvSpPr/>
      </dsp:nvSpPr>
      <dsp:spPr>
        <a:xfrm>
          <a:off x="0" y="1092116"/>
          <a:ext cx="5906181" cy="87042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347EAB-82D5-4AD9-97F9-A65E79AC5B7C}">
      <dsp:nvSpPr>
        <dsp:cNvPr id="0" name=""/>
        <dsp:cNvSpPr/>
      </dsp:nvSpPr>
      <dsp:spPr>
        <a:xfrm>
          <a:off x="263303" y="1287962"/>
          <a:ext cx="478733" cy="47873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5BC63B3-6C8E-4901-8108-83AF74640091}">
      <dsp:nvSpPr>
        <dsp:cNvPr id="0" name=""/>
        <dsp:cNvSpPr/>
      </dsp:nvSpPr>
      <dsp:spPr>
        <a:xfrm>
          <a:off x="1005339" y="1092116"/>
          <a:ext cx="4900841" cy="870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120" tIns="92120" rIns="92120" bIns="92120" numCol="1" spcCol="1270" anchor="ctr" anchorCtr="0">
          <a:noAutofit/>
        </a:bodyPr>
        <a:lstStyle/>
        <a:p>
          <a:pPr marL="0" lvl="0" indent="0" algn="l" defTabSz="844550">
            <a:lnSpc>
              <a:spcPct val="90000"/>
            </a:lnSpc>
            <a:spcBef>
              <a:spcPct val="0"/>
            </a:spcBef>
            <a:spcAft>
              <a:spcPct val="35000"/>
            </a:spcAft>
            <a:buNone/>
          </a:pPr>
          <a:r>
            <a:rPr lang="en-GB" sz="1900" kern="1200"/>
            <a:t>Dishonesty outside clinical practice</a:t>
          </a:r>
          <a:endParaRPr lang="en-US" sz="1900" kern="1200"/>
        </a:p>
      </dsp:txBody>
      <dsp:txXfrm>
        <a:off x="1005339" y="1092116"/>
        <a:ext cx="4900841" cy="870424"/>
      </dsp:txXfrm>
    </dsp:sp>
    <dsp:sp modelId="{5E89475F-1170-4A83-BECE-1F3EA9D14B3C}">
      <dsp:nvSpPr>
        <dsp:cNvPr id="0" name=""/>
        <dsp:cNvSpPr/>
      </dsp:nvSpPr>
      <dsp:spPr>
        <a:xfrm>
          <a:off x="0" y="2180146"/>
          <a:ext cx="5906181" cy="87042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04C160-2CF9-457F-BCB5-E65AB4A5623A}">
      <dsp:nvSpPr>
        <dsp:cNvPr id="0" name=""/>
        <dsp:cNvSpPr/>
      </dsp:nvSpPr>
      <dsp:spPr>
        <a:xfrm>
          <a:off x="263303" y="2375992"/>
          <a:ext cx="478733" cy="47873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34A4DEC-C1B6-406A-ACEB-A4A33482FEE6}">
      <dsp:nvSpPr>
        <dsp:cNvPr id="0" name=""/>
        <dsp:cNvSpPr/>
      </dsp:nvSpPr>
      <dsp:spPr>
        <a:xfrm>
          <a:off x="1005339" y="2180146"/>
          <a:ext cx="4900841" cy="870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120" tIns="92120" rIns="92120" bIns="92120" numCol="1" spcCol="1270" anchor="ctr" anchorCtr="0">
          <a:noAutofit/>
        </a:bodyPr>
        <a:lstStyle/>
        <a:p>
          <a:pPr marL="0" lvl="0" indent="0" algn="l" defTabSz="844550">
            <a:lnSpc>
              <a:spcPct val="90000"/>
            </a:lnSpc>
            <a:spcBef>
              <a:spcPct val="0"/>
            </a:spcBef>
            <a:spcAft>
              <a:spcPct val="35000"/>
            </a:spcAft>
            <a:buNone/>
          </a:pPr>
          <a:r>
            <a:rPr lang="en-GB" sz="1900" kern="1200"/>
            <a:t>Relationship/affairs with patients </a:t>
          </a:r>
          <a:endParaRPr lang="en-US" sz="1900" kern="1200"/>
        </a:p>
      </dsp:txBody>
      <dsp:txXfrm>
        <a:off x="1005339" y="2180146"/>
        <a:ext cx="4900841" cy="870424"/>
      </dsp:txXfrm>
    </dsp:sp>
    <dsp:sp modelId="{E15DDC73-34C4-4C49-9366-24FA717A3DE2}">
      <dsp:nvSpPr>
        <dsp:cNvPr id="0" name=""/>
        <dsp:cNvSpPr/>
      </dsp:nvSpPr>
      <dsp:spPr>
        <a:xfrm>
          <a:off x="0" y="3268177"/>
          <a:ext cx="5906181" cy="87042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499504-D1FC-4E48-ADC9-8265C243E733}">
      <dsp:nvSpPr>
        <dsp:cNvPr id="0" name=""/>
        <dsp:cNvSpPr/>
      </dsp:nvSpPr>
      <dsp:spPr>
        <a:xfrm>
          <a:off x="263303" y="3464022"/>
          <a:ext cx="478733" cy="47873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3E982DC-D0D0-492F-9826-3F2E638B6428}">
      <dsp:nvSpPr>
        <dsp:cNvPr id="0" name=""/>
        <dsp:cNvSpPr/>
      </dsp:nvSpPr>
      <dsp:spPr>
        <a:xfrm>
          <a:off x="1005339" y="3268177"/>
          <a:ext cx="4900841" cy="870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120" tIns="92120" rIns="92120" bIns="92120" numCol="1" spcCol="1270" anchor="ctr" anchorCtr="0">
          <a:noAutofit/>
        </a:bodyPr>
        <a:lstStyle/>
        <a:p>
          <a:pPr marL="0" lvl="0" indent="0" algn="l" defTabSz="844550">
            <a:lnSpc>
              <a:spcPct val="90000"/>
            </a:lnSpc>
            <a:spcBef>
              <a:spcPct val="0"/>
            </a:spcBef>
            <a:spcAft>
              <a:spcPct val="35000"/>
            </a:spcAft>
            <a:buNone/>
          </a:pPr>
          <a:r>
            <a:rPr lang="en-GB" sz="1900" kern="1200"/>
            <a:t>Pre-qualification misconduct </a:t>
          </a:r>
          <a:endParaRPr lang="en-US" sz="1900" kern="1200"/>
        </a:p>
      </dsp:txBody>
      <dsp:txXfrm>
        <a:off x="1005339" y="3268177"/>
        <a:ext cx="4900841" cy="870424"/>
      </dsp:txXfrm>
    </dsp:sp>
    <dsp:sp modelId="{E12E0CD4-DB2F-42EE-810A-AA7912D0DD0E}">
      <dsp:nvSpPr>
        <dsp:cNvPr id="0" name=""/>
        <dsp:cNvSpPr/>
      </dsp:nvSpPr>
      <dsp:spPr>
        <a:xfrm>
          <a:off x="0" y="4356207"/>
          <a:ext cx="5906181" cy="87042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9B4244-70D2-488C-A69E-D670A7C1D1D2}">
      <dsp:nvSpPr>
        <dsp:cNvPr id="0" name=""/>
        <dsp:cNvSpPr/>
      </dsp:nvSpPr>
      <dsp:spPr>
        <a:xfrm>
          <a:off x="263303" y="4552052"/>
          <a:ext cx="478733" cy="47873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48D41D3-0A39-4B41-ABD5-C19E451D3750}">
      <dsp:nvSpPr>
        <dsp:cNvPr id="0" name=""/>
        <dsp:cNvSpPr/>
      </dsp:nvSpPr>
      <dsp:spPr>
        <a:xfrm>
          <a:off x="1005339" y="4356207"/>
          <a:ext cx="4900841" cy="870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120" tIns="92120" rIns="92120" bIns="92120" numCol="1" spcCol="1270" anchor="ctr" anchorCtr="0">
          <a:noAutofit/>
        </a:bodyPr>
        <a:lstStyle/>
        <a:p>
          <a:pPr marL="0" lvl="0" indent="0" algn="l" defTabSz="844550">
            <a:lnSpc>
              <a:spcPct val="90000"/>
            </a:lnSpc>
            <a:spcBef>
              <a:spcPct val="0"/>
            </a:spcBef>
            <a:spcAft>
              <a:spcPct val="35000"/>
            </a:spcAft>
            <a:buNone/>
          </a:pPr>
          <a:r>
            <a:rPr lang="en-GB" sz="1900" kern="1200"/>
            <a:t>Other Character related misconduct</a:t>
          </a:r>
          <a:endParaRPr lang="en-US" sz="1900" kern="1200"/>
        </a:p>
      </dsp:txBody>
      <dsp:txXfrm>
        <a:off x="1005339" y="4356207"/>
        <a:ext cx="4900841" cy="87042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4/30/2020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4/30/2020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4/30/2020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4/30/2020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4/30/2020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4/30/2020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gmc-uk.org/static/documents/content/Farombi.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alphaModFix amt="90000"/>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9" name="Rectangle 88">
            <a:extLst>
              <a:ext uri="{FF2B5EF4-FFF2-40B4-BE49-F238E27FC236}">
                <a16:creationId xmlns:a16="http://schemas.microsoft.com/office/drawing/2014/main" id="{DB4A12B6-EF0D-43E8-8C17-4FAD4D276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lumMod val="85000"/>
              <a:lumOff val="15000"/>
              <a:alpha val="93000"/>
            </a:schemeClr>
          </a:solidFill>
          <a:ln w="6350" cap="flat" cmpd="sng" algn="ctr">
            <a:noFill/>
            <a:prstDash val="solid"/>
          </a:ln>
          <a:effectLst>
            <a:softEdge rad="0"/>
          </a:effectLst>
        </p:spPr>
      </p:sp>
      <p:sp>
        <p:nvSpPr>
          <p:cNvPr id="91" name="Rectangle 90">
            <a:extLst>
              <a:ext uri="{FF2B5EF4-FFF2-40B4-BE49-F238E27FC236}">
                <a16:creationId xmlns:a16="http://schemas.microsoft.com/office/drawing/2014/main" id="{AE107525-0C02-447F-8A3F-553320A723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2"/>
            </a:solidFill>
            <a:prstDash val="solid"/>
            <a:miter lim="800000"/>
          </a:ln>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629103" y="2244830"/>
            <a:ext cx="8933796" cy="2437232"/>
          </a:xfrm>
        </p:spPr>
        <p:txBody>
          <a:bodyPr>
            <a:normAutofit/>
          </a:bodyPr>
          <a:lstStyle/>
          <a:p>
            <a:r>
              <a:rPr lang="en-US"/>
              <a:t>HEALTH law ii</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629101" y="4682062"/>
            <a:ext cx="8936846" cy="457201"/>
          </a:xfrm>
        </p:spPr>
        <p:txBody>
          <a:bodyPr>
            <a:normAutofit/>
          </a:bodyPr>
          <a:lstStyle/>
          <a:p>
            <a:pPr>
              <a:spcAft>
                <a:spcPts val="600"/>
              </a:spcAft>
            </a:pPr>
            <a:r>
              <a:rPr lang="en-US" err="1"/>
              <a:t>Ifeoluwayimika</a:t>
            </a:r>
            <a:r>
              <a:rPr lang="en-US"/>
              <a:t> Bamidele, PhD</a:t>
            </a:r>
          </a:p>
        </p:txBody>
      </p:sp>
      <p:sp>
        <p:nvSpPr>
          <p:cNvPr id="93" name="Rectangle 92">
            <a:extLst>
              <a:ext uri="{FF2B5EF4-FFF2-40B4-BE49-F238E27FC236}">
                <a16:creationId xmlns:a16="http://schemas.microsoft.com/office/drawing/2014/main" id="{AB7A42E3-05D8-4A0B-9D4E-20EF581E5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5" name="Straight Connector 94">
            <a:extLst>
              <a:ext uri="{FF2B5EF4-FFF2-40B4-BE49-F238E27FC236}">
                <a16:creationId xmlns:a16="http://schemas.microsoft.com/office/drawing/2014/main" id="{6EE9A54B-189D-4645-8254-FDC4210EC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11CE48F-D5E4-4520-AF1E-8F85CFBDA5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41448851-39AD-4943-BF9C-C50704E083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B4204-DB16-4BC0-AA4C-3F51022C4F50}"/>
              </a:ext>
            </a:extLst>
          </p:cNvPr>
          <p:cNvSpPr>
            <a:spLocks noGrp="1"/>
          </p:cNvSpPr>
          <p:nvPr>
            <p:ph type="title"/>
          </p:nvPr>
        </p:nvSpPr>
        <p:spPr/>
        <p:txBody>
          <a:bodyPr/>
          <a:lstStyle/>
          <a:p>
            <a:pPr algn="ctr"/>
            <a:r>
              <a:rPr lang="en-US" sz="4400" b="1" dirty="0"/>
              <a:t>Doctor patient relationship </a:t>
            </a:r>
            <a:br>
              <a:rPr lang="en-US" dirty="0"/>
            </a:br>
            <a:endParaRPr lang="en-US" dirty="0"/>
          </a:p>
        </p:txBody>
      </p:sp>
      <p:sp>
        <p:nvSpPr>
          <p:cNvPr id="3" name="Content Placeholder 2">
            <a:extLst>
              <a:ext uri="{FF2B5EF4-FFF2-40B4-BE49-F238E27FC236}">
                <a16:creationId xmlns:a16="http://schemas.microsoft.com/office/drawing/2014/main" id="{EA48BB19-0CB4-4E2A-93DF-5791381A33AF}"/>
              </a:ext>
            </a:extLst>
          </p:cNvPr>
          <p:cNvSpPr>
            <a:spLocks noGrp="1"/>
          </p:cNvSpPr>
          <p:nvPr>
            <p:ph idx="1"/>
          </p:nvPr>
        </p:nvSpPr>
        <p:spPr/>
        <p:txBody>
          <a:bodyPr/>
          <a:lstStyle/>
          <a:p>
            <a:pPr marL="0" indent="0">
              <a:buNone/>
            </a:pPr>
            <a:endParaRPr lang="en-US" dirty="0"/>
          </a:p>
          <a:p>
            <a:pPr lvl="0">
              <a:buFont typeface="Wingdings" panose="05000000000000000000" pitchFamily="2" charset="2"/>
              <a:buChar char="v"/>
            </a:pPr>
            <a:r>
              <a:rPr lang="en-US" sz="3600" dirty="0"/>
              <a:t>Moral Dilemmas</a:t>
            </a:r>
          </a:p>
          <a:p>
            <a:pPr lvl="0">
              <a:buFont typeface="Wingdings" panose="05000000000000000000" pitchFamily="2" charset="2"/>
              <a:buChar char="v"/>
            </a:pPr>
            <a:r>
              <a:rPr lang="en-US" sz="3600" dirty="0"/>
              <a:t>Ethical issues</a:t>
            </a:r>
          </a:p>
          <a:p>
            <a:pPr lvl="0">
              <a:buFont typeface="Wingdings" panose="05000000000000000000" pitchFamily="2" charset="2"/>
              <a:buChar char="v"/>
            </a:pPr>
            <a:r>
              <a:rPr lang="en-US" sz="3600" dirty="0"/>
              <a:t>Interface between Moral, Ethical and Legal Problems in Modern Medicine</a:t>
            </a:r>
          </a:p>
          <a:p>
            <a:endParaRPr lang="en-US" dirty="0"/>
          </a:p>
        </p:txBody>
      </p:sp>
    </p:spTree>
    <p:extLst>
      <p:ext uri="{BB962C8B-B14F-4D97-AF65-F5344CB8AC3E}">
        <p14:creationId xmlns:p14="http://schemas.microsoft.com/office/powerpoint/2010/main" val="2122411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FF8CE-4AEB-446A-8BE5-7B81224C5137}"/>
              </a:ext>
            </a:extLst>
          </p:cNvPr>
          <p:cNvSpPr>
            <a:spLocks noGrp="1"/>
          </p:cNvSpPr>
          <p:nvPr>
            <p:ph type="title"/>
          </p:nvPr>
        </p:nvSpPr>
        <p:spPr/>
        <p:txBody>
          <a:bodyPr/>
          <a:lstStyle/>
          <a:p>
            <a:r>
              <a:rPr lang="en-US" dirty="0"/>
              <a:t>FOCUS ON PERSONAL CONDUCT V PROFESSIONAL DISCLIPINE</a:t>
            </a:r>
          </a:p>
        </p:txBody>
      </p:sp>
      <p:pic>
        <p:nvPicPr>
          <p:cNvPr id="8" name="Content Placeholder 7">
            <a:extLst>
              <a:ext uri="{FF2B5EF4-FFF2-40B4-BE49-F238E27FC236}">
                <a16:creationId xmlns:a16="http://schemas.microsoft.com/office/drawing/2014/main" id="{06FE26BB-EC7B-4726-AF2F-7A5969B8E5F8}"/>
              </a:ext>
            </a:extLst>
          </p:cNvPr>
          <p:cNvPicPr>
            <a:picLocks noGrp="1" noChangeAspect="1"/>
          </p:cNvPicPr>
          <p:nvPr>
            <p:ph sz="half" idx="1"/>
          </p:nvPr>
        </p:nvPicPr>
        <p:blipFill>
          <a:blip r:embed="rId2"/>
          <a:stretch>
            <a:fillRect/>
          </a:stretch>
        </p:blipFill>
        <p:spPr>
          <a:xfrm>
            <a:off x="1654630" y="2095999"/>
            <a:ext cx="4441370" cy="3710616"/>
          </a:xfrm>
        </p:spPr>
      </p:pic>
      <p:pic>
        <p:nvPicPr>
          <p:cNvPr id="10" name="Content Placeholder 9" descr="A close up of a logo&#10;&#10;Description automatically generated">
            <a:extLst>
              <a:ext uri="{FF2B5EF4-FFF2-40B4-BE49-F238E27FC236}">
                <a16:creationId xmlns:a16="http://schemas.microsoft.com/office/drawing/2014/main" id="{B686E9C6-C167-4DFA-9555-B53B7071143D}"/>
              </a:ext>
            </a:extLst>
          </p:cNvPr>
          <p:cNvPicPr>
            <a:picLocks noGrp="1" noChangeAspect="1"/>
          </p:cNvPicPr>
          <p:nvPr>
            <p:ph sz="half" idx="2"/>
          </p:nvPr>
        </p:nvPicPr>
        <p:blipFill>
          <a:blip r:embed="rId3"/>
          <a:stretch>
            <a:fillRect/>
          </a:stretch>
        </p:blipFill>
        <p:spPr>
          <a:xfrm>
            <a:off x="6096000" y="2095999"/>
            <a:ext cx="5029201" cy="3710616"/>
          </a:xfrm>
        </p:spPr>
      </p:pic>
    </p:spTree>
    <p:extLst>
      <p:ext uri="{BB962C8B-B14F-4D97-AF65-F5344CB8AC3E}">
        <p14:creationId xmlns:p14="http://schemas.microsoft.com/office/powerpoint/2010/main" val="3304071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sp>
      <p:sp>
        <p:nvSpPr>
          <p:cNvPr id="2" name="Title 1">
            <a:extLst>
              <a:ext uri="{FF2B5EF4-FFF2-40B4-BE49-F238E27FC236}">
                <a16:creationId xmlns:a16="http://schemas.microsoft.com/office/drawing/2014/main" id="{E80D7B62-32E2-41C0-8ED0-5C45504D0C0A}"/>
              </a:ext>
            </a:extLst>
          </p:cNvPr>
          <p:cNvSpPr>
            <a:spLocks noGrp="1"/>
          </p:cNvSpPr>
          <p:nvPr>
            <p:ph type="title"/>
          </p:nvPr>
        </p:nvSpPr>
        <p:spPr>
          <a:xfrm>
            <a:off x="573409" y="559477"/>
            <a:ext cx="3765200" cy="5709931"/>
          </a:xfrm>
        </p:spPr>
        <p:txBody>
          <a:bodyPr>
            <a:normAutofit/>
          </a:bodyPr>
          <a:lstStyle/>
          <a:p>
            <a:pPr algn="ctr"/>
            <a:r>
              <a:rPr lang="en-US" dirty="0"/>
              <a:t>DOCTOR-PATIENT RELATIONSHIP</a:t>
            </a:r>
            <a:endParaRPr lang="en-US"/>
          </a:p>
        </p:txBody>
      </p:sp>
      <p:sp>
        <p:nvSpPr>
          <p:cNvPr id="14" name="Rectangle 13">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5" name="Content Placeholder 2">
            <a:extLst>
              <a:ext uri="{FF2B5EF4-FFF2-40B4-BE49-F238E27FC236}">
                <a16:creationId xmlns:a16="http://schemas.microsoft.com/office/drawing/2014/main" id="{35A0EF24-4961-47C5-B4F3-7407A572551B}"/>
              </a:ext>
            </a:extLst>
          </p:cNvPr>
          <p:cNvGraphicFramePr>
            <a:graphicFrameLocks noGrp="1"/>
          </p:cNvGraphicFramePr>
          <p:nvPr>
            <p:ph idx="1"/>
            <p:extLst>
              <p:ext uri="{D42A27DB-BD31-4B8C-83A1-F6EECF244321}">
                <p14:modId xmlns:p14="http://schemas.microsoft.com/office/powerpoint/2010/main" val="2207596695"/>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2435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6EE7E08-B389-43E5-B019-1B0A8ACB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A5C453E-16AB-4088-8982-C7D43FCF91E3}"/>
              </a:ext>
            </a:extLst>
          </p:cNvPr>
          <p:cNvPicPr>
            <a:picLocks noChangeAspect="1"/>
          </p:cNvPicPr>
          <p:nvPr/>
        </p:nvPicPr>
        <p:blipFill rotWithShape="1">
          <a:blip r:embed="rId2"/>
          <a:srcRect l="37780" r="-1" b="-1"/>
          <a:stretch/>
        </p:blipFill>
        <p:spPr>
          <a:xfrm>
            <a:off x="20" y="10"/>
            <a:ext cx="6392647" cy="6857990"/>
          </a:xfrm>
          <a:prstGeom prst="rect">
            <a:avLst/>
          </a:prstGeom>
        </p:spPr>
      </p:pic>
      <p:sp>
        <p:nvSpPr>
          <p:cNvPr id="11" name="Rectangle 10">
            <a:extLst>
              <a:ext uri="{FF2B5EF4-FFF2-40B4-BE49-F238E27FC236}">
                <a16:creationId xmlns:a16="http://schemas.microsoft.com/office/drawing/2014/main" id="{E60D94A5-8A09-4BAB-8F7C-69BC34C54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1AE32B-3A6E-4C5E-8FEB-73861B9A2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4F1794-3D81-4BCD-BB31-5CE8F8FFDAE3}"/>
              </a:ext>
            </a:extLst>
          </p:cNvPr>
          <p:cNvSpPr>
            <a:spLocks noGrp="1"/>
          </p:cNvSpPr>
          <p:nvPr>
            <p:ph type="title"/>
          </p:nvPr>
        </p:nvSpPr>
        <p:spPr>
          <a:xfrm>
            <a:off x="7064082" y="642594"/>
            <a:ext cx="4472921" cy="1371600"/>
          </a:xfrm>
        </p:spPr>
        <p:txBody>
          <a:bodyPr>
            <a:normAutofit/>
          </a:bodyPr>
          <a:lstStyle/>
          <a:p>
            <a:r>
              <a:rPr lang="en-US" sz="3400"/>
              <a:t>DRIVING OFFENCES: DR CRABBIE</a:t>
            </a:r>
          </a:p>
        </p:txBody>
      </p:sp>
      <p:sp>
        <p:nvSpPr>
          <p:cNvPr id="3" name="Content Placeholder 2">
            <a:extLst>
              <a:ext uri="{FF2B5EF4-FFF2-40B4-BE49-F238E27FC236}">
                <a16:creationId xmlns:a16="http://schemas.microsoft.com/office/drawing/2014/main" id="{9EF09F92-57AC-4BF6-AE23-278527D1E7A4}"/>
              </a:ext>
            </a:extLst>
          </p:cNvPr>
          <p:cNvSpPr>
            <a:spLocks noGrp="1"/>
          </p:cNvSpPr>
          <p:nvPr>
            <p:ph idx="1"/>
          </p:nvPr>
        </p:nvSpPr>
        <p:spPr>
          <a:xfrm>
            <a:off x="7064082" y="2103120"/>
            <a:ext cx="4472922" cy="3931920"/>
          </a:xfrm>
        </p:spPr>
        <p:txBody>
          <a:bodyPr>
            <a:normAutofit/>
          </a:bodyPr>
          <a:lstStyle/>
          <a:p>
            <a:r>
              <a:rPr lang="en-GB" dirty="0"/>
              <a:t>. The case of </a:t>
            </a:r>
            <a:r>
              <a:rPr lang="en-GB" i="1" dirty="0" err="1">
                <a:solidFill>
                  <a:srgbClr val="FF0000"/>
                </a:solidFill>
              </a:rPr>
              <a:t>Crabbie</a:t>
            </a:r>
            <a:r>
              <a:rPr lang="en-GB" i="1" dirty="0">
                <a:solidFill>
                  <a:srgbClr val="FF0000"/>
                </a:solidFill>
              </a:rPr>
              <a:t> v General Medical Council</a:t>
            </a:r>
            <a:r>
              <a:rPr lang="en-GB" dirty="0">
                <a:solidFill>
                  <a:srgbClr val="FF0000"/>
                </a:solidFill>
              </a:rPr>
              <a:t> </a:t>
            </a:r>
            <a:r>
              <a:rPr lang="en-GB" dirty="0"/>
              <a:t>is one of the leading cases in driving offences and professional discipline by the GMC. Dr </a:t>
            </a:r>
            <a:r>
              <a:rPr lang="en-GB" dirty="0" err="1"/>
              <a:t>Crabbie</a:t>
            </a:r>
            <a:r>
              <a:rPr lang="en-GB" dirty="0"/>
              <a:t> was convicted of causing death by dangerous driving and excess alcohol. She however requested that her case be referred to the GMC’s health committee, the Privy Council held that it was a right decision to hear her case before the Professional Conduct Committee since that was the only body that could order an erasure and it was convinced that an erasure from the medical register was the only right decision to make. </a:t>
            </a:r>
            <a:endParaRPr lang="en-US" dirty="0"/>
          </a:p>
        </p:txBody>
      </p:sp>
    </p:spTree>
    <p:extLst>
      <p:ext uri="{BB962C8B-B14F-4D97-AF65-F5344CB8AC3E}">
        <p14:creationId xmlns:p14="http://schemas.microsoft.com/office/powerpoint/2010/main" val="3432180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9EDDFA-8F05-462B-8D3E-5B9C4FBC73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Error">
            <a:extLst>
              <a:ext uri="{FF2B5EF4-FFF2-40B4-BE49-F238E27FC236}">
                <a16:creationId xmlns:a16="http://schemas.microsoft.com/office/drawing/2014/main" id="{B221813B-64F7-4F8E-8682-2FBF64017E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7654" y="751821"/>
            <a:ext cx="5367165" cy="5367165"/>
          </a:xfrm>
          <a:prstGeom prst="rect">
            <a:avLst/>
          </a:prstGeom>
        </p:spPr>
      </p:pic>
      <p:sp>
        <p:nvSpPr>
          <p:cNvPr id="12" name="Rectangle 11">
            <a:extLst>
              <a:ext uri="{FF2B5EF4-FFF2-40B4-BE49-F238E27FC236}">
                <a16:creationId xmlns:a16="http://schemas.microsoft.com/office/drawing/2014/main" id="{143F9A23-3237-4ED6-A1E9-C0E6530E05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63CD46D-4335-4BA4-842A-BF835A99CB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1F27D0-8B60-43BD-AB5F-337C0EEFBA13}"/>
              </a:ext>
            </a:extLst>
          </p:cNvPr>
          <p:cNvSpPr>
            <a:spLocks noGrp="1"/>
          </p:cNvSpPr>
          <p:nvPr>
            <p:ph type="title"/>
          </p:nvPr>
        </p:nvSpPr>
        <p:spPr>
          <a:xfrm>
            <a:off x="7064082" y="642594"/>
            <a:ext cx="4472921" cy="1371600"/>
          </a:xfrm>
        </p:spPr>
        <p:txBody>
          <a:bodyPr>
            <a:normAutofit/>
          </a:bodyPr>
          <a:lstStyle/>
          <a:p>
            <a:r>
              <a:rPr lang="en-US" sz="3400" dirty="0"/>
              <a:t>DRIVING OFFENCES: </a:t>
            </a:r>
            <a:r>
              <a:rPr lang="en-US" sz="3400" i="1" dirty="0">
                <a:solidFill>
                  <a:srgbClr val="FF0000"/>
                </a:solidFill>
              </a:rPr>
              <a:t>DR CRABBIE</a:t>
            </a:r>
          </a:p>
        </p:txBody>
      </p:sp>
      <p:sp>
        <p:nvSpPr>
          <p:cNvPr id="3" name="Content Placeholder 2">
            <a:extLst>
              <a:ext uri="{FF2B5EF4-FFF2-40B4-BE49-F238E27FC236}">
                <a16:creationId xmlns:a16="http://schemas.microsoft.com/office/drawing/2014/main" id="{FDD9EB3E-4855-48F0-AD66-86E0848B642E}"/>
              </a:ext>
            </a:extLst>
          </p:cNvPr>
          <p:cNvSpPr>
            <a:spLocks noGrp="1"/>
          </p:cNvSpPr>
          <p:nvPr>
            <p:ph idx="1"/>
          </p:nvPr>
        </p:nvSpPr>
        <p:spPr>
          <a:xfrm>
            <a:off x="7064082" y="2103120"/>
            <a:ext cx="4472922" cy="3931920"/>
          </a:xfrm>
        </p:spPr>
        <p:txBody>
          <a:bodyPr>
            <a:normAutofit/>
          </a:bodyPr>
          <a:lstStyle/>
          <a:p>
            <a:pPr marL="0" indent="0">
              <a:buNone/>
            </a:pPr>
            <a:r>
              <a:rPr lang="en-GB" sz="2000" dirty="0"/>
              <a:t>The defence of the Professional Conduct Committee was that she was already showing features of alcohol dependency and had already brought the profession into disrepute by her actions; it claimed that its decision was justified and proportionate to the offence. </a:t>
            </a:r>
            <a:endParaRPr lang="en-US" sz="2000" dirty="0"/>
          </a:p>
          <a:p>
            <a:pPr marL="0" indent="0">
              <a:buNone/>
            </a:pPr>
            <a:endParaRPr lang="en-US" dirty="0"/>
          </a:p>
        </p:txBody>
      </p:sp>
    </p:spTree>
    <p:extLst>
      <p:ext uri="{BB962C8B-B14F-4D97-AF65-F5344CB8AC3E}">
        <p14:creationId xmlns:p14="http://schemas.microsoft.com/office/powerpoint/2010/main" val="857716752"/>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2E3493C-9EE5-40C5-9902-4A0416374C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93C2DD8-0EC6-4B41-91E6-4A8E336AF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4">
            <a:extLst>
              <a:ext uri="{FF2B5EF4-FFF2-40B4-BE49-F238E27FC236}">
                <a16:creationId xmlns:a16="http://schemas.microsoft.com/office/drawing/2014/main" id="{073BE5E6-25E9-4F26-9A40-67FE5CE09125}"/>
              </a:ext>
            </a:extLst>
          </p:cNvPr>
          <p:cNvPicPr>
            <a:picLocks noChangeAspect="1"/>
          </p:cNvPicPr>
          <p:nvPr/>
        </p:nvPicPr>
        <p:blipFill rotWithShape="1">
          <a:blip r:embed="rId2"/>
          <a:srcRect l="29682" r="28681" b="-2"/>
          <a:stretch/>
        </p:blipFill>
        <p:spPr>
          <a:xfrm>
            <a:off x="234696" y="237744"/>
            <a:ext cx="3996183" cy="6382512"/>
          </a:xfrm>
          <a:prstGeom prst="rect">
            <a:avLst/>
          </a:prstGeom>
        </p:spPr>
      </p:pic>
      <p:sp>
        <p:nvSpPr>
          <p:cNvPr id="22" name="Rectangle 21">
            <a:extLst>
              <a:ext uri="{FF2B5EF4-FFF2-40B4-BE49-F238E27FC236}">
                <a16:creationId xmlns:a16="http://schemas.microsoft.com/office/drawing/2014/main" id="{D5E3F933-FC69-4374-A35F-CF403653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494" y="374904"/>
            <a:ext cx="7440649" cy="610819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54B993C0-5203-49EA-84AC-48496EE24D37}"/>
              </a:ext>
            </a:extLst>
          </p:cNvPr>
          <p:cNvSpPr>
            <a:spLocks noGrp="1"/>
          </p:cNvSpPr>
          <p:nvPr>
            <p:ph type="title"/>
          </p:nvPr>
        </p:nvSpPr>
        <p:spPr>
          <a:xfrm>
            <a:off x="4965192" y="642593"/>
            <a:ext cx="6280826" cy="1746504"/>
          </a:xfrm>
        </p:spPr>
        <p:txBody>
          <a:bodyPr>
            <a:normAutofit/>
          </a:bodyPr>
          <a:lstStyle/>
          <a:p>
            <a:r>
              <a:rPr lang="en-US"/>
              <a:t>SEXUAL RELATIONSHIPS: </a:t>
            </a:r>
            <a:r>
              <a:rPr lang="en-US" i="1"/>
              <a:t>NWABUEZE V GMC</a:t>
            </a:r>
          </a:p>
        </p:txBody>
      </p:sp>
      <p:sp>
        <p:nvSpPr>
          <p:cNvPr id="3" name="Content Placeholder 2">
            <a:extLst>
              <a:ext uri="{FF2B5EF4-FFF2-40B4-BE49-F238E27FC236}">
                <a16:creationId xmlns:a16="http://schemas.microsoft.com/office/drawing/2014/main" id="{8308F4A6-DDDF-4548-98CE-8F21AB4BF83A}"/>
              </a:ext>
            </a:extLst>
          </p:cNvPr>
          <p:cNvSpPr>
            <a:spLocks noGrp="1"/>
          </p:cNvSpPr>
          <p:nvPr>
            <p:ph idx="1"/>
          </p:nvPr>
        </p:nvSpPr>
        <p:spPr>
          <a:xfrm>
            <a:off x="4965192" y="2386584"/>
            <a:ext cx="6280826" cy="3648456"/>
          </a:xfrm>
        </p:spPr>
        <p:txBody>
          <a:bodyPr>
            <a:normAutofit/>
          </a:bodyPr>
          <a:lstStyle/>
          <a:p>
            <a:r>
              <a:rPr lang="en-GB"/>
              <a:t>In </a:t>
            </a:r>
            <a:r>
              <a:rPr lang="en-GB" i="1" err="1"/>
              <a:t>Nwabueze</a:t>
            </a:r>
            <a:r>
              <a:rPr lang="en-GB" i="1"/>
              <a:t> v GMC</a:t>
            </a:r>
            <a:r>
              <a:rPr lang="en-GB"/>
              <a:t>, the doctor had sexual intercourse at his surgery with an ex-patient and other allegations of sexual misconduct with staff which and formed about six of the grounds of the allegation that led to his erasure. In addition to these allegations, he also faced other allegations of dishonesty, on his allegations, the court held per Lord Hope of </a:t>
            </a:r>
            <a:r>
              <a:rPr lang="en-GB" err="1"/>
              <a:t>Craighead</a:t>
            </a:r>
            <a:r>
              <a:rPr lang="en-GB"/>
              <a:t>, that the professional relationship that existed between the patient and the doctor had elapsed and allowed the appeal in part.</a:t>
            </a:r>
            <a:endParaRPr lang="en-US"/>
          </a:p>
        </p:txBody>
      </p:sp>
    </p:spTree>
    <p:extLst>
      <p:ext uri="{BB962C8B-B14F-4D97-AF65-F5344CB8AC3E}">
        <p14:creationId xmlns:p14="http://schemas.microsoft.com/office/powerpoint/2010/main" val="1517239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9EDDFA-8F05-462B-8D3E-5B9C4FBC73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Judge">
            <a:extLst>
              <a:ext uri="{FF2B5EF4-FFF2-40B4-BE49-F238E27FC236}">
                <a16:creationId xmlns:a16="http://schemas.microsoft.com/office/drawing/2014/main" id="{43458EA8-44F8-4DF3-9F32-8FDBD7EAC0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7654" y="751821"/>
            <a:ext cx="5367165" cy="5367165"/>
          </a:xfrm>
          <a:prstGeom prst="rect">
            <a:avLst/>
          </a:prstGeom>
        </p:spPr>
      </p:pic>
      <p:sp>
        <p:nvSpPr>
          <p:cNvPr id="12" name="Rectangle 11">
            <a:extLst>
              <a:ext uri="{FF2B5EF4-FFF2-40B4-BE49-F238E27FC236}">
                <a16:creationId xmlns:a16="http://schemas.microsoft.com/office/drawing/2014/main" id="{143F9A23-3237-4ED6-A1E9-C0E6530E05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63CD46D-4335-4BA4-842A-BF835A99CB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695A28-3C3B-47E9-AEDB-3CAF63DBD8B9}"/>
              </a:ext>
            </a:extLst>
          </p:cNvPr>
          <p:cNvSpPr>
            <a:spLocks noGrp="1"/>
          </p:cNvSpPr>
          <p:nvPr>
            <p:ph type="title"/>
          </p:nvPr>
        </p:nvSpPr>
        <p:spPr>
          <a:xfrm>
            <a:off x="7064082" y="642594"/>
            <a:ext cx="4472921" cy="1371600"/>
          </a:xfrm>
        </p:spPr>
        <p:txBody>
          <a:bodyPr>
            <a:normAutofit/>
          </a:bodyPr>
          <a:lstStyle/>
          <a:p>
            <a:r>
              <a:rPr lang="en-US"/>
              <a:t>NWABUEZE V GMC</a:t>
            </a:r>
          </a:p>
        </p:txBody>
      </p:sp>
      <p:sp>
        <p:nvSpPr>
          <p:cNvPr id="3" name="Content Placeholder 2">
            <a:extLst>
              <a:ext uri="{FF2B5EF4-FFF2-40B4-BE49-F238E27FC236}">
                <a16:creationId xmlns:a16="http://schemas.microsoft.com/office/drawing/2014/main" id="{AED0AA9E-DBC4-402C-89B9-2462F732EC91}"/>
              </a:ext>
            </a:extLst>
          </p:cNvPr>
          <p:cNvSpPr>
            <a:spLocks noGrp="1"/>
          </p:cNvSpPr>
          <p:nvPr>
            <p:ph idx="1"/>
          </p:nvPr>
        </p:nvSpPr>
        <p:spPr>
          <a:xfrm>
            <a:off x="7064082" y="2103120"/>
            <a:ext cx="4472922" cy="3931920"/>
          </a:xfrm>
        </p:spPr>
        <p:txBody>
          <a:bodyPr>
            <a:normAutofit/>
          </a:bodyPr>
          <a:lstStyle/>
          <a:p>
            <a:r>
              <a:rPr lang="en-GB"/>
              <a:t> At the panel, the doctor’s action was said to be a flagrant abuse of trust considering one of the persons involved was a vulnerable patient and another was a member of staff, the Chairman of the Panel therefore considering this abuse of trust as well as dishonesty and announced an erasure which was quashed and returned to the panel based on circumstances surrounding the legal assessor’s advice. </a:t>
            </a:r>
            <a:endParaRPr lang="en-US"/>
          </a:p>
        </p:txBody>
      </p:sp>
    </p:spTree>
    <p:extLst>
      <p:ext uri="{BB962C8B-B14F-4D97-AF65-F5344CB8AC3E}">
        <p14:creationId xmlns:p14="http://schemas.microsoft.com/office/powerpoint/2010/main" val="1434759264"/>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B9977488-9AF2-4C03-BA0B-5ADF4189BE18}"/>
              </a:ext>
            </a:extLst>
          </p:cNvPr>
          <p:cNvSpPr>
            <a:spLocks noGrp="1"/>
          </p:cNvSpPr>
          <p:nvPr>
            <p:ph type="title"/>
          </p:nvPr>
        </p:nvSpPr>
        <p:spPr>
          <a:xfrm>
            <a:off x="1175512" y="870132"/>
            <a:ext cx="9792208" cy="1527078"/>
          </a:xfrm>
        </p:spPr>
        <p:txBody>
          <a:bodyPr>
            <a:normAutofit/>
          </a:bodyPr>
          <a:lstStyle/>
          <a:p>
            <a:pPr algn="ctr"/>
            <a:r>
              <a:rPr lang="en-US" dirty="0">
                <a:highlight>
                  <a:srgbClr val="F03F2B"/>
                </a:highlight>
              </a:rPr>
              <a:t>NWABUEZE V GMC</a:t>
            </a:r>
          </a:p>
        </p:txBody>
      </p:sp>
      <p:sp>
        <p:nvSpPr>
          <p:cNvPr id="3" name="Content Placeholder 2">
            <a:extLst>
              <a:ext uri="{FF2B5EF4-FFF2-40B4-BE49-F238E27FC236}">
                <a16:creationId xmlns:a16="http://schemas.microsoft.com/office/drawing/2014/main" id="{E197068E-9434-493A-8D1D-9908A1AF6AC7}"/>
              </a:ext>
            </a:extLst>
          </p:cNvPr>
          <p:cNvSpPr>
            <a:spLocks noGrp="1"/>
          </p:cNvSpPr>
          <p:nvPr>
            <p:ph idx="1"/>
          </p:nvPr>
        </p:nvSpPr>
        <p:spPr>
          <a:xfrm>
            <a:off x="1175512" y="2557849"/>
            <a:ext cx="9792208" cy="3407862"/>
          </a:xfrm>
        </p:spPr>
        <p:txBody>
          <a:bodyPr>
            <a:normAutofit/>
          </a:bodyPr>
          <a:lstStyle/>
          <a:p>
            <a:r>
              <a:rPr lang="en-GB" sz="2000" dirty="0"/>
              <a:t>The focal point of this case was the multiple allegations of sexual impropriety brought against this doctor and the discipline meted out to him. It is considerable that if the allegations brought against him were founded justly, his argument that his sexual activity did not have an impact on his clinical competence can be queried. A patient might indeed be unwilling to continue treatment if they have been harassed by their doctor, however it is difficult to draw the dividing line between mutual and consensual sexual activity between mature adults and coercion based on the use of professional position</a:t>
            </a:r>
            <a:r>
              <a:rPr lang="en-US" sz="2000" dirty="0"/>
              <a:t> </a:t>
            </a:r>
            <a:r>
              <a:rPr lang="en-GB" sz="2000" i="1" dirty="0" err="1"/>
              <a:t>Nwabueze</a:t>
            </a:r>
            <a:r>
              <a:rPr lang="en-GB" sz="2000" i="1" dirty="0"/>
              <a:t> v GMC</a:t>
            </a:r>
            <a:r>
              <a:rPr lang="en-GB" sz="2000" dirty="0"/>
              <a:t> [2002] 1 W.L.R 1760</a:t>
            </a:r>
            <a:endParaRPr lang="en-US" sz="2000" dirty="0"/>
          </a:p>
          <a:p>
            <a:endParaRPr lang="en-US" dirty="0"/>
          </a:p>
        </p:txBody>
      </p:sp>
    </p:spTree>
    <p:extLst>
      <p:ext uri="{BB962C8B-B14F-4D97-AF65-F5344CB8AC3E}">
        <p14:creationId xmlns:p14="http://schemas.microsoft.com/office/powerpoint/2010/main" val="3897289587"/>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DFF7A-77A8-4537-BF4B-05889E5BA667}"/>
              </a:ext>
            </a:extLst>
          </p:cNvPr>
          <p:cNvSpPr>
            <a:spLocks noGrp="1"/>
          </p:cNvSpPr>
          <p:nvPr>
            <p:ph type="title"/>
          </p:nvPr>
        </p:nvSpPr>
        <p:spPr/>
        <p:txBody>
          <a:bodyPr/>
          <a:lstStyle/>
          <a:p>
            <a:pPr algn="ctr"/>
            <a:r>
              <a:rPr lang="en-US" i="1" dirty="0">
                <a:solidFill>
                  <a:srgbClr val="FF0000"/>
                </a:solidFill>
              </a:rPr>
              <a:t>Dr </a:t>
            </a:r>
            <a:r>
              <a:rPr lang="en-US" i="1" dirty="0" err="1">
                <a:solidFill>
                  <a:srgbClr val="FF0000"/>
                </a:solidFill>
              </a:rPr>
              <a:t>Oluwaseyi</a:t>
            </a:r>
            <a:r>
              <a:rPr lang="en-US" i="1" dirty="0">
                <a:solidFill>
                  <a:srgbClr val="FF0000"/>
                </a:solidFill>
              </a:rPr>
              <a:t> </a:t>
            </a:r>
            <a:r>
              <a:rPr lang="en-US" i="1" dirty="0" err="1">
                <a:solidFill>
                  <a:srgbClr val="FF0000"/>
                </a:solidFill>
              </a:rPr>
              <a:t>Farombi</a:t>
            </a:r>
            <a:endParaRPr lang="en-US" i="1" dirty="0">
              <a:solidFill>
                <a:srgbClr val="FF0000"/>
              </a:solidFill>
            </a:endParaRPr>
          </a:p>
        </p:txBody>
      </p:sp>
      <p:sp>
        <p:nvSpPr>
          <p:cNvPr id="3" name="Content Placeholder 2">
            <a:extLst>
              <a:ext uri="{FF2B5EF4-FFF2-40B4-BE49-F238E27FC236}">
                <a16:creationId xmlns:a16="http://schemas.microsoft.com/office/drawing/2014/main" id="{73D0F5B6-A7F6-4EAF-B2F1-5A5BD6E2C424}"/>
              </a:ext>
            </a:extLst>
          </p:cNvPr>
          <p:cNvSpPr>
            <a:spLocks noGrp="1"/>
          </p:cNvSpPr>
          <p:nvPr>
            <p:ph idx="1"/>
          </p:nvPr>
        </p:nvSpPr>
        <p:spPr/>
        <p:txBody>
          <a:bodyPr>
            <a:normAutofit/>
          </a:bodyPr>
          <a:lstStyle/>
          <a:p>
            <a:r>
              <a:rPr lang="en-GB" sz="2200" i="1" dirty="0">
                <a:solidFill>
                  <a:srgbClr val="002060"/>
                </a:solidFill>
              </a:rPr>
              <a:t>Dr </a:t>
            </a:r>
            <a:r>
              <a:rPr lang="en-GB" sz="2200" i="1" dirty="0" err="1">
                <a:solidFill>
                  <a:srgbClr val="002060"/>
                </a:solidFill>
              </a:rPr>
              <a:t>Oluwaseyi</a:t>
            </a:r>
            <a:r>
              <a:rPr lang="en-GB" sz="2200" dirty="0">
                <a:solidFill>
                  <a:srgbClr val="002060"/>
                </a:solidFill>
              </a:rPr>
              <a:t>, who appeared before the Fitness to Practise Panel in 2011, shows how difficult it is to overlook pre-qualification misconduct, the doctor had been convicted for fraud, had forged a Nigerian passport, forged references and included places and positions he had not worked at on his CV. He also submitted a fake National Insurance Number and also claimed while filling his employment forms that he had never been convicted.</a:t>
            </a:r>
          </a:p>
          <a:p>
            <a:r>
              <a:rPr lang="en-US" sz="2200" dirty="0">
                <a:solidFill>
                  <a:srgbClr val="002060"/>
                </a:solidFill>
              </a:rPr>
              <a:t> </a:t>
            </a:r>
            <a:r>
              <a:rPr lang="en-GB" sz="2200" i="1" dirty="0">
                <a:solidFill>
                  <a:srgbClr val="002060"/>
                </a:solidFill>
              </a:rPr>
              <a:t>Dr </a:t>
            </a:r>
            <a:r>
              <a:rPr lang="en-GB" sz="2200" i="1" dirty="0" err="1">
                <a:solidFill>
                  <a:srgbClr val="002060"/>
                </a:solidFill>
              </a:rPr>
              <a:t>Oluwaseyi</a:t>
            </a:r>
            <a:r>
              <a:rPr lang="en-GB" sz="2200" i="1" dirty="0">
                <a:solidFill>
                  <a:srgbClr val="002060"/>
                </a:solidFill>
              </a:rPr>
              <a:t> </a:t>
            </a:r>
            <a:r>
              <a:rPr lang="en-GB" sz="2200" i="1" dirty="0" err="1">
                <a:solidFill>
                  <a:srgbClr val="002060"/>
                </a:solidFill>
              </a:rPr>
              <a:t>Olorundamola</a:t>
            </a:r>
            <a:r>
              <a:rPr lang="en-GB" sz="2200" i="1" dirty="0">
                <a:solidFill>
                  <a:srgbClr val="002060"/>
                </a:solidFill>
              </a:rPr>
              <a:t> </a:t>
            </a:r>
            <a:r>
              <a:rPr lang="en-GB" sz="2200" i="1" dirty="0" err="1">
                <a:solidFill>
                  <a:srgbClr val="002060"/>
                </a:solidFill>
              </a:rPr>
              <a:t>Farombi</a:t>
            </a:r>
            <a:r>
              <a:rPr lang="en-GB" sz="2200" dirty="0">
                <a:solidFill>
                  <a:srgbClr val="002060"/>
                </a:solidFill>
              </a:rPr>
              <a:t>, Sept-Dec 2011, FTPP </a:t>
            </a:r>
            <a:r>
              <a:rPr lang="en-GB" sz="2200" u="sng" dirty="0">
                <a:solidFill>
                  <a:srgbClr val="002060"/>
                </a:solidFill>
                <a:hlinkClick r:id="rId2">
                  <a:extLst>
                    <a:ext uri="{A12FA001-AC4F-418D-AE19-62706E023703}">
                      <ahyp:hlinkClr xmlns:ahyp="http://schemas.microsoft.com/office/drawing/2018/hyperlinkcolor" val="tx"/>
                    </a:ext>
                  </a:extLst>
                </a:hlinkClick>
              </a:rPr>
              <a:t>http://www.gmc-uk.org/static/documents/content/Farombi.pdf</a:t>
            </a:r>
            <a:r>
              <a:rPr lang="en-GB" sz="2200" dirty="0">
                <a:solidFill>
                  <a:srgbClr val="002060"/>
                </a:solidFill>
              </a:rPr>
              <a:t> </a:t>
            </a:r>
            <a:endParaRPr lang="en-US" sz="2200" dirty="0">
              <a:solidFill>
                <a:srgbClr val="002060"/>
              </a:solidFill>
            </a:endParaRPr>
          </a:p>
          <a:p>
            <a:endParaRPr lang="en-US" dirty="0"/>
          </a:p>
        </p:txBody>
      </p:sp>
    </p:spTree>
    <p:extLst>
      <p:ext uri="{BB962C8B-B14F-4D97-AF65-F5344CB8AC3E}">
        <p14:creationId xmlns:p14="http://schemas.microsoft.com/office/powerpoint/2010/main" val="765091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itle 1">
            <a:extLst>
              <a:ext uri="{FF2B5EF4-FFF2-40B4-BE49-F238E27FC236}">
                <a16:creationId xmlns:a16="http://schemas.microsoft.com/office/drawing/2014/main" id="{9881D2ED-5F70-4B81-B0D3-1CFC9B01B224}"/>
              </a:ext>
            </a:extLst>
          </p:cNvPr>
          <p:cNvSpPr>
            <a:spLocks noGrp="1"/>
          </p:cNvSpPr>
          <p:nvPr>
            <p:ph type="title"/>
          </p:nvPr>
        </p:nvSpPr>
        <p:spPr>
          <a:xfrm>
            <a:off x="866440" y="1000370"/>
            <a:ext cx="3462079" cy="4857262"/>
          </a:xfrm>
        </p:spPr>
        <p:txBody>
          <a:bodyPr>
            <a:normAutofit/>
          </a:bodyPr>
          <a:lstStyle/>
          <a:p>
            <a:pPr algn="r"/>
            <a:r>
              <a:rPr lang="en-GB" sz="4400">
                <a:solidFill>
                  <a:srgbClr val="FFFFFF"/>
                </a:solidFill>
              </a:rPr>
              <a:t>Akpata v GMC [2007] EWHC 2713</a:t>
            </a:r>
            <a:br>
              <a:rPr lang="en-US" sz="4400">
                <a:solidFill>
                  <a:srgbClr val="FFFFFF"/>
                </a:solidFill>
              </a:rPr>
            </a:br>
            <a:endParaRPr lang="en-US" sz="4400">
              <a:solidFill>
                <a:srgbClr val="FFFFFF"/>
              </a:solidFill>
            </a:endParaRPr>
          </a:p>
        </p:txBody>
      </p:sp>
      <p:sp>
        <p:nvSpPr>
          <p:cNvPr id="3" name="Content Placeholder 2">
            <a:extLst>
              <a:ext uri="{FF2B5EF4-FFF2-40B4-BE49-F238E27FC236}">
                <a16:creationId xmlns:a16="http://schemas.microsoft.com/office/drawing/2014/main" id="{675B389F-F4F5-4730-B1DA-84B398ABC1BF}"/>
              </a:ext>
            </a:extLst>
          </p:cNvPr>
          <p:cNvSpPr>
            <a:spLocks noGrp="1"/>
          </p:cNvSpPr>
          <p:nvPr>
            <p:ph idx="1"/>
          </p:nvPr>
        </p:nvSpPr>
        <p:spPr>
          <a:xfrm>
            <a:off x="4963691" y="1000370"/>
            <a:ext cx="6212310" cy="4857262"/>
          </a:xfrm>
        </p:spPr>
        <p:txBody>
          <a:bodyPr anchor="ctr">
            <a:normAutofit/>
          </a:bodyPr>
          <a:lstStyle/>
          <a:p>
            <a:r>
              <a:rPr lang="en-GB" sz="2000" i="1">
                <a:solidFill>
                  <a:srgbClr val="FFFFFF"/>
                </a:solidFill>
              </a:rPr>
              <a:t>In Akpata </a:t>
            </a:r>
            <a:r>
              <a:rPr lang="en-GB" sz="2000">
                <a:solidFill>
                  <a:srgbClr val="FFFFFF"/>
                </a:solidFill>
              </a:rPr>
              <a:t>the doctor claimed in his application that he was a member of the Royal College of Obstetrics and Gynaecology and had also been convicted of ten offences of false accounting and dishonesty.</a:t>
            </a:r>
            <a:endParaRPr lang="en-US" sz="2000">
              <a:solidFill>
                <a:srgbClr val="FFFFFF"/>
              </a:solidFill>
            </a:endParaRPr>
          </a:p>
        </p:txBody>
      </p:sp>
    </p:spTree>
    <p:extLst>
      <p:ext uri="{BB962C8B-B14F-4D97-AF65-F5344CB8AC3E}">
        <p14:creationId xmlns:p14="http://schemas.microsoft.com/office/powerpoint/2010/main" val="3584403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A6C62-6F26-4097-BD5D-758788A62473}"/>
              </a:ext>
            </a:extLst>
          </p:cNvPr>
          <p:cNvSpPr>
            <a:spLocks noGrp="1"/>
          </p:cNvSpPr>
          <p:nvPr>
            <p:ph type="title"/>
          </p:nvPr>
        </p:nvSpPr>
        <p:spPr/>
        <p:txBody>
          <a:bodyPr/>
          <a:lstStyle/>
          <a:p>
            <a:pPr algn="ctr"/>
            <a:r>
              <a:rPr lang="en-US" dirty="0">
                <a:solidFill>
                  <a:srgbClr val="002060"/>
                </a:solidFill>
              </a:rPr>
              <a:t>TWO MAJOR TOPICS</a:t>
            </a:r>
          </a:p>
        </p:txBody>
      </p:sp>
      <p:sp>
        <p:nvSpPr>
          <p:cNvPr id="3" name="Text Placeholder 2">
            <a:extLst>
              <a:ext uri="{FF2B5EF4-FFF2-40B4-BE49-F238E27FC236}">
                <a16:creationId xmlns:a16="http://schemas.microsoft.com/office/drawing/2014/main" id="{C3E1D9E9-382B-4F35-B397-3923A203B29C}"/>
              </a:ext>
            </a:extLst>
          </p:cNvPr>
          <p:cNvSpPr>
            <a:spLocks noGrp="1"/>
          </p:cNvSpPr>
          <p:nvPr>
            <p:ph type="body" idx="1"/>
          </p:nvPr>
        </p:nvSpPr>
        <p:spPr/>
        <p:txBody>
          <a:bodyPr>
            <a:normAutofit/>
          </a:bodyPr>
          <a:lstStyle/>
          <a:p>
            <a:r>
              <a:rPr lang="en-US" sz="2000" dirty="0">
                <a:highlight>
                  <a:srgbClr val="FF0000"/>
                </a:highlight>
              </a:rPr>
              <a:t>DOCTOR PATIENT RELATIONSHIP</a:t>
            </a:r>
          </a:p>
        </p:txBody>
      </p:sp>
      <p:sp>
        <p:nvSpPr>
          <p:cNvPr id="4" name="Content Placeholder 3">
            <a:extLst>
              <a:ext uri="{FF2B5EF4-FFF2-40B4-BE49-F238E27FC236}">
                <a16:creationId xmlns:a16="http://schemas.microsoft.com/office/drawing/2014/main" id="{D2941710-C0BB-41A1-B9EC-53063C51AA17}"/>
              </a:ext>
            </a:extLst>
          </p:cNvPr>
          <p:cNvSpPr>
            <a:spLocks noGrp="1"/>
          </p:cNvSpPr>
          <p:nvPr>
            <p:ph sz="half" idx="2"/>
          </p:nvPr>
        </p:nvSpPr>
        <p:spPr>
          <a:xfrm>
            <a:off x="1069848" y="2714413"/>
            <a:ext cx="4663440" cy="2271243"/>
          </a:xfrm>
        </p:spPr>
        <p:txBody>
          <a:bodyPr>
            <a:noAutofit/>
          </a:bodyPr>
          <a:lstStyle/>
          <a:p>
            <a:r>
              <a:rPr lang="en-US" sz="1600" b="1" dirty="0">
                <a:latin typeface="Verdana Pro Black" panose="020B0604020202020204" pitchFamily="34" charset="0"/>
              </a:rPr>
              <a:t>Types </a:t>
            </a:r>
          </a:p>
          <a:p>
            <a:r>
              <a:rPr lang="en-US" sz="1600" b="1" dirty="0">
                <a:latin typeface="Verdana Pro Black" panose="020B0604020202020204" pitchFamily="34" charset="0"/>
              </a:rPr>
              <a:t>Paternalism</a:t>
            </a:r>
          </a:p>
          <a:p>
            <a:r>
              <a:rPr lang="en-US" sz="1600" b="1" dirty="0">
                <a:latin typeface="Verdana Pro Black" panose="020B0604020202020204" pitchFamily="34" charset="0"/>
              </a:rPr>
              <a:t>Mutuality </a:t>
            </a:r>
          </a:p>
          <a:p>
            <a:r>
              <a:rPr lang="en-US" sz="1600" b="1" dirty="0">
                <a:latin typeface="Verdana Pro Black" panose="020B0604020202020204" pitchFamily="34" charset="0"/>
              </a:rPr>
              <a:t>Consumerist approach </a:t>
            </a:r>
          </a:p>
          <a:p>
            <a:r>
              <a:rPr lang="en-US" sz="1600" b="1" dirty="0">
                <a:latin typeface="Verdana Pro Black" panose="020B0604020202020204" pitchFamily="34" charset="0"/>
              </a:rPr>
              <a:t>Patient </a:t>
            </a:r>
            <a:r>
              <a:rPr lang="en-US" sz="1600" b="1" dirty="0" err="1">
                <a:latin typeface="Verdana Pro Black" panose="020B0604020202020204" pitchFamily="34" charset="0"/>
              </a:rPr>
              <a:t>centred</a:t>
            </a:r>
            <a:r>
              <a:rPr lang="en-US" sz="1600" b="1" dirty="0">
                <a:latin typeface="Verdana Pro Black" panose="020B0604020202020204" pitchFamily="34" charset="0"/>
              </a:rPr>
              <a:t> </a:t>
            </a:r>
          </a:p>
          <a:p>
            <a:r>
              <a:rPr lang="en-US" sz="1600" b="1" dirty="0">
                <a:latin typeface="Verdana Pro Black" panose="020B0604020202020204" pitchFamily="34" charset="0"/>
              </a:rPr>
              <a:t>Importance to Law</a:t>
            </a:r>
          </a:p>
          <a:p>
            <a:r>
              <a:rPr lang="en-US" sz="1600" b="1" dirty="0">
                <a:latin typeface="Verdana Pro Black" panose="020B0604020202020204" pitchFamily="34" charset="0"/>
              </a:rPr>
              <a:t>Professional ethics and discipline</a:t>
            </a:r>
          </a:p>
          <a:p>
            <a:r>
              <a:rPr lang="en-US" sz="1600" b="1" dirty="0">
                <a:latin typeface="Verdana Pro Black" panose="020B0604020202020204" pitchFamily="34" charset="0"/>
              </a:rPr>
              <a:t>Personal conduct and professional discipline</a:t>
            </a:r>
          </a:p>
        </p:txBody>
      </p:sp>
      <p:sp>
        <p:nvSpPr>
          <p:cNvPr id="5" name="Text Placeholder 4">
            <a:extLst>
              <a:ext uri="{FF2B5EF4-FFF2-40B4-BE49-F238E27FC236}">
                <a16:creationId xmlns:a16="http://schemas.microsoft.com/office/drawing/2014/main" id="{487677BE-9268-424D-9F7B-1229D7AF9A5F}"/>
              </a:ext>
            </a:extLst>
          </p:cNvPr>
          <p:cNvSpPr>
            <a:spLocks noGrp="1"/>
          </p:cNvSpPr>
          <p:nvPr>
            <p:ph type="body" sz="quarter" idx="3"/>
          </p:nvPr>
        </p:nvSpPr>
        <p:spPr/>
        <p:txBody>
          <a:bodyPr>
            <a:normAutofit/>
          </a:bodyPr>
          <a:lstStyle/>
          <a:p>
            <a:r>
              <a:rPr lang="en-US" sz="2000" dirty="0">
                <a:solidFill>
                  <a:schemeClr val="accent3">
                    <a:lumMod val="75000"/>
                  </a:schemeClr>
                </a:solidFill>
              </a:rPr>
              <a:t>MENTAL HEALTH LAW</a:t>
            </a:r>
          </a:p>
        </p:txBody>
      </p:sp>
      <p:sp>
        <p:nvSpPr>
          <p:cNvPr id="6" name="Content Placeholder 5">
            <a:extLst>
              <a:ext uri="{FF2B5EF4-FFF2-40B4-BE49-F238E27FC236}">
                <a16:creationId xmlns:a16="http://schemas.microsoft.com/office/drawing/2014/main" id="{10B2FBC6-9C10-4BA4-AFDA-1C7C72F8F0EF}"/>
              </a:ext>
            </a:extLst>
          </p:cNvPr>
          <p:cNvSpPr>
            <a:spLocks noGrp="1"/>
          </p:cNvSpPr>
          <p:nvPr>
            <p:ph sz="quarter" idx="4"/>
          </p:nvPr>
        </p:nvSpPr>
        <p:spPr/>
        <p:txBody>
          <a:bodyPr>
            <a:normAutofit/>
          </a:bodyPr>
          <a:lstStyle/>
          <a:p>
            <a:r>
              <a:rPr lang="en-US" sz="2400" b="1" dirty="0"/>
              <a:t>Mental Health Law in Nigeria</a:t>
            </a:r>
          </a:p>
          <a:p>
            <a:r>
              <a:rPr lang="en-US" sz="2400" b="1" dirty="0"/>
              <a:t>The mental health bill in Nigeria</a:t>
            </a:r>
          </a:p>
          <a:p>
            <a:r>
              <a:rPr lang="en-US" sz="2400" b="1" dirty="0"/>
              <a:t>The Lunacy Act </a:t>
            </a:r>
          </a:p>
          <a:p>
            <a:r>
              <a:rPr lang="en-US" sz="2400" b="1" dirty="0"/>
              <a:t>Comparative analysis with other jurisdictions</a:t>
            </a:r>
          </a:p>
        </p:txBody>
      </p:sp>
    </p:spTree>
    <p:extLst>
      <p:ext uri="{BB962C8B-B14F-4D97-AF65-F5344CB8AC3E}">
        <p14:creationId xmlns:p14="http://schemas.microsoft.com/office/powerpoint/2010/main" val="1065262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accent1"/>
          </a:solidFill>
          <a:ln w="9525" cap="sq" cmpd="sng" algn="ctr">
            <a:noFill/>
            <a:prstDash val="solid"/>
            <a:miter lim="800000"/>
          </a:ln>
          <a:effectLst/>
        </p:spPr>
      </p:sp>
      <p:sp>
        <p:nvSpPr>
          <p:cNvPr id="2" name="Title 1">
            <a:extLst>
              <a:ext uri="{FF2B5EF4-FFF2-40B4-BE49-F238E27FC236}">
                <a16:creationId xmlns:a16="http://schemas.microsoft.com/office/drawing/2014/main" id="{36085BC4-E77C-4C14-8C65-D9E5B5737812}"/>
              </a:ext>
            </a:extLst>
          </p:cNvPr>
          <p:cNvSpPr>
            <a:spLocks noGrp="1"/>
          </p:cNvSpPr>
          <p:nvPr>
            <p:ph type="title"/>
          </p:nvPr>
        </p:nvSpPr>
        <p:spPr>
          <a:xfrm>
            <a:off x="983887" y="1185059"/>
            <a:ext cx="3491832" cy="4487882"/>
          </a:xfrm>
        </p:spPr>
        <p:txBody>
          <a:bodyPr>
            <a:normAutofit/>
          </a:bodyPr>
          <a:lstStyle/>
          <a:p>
            <a:pPr algn="ctr"/>
            <a:r>
              <a:rPr lang="en-GB" sz="4400" i="1">
                <a:solidFill>
                  <a:srgbClr val="FFFFFF"/>
                </a:solidFill>
              </a:rPr>
              <a:t>Rumbold v GMC</a:t>
            </a:r>
            <a:endParaRPr lang="en-US" sz="4400">
              <a:solidFill>
                <a:srgbClr val="FFFFFF"/>
              </a:solidFill>
            </a:endParaRPr>
          </a:p>
        </p:txBody>
      </p:sp>
      <p:sp>
        <p:nvSpPr>
          <p:cNvPr id="14" name="Rectangle 13">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3494" y="276008"/>
            <a:ext cx="6463060" cy="6305984"/>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08842" y="438912"/>
            <a:ext cx="6132365" cy="598017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AF816815-8B2E-4645-837D-96FB90C6EB77}"/>
              </a:ext>
            </a:extLst>
          </p:cNvPr>
          <p:cNvSpPr>
            <a:spLocks noGrp="1"/>
          </p:cNvSpPr>
          <p:nvPr>
            <p:ph idx="1"/>
          </p:nvPr>
        </p:nvSpPr>
        <p:spPr>
          <a:xfrm>
            <a:off x="6096000" y="936416"/>
            <a:ext cx="5178168" cy="4985169"/>
          </a:xfrm>
        </p:spPr>
        <p:txBody>
          <a:bodyPr anchor="ctr">
            <a:normAutofit/>
          </a:bodyPr>
          <a:lstStyle/>
          <a:p>
            <a:r>
              <a:rPr lang="en-GB" sz="2000" i="1"/>
              <a:t>Dr Rumbold</a:t>
            </a:r>
            <a:r>
              <a:rPr lang="en-GB" sz="2000"/>
              <a:t> was involved in child pornography as he had seventy-seven (77) indecent images of children at his home and confessed to having viewed between up to 200 images. The GMC suspended him and further extended his suspension after its initial expiration on the basis of lack of sufficient understanding of the seriousness of the offence </a:t>
            </a:r>
            <a:r>
              <a:rPr lang="en-GB" sz="2000" i="1"/>
              <a:t>Rumbold v GMC</a:t>
            </a:r>
            <a:r>
              <a:rPr lang="en-GB" sz="2000"/>
              <a:t> [2007] EWHC 2569 (Admin)</a:t>
            </a:r>
            <a:endParaRPr lang="en-US" sz="2000"/>
          </a:p>
          <a:p>
            <a:endParaRPr lang="en-US" sz="2000"/>
          </a:p>
        </p:txBody>
      </p:sp>
    </p:spTree>
    <p:extLst>
      <p:ext uri="{BB962C8B-B14F-4D97-AF65-F5344CB8AC3E}">
        <p14:creationId xmlns:p14="http://schemas.microsoft.com/office/powerpoint/2010/main" val="3018601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9F474-BC2F-47F5-98E3-06957874BE8B}"/>
              </a:ext>
            </a:extLst>
          </p:cNvPr>
          <p:cNvSpPr>
            <a:spLocks noGrp="1"/>
          </p:cNvSpPr>
          <p:nvPr>
            <p:ph type="title"/>
          </p:nvPr>
        </p:nvSpPr>
        <p:spPr/>
        <p:txBody>
          <a:bodyPr/>
          <a:lstStyle/>
          <a:p>
            <a:pPr algn="ctr"/>
            <a:r>
              <a:rPr lang="en-US" b="1" dirty="0"/>
              <a:t>DOCTOR PATEINT RELATIONSHIP</a:t>
            </a:r>
          </a:p>
        </p:txBody>
      </p:sp>
      <p:sp>
        <p:nvSpPr>
          <p:cNvPr id="3" name="Content Placeholder 2">
            <a:extLst>
              <a:ext uri="{FF2B5EF4-FFF2-40B4-BE49-F238E27FC236}">
                <a16:creationId xmlns:a16="http://schemas.microsoft.com/office/drawing/2014/main" id="{BE5DC729-CF14-4792-9E9E-54406850EFDE}"/>
              </a:ext>
            </a:extLst>
          </p:cNvPr>
          <p:cNvSpPr>
            <a:spLocks noGrp="1"/>
          </p:cNvSpPr>
          <p:nvPr>
            <p:ph idx="1"/>
          </p:nvPr>
        </p:nvSpPr>
        <p:spPr/>
        <p:txBody>
          <a:bodyPr>
            <a:normAutofit lnSpcReduction="10000"/>
          </a:bodyPr>
          <a:lstStyle/>
          <a:p>
            <a:r>
              <a:rPr lang="en-US" sz="2400" dirty="0">
                <a:latin typeface="Arial Black" panose="020B0A04020102020204" pitchFamily="34" charset="0"/>
              </a:rPr>
              <a:t>The doctor patient relationship is an important element of care.</a:t>
            </a:r>
          </a:p>
          <a:p>
            <a:endParaRPr lang="en-US" sz="2400" dirty="0">
              <a:highlight>
                <a:srgbClr val="F03F2B"/>
              </a:highlight>
              <a:latin typeface="Arial Black" panose="020B0A04020102020204" pitchFamily="34" charset="0"/>
            </a:endParaRPr>
          </a:p>
          <a:p>
            <a:r>
              <a:rPr lang="en-US" sz="2400" dirty="0">
                <a:highlight>
                  <a:srgbClr val="C0C0C0"/>
                </a:highlight>
                <a:latin typeface="Arial Black" panose="020B0A04020102020204" pitchFamily="34" charset="0"/>
              </a:rPr>
              <a:t>It is one of the  core elements in the ethical principles of medicine and health care.</a:t>
            </a:r>
          </a:p>
          <a:p>
            <a:endParaRPr lang="en-US" sz="2400" dirty="0">
              <a:latin typeface="Arial Black" panose="020B0A04020102020204" pitchFamily="34" charset="0"/>
            </a:endParaRPr>
          </a:p>
          <a:p>
            <a:r>
              <a:rPr lang="en-US" sz="2400" dirty="0">
                <a:solidFill>
                  <a:srgbClr val="FF0000"/>
                </a:solidFill>
                <a:latin typeface="Arial Black" panose="020B0A04020102020204" pitchFamily="34" charset="0"/>
              </a:rPr>
              <a:t>It promotes the outcome that is desired by the patient and prevents outcomes that are not desired like medical malpractice litigation.</a:t>
            </a:r>
          </a:p>
        </p:txBody>
      </p:sp>
    </p:spTree>
    <p:extLst>
      <p:ext uri="{BB962C8B-B14F-4D97-AF65-F5344CB8AC3E}">
        <p14:creationId xmlns:p14="http://schemas.microsoft.com/office/powerpoint/2010/main" val="2225499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sp>
      <p:sp>
        <p:nvSpPr>
          <p:cNvPr id="2" name="Title 1">
            <a:extLst>
              <a:ext uri="{FF2B5EF4-FFF2-40B4-BE49-F238E27FC236}">
                <a16:creationId xmlns:a16="http://schemas.microsoft.com/office/drawing/2014/main" id="{2540F224-D6AE-4118-855A-0964A620069C}"/>
              </a:ext>
            </a:extLst>
          </p:cNvPr>
          <p:cNvSpPr>
            <a:spLocks noGrp="1"/>
          </p:cNvSpPr>
          <p:nvPr>
            <p:ph type="title"/>
          </p:nvPr>
        </p:nvSpPr>
        <p:spPr>
          <a:xfrm>
            <a:off x="573409" y="559477"/>
            <a:ext cx="3765200" cy="5709931"/>
          </a:xfrm>
        </p:spPr>
        <p:txBody>
          <a:bodyPr>
            <a:normAutofit/>
          </a:bodyPr>
          <a:lstStyle/>
          <a:p>
            <a:pPr algn="ctr"/>
            <a:r>
              <a:rPr lang="en-US" b="1" dirty="0"/>
              <a:t>DOCTOR PATIENT RELATIONSHIP </a:t>
            </a:r>
          </a:p>
        </p:txBody>
      </p:sp>
      <p:sp>
        <p:nvSpPr>
          <p:cNvPr id="14" name="Rectangle 13">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5" name="Content Placeholder 2">
            <a:extLst>
              <a:ext uri="{FF2B5EF4-FFF2-40B4-BE49-F238E27FC236}">
                <a16:creationId xmlns:a16="http://schemas.microsoft.com/office/drawing/2014/main" id="{A1080B98-8CA1-44FC-8664-C9A2061C9DA9}"/>
              </a:ext>
            </a:extLst>
          </p:cNvPr>
          <p:cNvGraphicFramePr>
            <a:graphicFrameLocks noGrp="1"/>
          </p:cNvGraphicFramePr>
          <p:nvPr>
            <p:ph idx="1"/>
            <p:extLst>
              <p:ext uri="{D42A27DB-BD31-4B8C-83A1-F6EECF244321}">
                <p14:modId xmlns:p14="http://schemas.microsoft.com/office/powerpoint/2010/main" val="2845605959"/>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0923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4B7AC44-1B7B-4F09-9AA4-3DFDEC575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5" name="Rectangle 14">
            <a:extLst>
              <a:ext uri="{FF2B5EF4-FFF2-40B4-BE49-F238E27FC236}">
                <a16:creationId xmlns:a16="http://schemas.microsoft.com/office/drawing/2014/main" id="{6683E473-94FF-4ACE-9433-1F14799E89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17" name="Rectangle 16">
            <a:extLst>
              <a:ext uri="{FF2B5EF4-FFF2-40B4-BE49-F238E27FC236}">
                <a16:creationId xmlns:a16="http://schemas.microsoft.com/office/drawing/2014/main" id="{4E9EDDFA-8F05-462B-8D3E-5B9C4FBC73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Placeholder 5" descr="A picture containing bed, table&#10;&#10;Description automatically generated">
            <a:extLst>
              <a:ext uri="{FF2B5EF4-FFF2-40B4-BE49-F238E27FC236}">
                <a16:creationId xmlns:a16="http://schemas.microsoft.com/office/drawing/2014/main" id="{A4EBDB15-4FFF-4E0B-8708-FD6B54FF2B8F}"/>
              </a:ext>
            </a:extLst>
          </p:cNvPr>
          <p:cNvPicPr>
            <a:picLocks noGrp="1" noChangeAspect="1"/>
          </p:cNvPicPr>
          <p:nvPr>
            <p:ph type="pic" idx="1"/>
          </p:nvPr>
        </p:nvPicPr>
        <p:blipFill>
          <a:blip r:embed="rId2"/>
          <a:srcRect l="9874" r="9874"/>
          <a:stretch>
            <a:fillRect/>
          </a:stretch>
        </p:blipFill>
        <p:spPr>
          <a:xfrm>
            <a:off x="727654" y="1210160"/>
            <a:ext cx="5367165" cy="4450488"/>
          </a:xfrm>
          <a:prstGeom prst="rect">
            <a:avLst/>
          </a:prstGeom>
        </p:spPr>
      </p:pic>
      <p:sp>
        <p:nvSpPr>
          <p:cNvPr id="19" name="Rectangle 18">
            <a:extLst>
              <a:ext uri="{FF2B5EF4-FFF2-40B4-BE49-F238E27FC236}">
                <a16:creationId xmlns:a16="http://schemas.microsoft.com/office/drawing/2014/main" id="{143F9A23-3237-4ED6-A1E9-C0E6530E05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63CD46D-4335-4BA4-842A-BF835A99CB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895AA12D-4E9F-47B0-B175-E9F47F08B04D}"/>
              </a:ext>
            </a:extLst>
          </p:cNvPr>
          <p:cNvSpPr>
            <a:spLocks noGrp="1"/>
          </p:cNvSpPr>
          <p:nvPr>
            <p:ph type="title"/>
          </p:nvPr>
        </p:nvSpPr>
        <p:spPr>
          <a:xfrm>
            <a:off x="7064082" y="642594"/>
            <a:ext cx="4472921" cy="1371600"/>
          </a:xfrm>
        </p:spPr>
        <p:txBody>
          <a:bodyPr vert="horz" lIns="91440" tIns="45720" rIns="91440" bIns="45720" rtlCol="0" anchor="ctr">
            <a:normAutofit/>
          </a:bodyPr>
          <a:lstStyle/>
          <a:p>
            <a:pPr>
              <a:lnSpc>
                <a:spcPct val="90000"/>
              </a:lnSpc>
            </a:pPr>
            <a:r>
              <a:rPr lang="en-US" sz="3700">
                <a:solidFill>
                  <a:schemeClr val="tx1">
                    <a:lumMod val="85000"/>
                    <a:lumOff val="15000"/>
                  </a:schemeClr>
                </a:solidFill>
              </a:rPr>
              <a:t>DOCTOR –PATIENT RELATIONSHIP</a:t>
            </a:r>
          </a:p>
        </p:txBody>
      </p:sp>
      <p:sp>
        <p:nvSpPr>
          <p:cNvPr id="4" name="Text Placeholder 3">
            <a:extLst>
              <a:ext uri="{FF2B5EF4-FFF2-40B4-BE49-F238E27FC236}">
                <a16:creationId xmlns:a16="http://schemas.microsoft.com/office/drawing/2014/main" id="{BDF3646E-2E19-4533-B1DD-1872C666BB49}"/>
              </a:ext>
            </a:extLst>
          </p:cNvPr>
          <p:cNvSpPr>
            <a:spLocks noGrp="1"/>
          </p:cNvSpPr>
          <p:nvPr>
            <p:ph type="body" sz="half" idx="2"/>
          </p:nvPr>
        </p:nvSpPr>
        <p:spPr>
          <a:xfrm>
            <a:off x="7064082" y="2103120"/>
            <a:ext cx="4472922" cy="3931920"/>
          </a:xfrm>
        </p:spPr>
        <p:txBody>
          <a:bodyPr vert="horz" lIns="91440" tIns="45720" rIns="91440" bIns="45720" rtlCol="0">
            <a:normAutofit/>
          </a:bodyPr>
          <a:lstStyle/>
          <a:p>
            <a:pPr indent="-182880">
              <a:lnSpc>
                <a:spcPct val="100000"/>
              </a:lnSpc>
              <a:buFont typeface="Garamond" pitchFamily="18" charset="0"/>
              <a:buChar char="◦"/>
            </a:pPr>
            <a:r>
              <a:rPr lang="en-US" dirty="0"/>
              <a:t>CODE OF MEDICAL ETHICS.</a:t>
            </a:r>
          </a:p>
          <a:p>
            <a:pPr indent="-182880">
              <a:lnSpc>
                <a:spcPct val="100000"/>
              </a:lnSpc>
              <a:buFont typeface="Garamond" pitchFamily="18" charset="0"/>
              <a:buChar char="◦"/>
            </a:pPr>
            <a:endParaRPr lang="en-US" dirty="0"/>
          </a:p>
          <a:p>
            <a:pPr indent="-182880">
              <a:lnSpc>
                <a:spcPct val="100000"/>
              </a:lnSpc>
              <a:buFont typeface="Garamond" pitchFamily="18" charset="0"/>
              <a:buChar char="◦"/>
            </a:pPr>
            <a:r>
              <a:rPr lang="en-US" dirty="0"/>
              <a:t>MEDICAL AND DENTAL PRACTITIONERS ACT.</a:t>
            </a:r>
          </a:p>
          <a:p>
            <a:pPr indent="-182880">
              <a:lnSpc>
                <a:spcPct val="100000"/>
              </a:lnSpc>
              <a:buFont typeface="Garamond" pitchFamily="18" charset="0"/>
              <a:buChar char="◦"/>
            </a:pPr>
            <a:endParaRPr lang="en-US" dirty="0"/>
          </a:p>
          <a:p>
            <a:pPr indent="-182880">
              <a:lnSpc>
                <a:spcPct val="100000"/>
              </a:lnSpc>
              <a:buFont typeface="Garamond" pitchFamily="18" charset="0"/>
              <a:buChar char="◦"/>
            </a:pPr>
            <a:r>
              <a:rPr lang="en-US" dirty="0"/>
              <a:t>ETHICAL GUIDELINES OF PROFESSIONAL ETHICAL BODIES</a:t>
            </a:r>
          </a:p>
          <a:p>
            <a:pPr indent="-182880">
              <a:lnSpc>
                <a:spcPct val="100000"/>
              </a:lnSpc>
              <a:buFont typeface="Garamond" pitchFamily="18" charset="0"/>
              <a:buChar char="◦"/>
            </a:pPr>
            <a:endParaRPr lang="en-US" dirty="0"/>
          </a:p>
          <a:p>
            <a:pPr indent="-182880">
              <a:lnSpc>
                <a:spcPct val="100000"/>
              </a:lnSpc>
              <a:buFont typeface="Garamond" pitchFamily="18" charset="0"/>
              <a:buChar char="◦"/>
            </a:pPr>
            <a:r>
              <a:rPr lang="en-US" dirty="0"/>
              <a:t>DECISIONS OF PROFESSIONAL REGULATORY BODIES</a:t>
            </a:r>
          </a:p>
          <a:p>
            <a:pPr indent="-182880">
              <a:lnSpc>
                <a:spcPct val="100000"/>
              </a:lnSpc>
              <a:buFont typeface="Garamond" pitchFamily="18" charset="0"/>
              <a:buChar char="◦"/>
            </a:pPr>
            <a:r>
              <a:rPr lang="en-US" dirty="0"/>
              <a:t>CASE LAW</a:t>
            </a:r>
          </a:p>
        </p:txBody>
      </p:sp>
    </p:spTree>
    <p:extLst>
      <p:ext uri="{BB962C8B-B14F-4D97-AF65-F5344CB8AC3E}">
        <p14:creationId xmlns:p14="http://schemas.microsoft.com/office/powerpoint/2010/main" val="370428136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B4905-F940-49A1-AEE5-C24D9BA026F8}"/>
              </a:ext>
            </a:extLst>
          </p:cNvPr>
          <p:cNvSpPr>
            <a:spLocks noGrp="1"/>
          </p:cNvSpPr>
          <p:nvPr>
            <p:ph type="title"/>
          </p:nvPr>
        </p:nvSpPr>
        <p:spPr/>
        <p:txBody>
          <a:bodyPr/>
          <a:lstStyle/>
          <a:p>
            <a:pPr algn="ctr"/>
            <a:r>
              <a:rPr lang="en-US" dirty="0"/>
              <a:t>TYPES OF DOCTOR PATIENT RELATIONSHIP</a:t>
            </a:r>
          </a:p>
        </p:txBody>
      </p:sp>
      <p:sp>
        <p:nvSpPr>
          <p:cNvPr id="3" name="Text Placeholder 2">
            <a:extLst>
              <a:ext uri="{FF2B5EF4-FFF2-40B4-BE49-F238E27FC236}">
                <a16:creationId xmlns:a16="http://schemas.microsoft.com/office/drawing/2014/main" id="{64F84C44-AB38-4904-B78E-763A34316FCC}"/>
              </a:ext>
            </a:extLst>
          </p:cNvPr>
          <p:cNvSpPr>
            <a:spLocks noGrp="1"/>
          </p:cNvSpPr>
          <p:nvPr>
            <p:ph type="body" idx="1"/>
          </p:nvPr>
        </p:nvSpPr>
        <p:spPr/>
        <p:txBody>
          <a:bodyPr>
            <a:normAutofit/>
          </a:bodyPr>
          <a:lstStyle/>
          <a:p>
            <a:r>
              <a:rPr lang="en-US" sz="3200" dirty="0"/>
              <a:t>DOCTOR CENTRED</a:t>
            </a:r>
          </a:p>
        </p:txBody>
      </p:sp>
      <p:sp>
        <p:nvSpPr>
          <p:cNvPr id="4" name="Content Placeholder 3">
            <a:extLst>
              <a:ext uri="{FF2B5EF4-FFF2-40B4-BE49-F238E27FC236}">
                <a16:creationId xmlns:a16="http://schemas.microsoft.com/office/drawing/2014/main" id="{4E6CF80E-AE7F-4EA5-A380-3362000B531F}"/>
              </a:ext>
            </a:extLst>
          </p:cNvPr>
          <p:cNvSpPr>
            <a:spLocks noGrp="1"/>
          </p:cNvSpPr>
          <p:nvPr>
            <p:ph sz="half" idx="2"/>
          </p:nvPr>
        </p:nvSpPr>
        <p:spPr/>
        <p:txBody>
          <a:bodyPr>
            <a:normAutofit lnSpcReduction="10000"/>
          </a:bodyPr>
          <a:lstStyle/>
          <a:p>
            <a:r>
              <a:rPr lang="en-US" sz="2400" b="1" dirty="0"/>
              <a:t>"an asymmetrical relationship in which the doctor occupies the dominant position by virtue of his or her specialist knowledge and the patient merely cooperates“- </a:t>
            </a:r>
            <a:r>
              <a:rPr lang="en-US" sz="2400" b="1" dirty="0" err="1"/>
              <a:t>Pearsons</a:t>
            </a:r>
            <a:endParaRPr lang="en-US" sz="2400" b="1" dirty="0"/>
          </a:p>
        </p:txBody>
      </p:sp>
      <p:sp>
        <p:nvSpPr>
          <p:cNvPr id="5" name="Text Placeholder 4">
            <a:extLst>
              <a:ext uri="{FF2B5EF4-FFF2-40B4-BE49-F238E27FC236}">
                <a16:creationId xmlns:a16="http://schemas.microsoft.com/office/drawing/2014/main" id="{82905199-59F1-4247-B709-8F4BAA23BA43}"/>
              </a:ext>
            </a:extLst>
          </p:cNvPr>
          <p:cNvSpPr>
            <a:spLocks noGrp="1"/>
          </p:cNvSpPr>
          <p:nvPr>
            <p:ph type="body" sz="quarter" idx="3"/>
          </p:nvPr>
        </p:nvSpPr>
        <p:spPr/>
        <p:txBody>
          <a:bodyPr>
            <a:noAutofit/>
          </a:bodyPr>
          <a:lstStyle/>
          <a:p>
            <a:r>
              <a:rPr lang="en-US" sz="3600" dirty="0"/>
              <a:t>PATIENT CENTRED </a:t>
            </a:r>
          </a:p>
        </p:txBody>
      </p:sp>
      <p:pic>
        <p:nvPicPr>
          <p:cNvPr id="8" name="Content Placeholder 7" descr="A picture containing table, holding, woman&#10;&#10;Description automatically generated">
            <a:extLst>
              <a:ext uri="{FF2B5EF4-FFF2-40B4-BE49-F238E27FC236}">
                <a16:creationId xmlns:a16="http://schemas.microsoft.com/office/drawing/2014/main" id="{9122A117-027A-4368-B7D3-669A674AE13F}"/>
              </a:ext>
            </a:extLst>
          </p:cNvPr>
          <p:cNvPicPr>
            <a:picLocks noGrp="1" noChangeAspect="1"/>
          </p:cNvPicPr>
          <p:nvPr>
            <p:ph sz="quarter" idx="4"/>
          </p:nvPr>
        </p:nvPicPr>
        <p:blipFill>
          <a:blip r:embed="rId2"/>
          <a:stretch>
            <a:fillRect/>
          </a:stretch>
        </p:blipFill>
        <p:spPr>
          <a:xfrm>
            <a:off x="6776818" y="2792413"/>
            <a:ext cx="4026339" cy="3163887"/>
          </a:xfrm>
        </p:spPr>
      </p:pic>
    </p:spTree>
    <p:extLst>
      <p:ext uri="{BB962C8B-B14F-4D97-AF65-F5344CB8AC3E}">
        <p14:creationId xmlns:p14="http://schemas.microsoft.com/office/powerpoint/2010/main" val="1054242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5D87E-DC2D-417E-838F-7F8CA8E6C21C}"/>
              </a:ext>
            </a:extLst>
          </p:cNvPr>
          <p:cNvSpPr>
            <a:spLocks noGrp="1"/>
          </p:cNvSpPr>
          <p:nvPr>
            <p:ph type="title"/>
          </p:nvPr>
        </p:nvSpPr>
        <p:spPr/>
        <p:txBody>
          <a:bodyPr/>
          <a:lstStyle/>
          <a:p>
            <a:pPr algn="ctr"/>
            <a:r>
              <a:rPr lang="en-US" b="1" dirty="0">
                <a:solidFill>
                  <a:srgbClr val="002060"/>
                </a:solidFill>
              </a:rPr>
              <a:t>ASSESSING THE TYPES OF DOCTOR PATIENT RELATIONSHIP</a:t>
            </a:r>
          </a:p>
        </p:txBody>
      </p:sp>
      <p:sp>
        <p:nvSpPr>
          <p:cNvPr id="3" name="Content Placeholder 2">
            <a:extLst>
              <a:ext uri="{FF2B5EF4-FFF2-40B4-BE49-F238E27FC236}">
                <a16:creationId xmlns:a16="http://schemas.microsoft.com/office/drawing/2014/main" id="{47F242D1-BA36-47B4-9C21-F2C541D37456}"/>
              </a:ext>
            </a:extLst>
          </p:cNvPr>
          <p:cNvSpPr>
            <a:spLocks noGrp="1"/>
          </p:cNvSpPr>
          <p:nvPr>
            <p:ph idx="1"/>
          </p:nvPr>
        </p:nvSpPr>
        <p:spPr/>
        <p:txBody>
          <a:bodyPr/>
          <a:lstStyle/>
          <a:p>
            <a:r>
              <a:rPr lang="en-US" sz="4400" b="1" dirty="0">
                <a:latin typeface="Verdana Pro Black" panose="020B0604020202020204" pitchFamily="34" charset="0"/>
              </a:rPr>
              <a:t>Paternalism</a:t>
            </a:r>
          </a:p>
          <a:p>
            <a:r>
              <a:rPr lang="en-US" sz="4400" b="1" dirty="0">
                <a:latin typeface="Verdana Pro Black" panose="020B0604020202020204" pitchFamily="34" charset="0"/>
              </a:rPr>
              <a:t>Mutuality </a:t>
            </a:r>
          </a:p>
          <a:p>
            <a:r>
              <a:rPr lang="en-US" sz="4400" b="1" dirty="0">
                <a:latin typeface="Verdana Pro Black" panose="020B0604020202020204" pitchFamily="34" charset="0"/>
              </a:rPr>
              <a:t>Consumerist approach </a:t>
            </a:r>
          </a:p>
          <a:p>
            <a:endParaRPr lang="en-US" dirty="0"/>
          </a:p>
        </p:txBody>
      </p:sp>
    </p:spTree>
    <p:extLst>
      <p:ext uri="{BB962C8B-B14F-4D97-AF65-F5344CB8AC3E}">
        <p14:creationId xmlns:p14="http://schemas.microsoft.com/office/powerpoint/2010/main" val="3033214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E9EDDFA-8F05-462B-8D3E-5B9C4FBC73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erson wearing glasses&#10;&#10;Description automatically generated">
            <a:extLst>
              <a:ext uri="{FF2B5EF4-FFF2-40B4-BE49-F238E27FC236}">
                <a16:creationId xmlns:a16="http://schemas.microsoft.com/office/drawing/2014/main" id="{475F2A6B-211B-4086-9F5D-D8D7D5AA9528}"/>
              </a:ext>
            </a:extLst>
          </p:cNvPr>
          <p:cNvPicPr>
            <a:picLocks noChangeAspect="1"/>
          </p:cNvPicPr>
          <p:nvPr/>
        </p:nvPicPr>
        <p:blipFill>
          <a:blip r:embed="rId2"/>
          <a:stretch>
            <a:fillRect/>
          </a:stretch>
        </p:blipFill>
        <p:spPr>
          <a:xfrm>
            <a:off x="727654" y="1197429"/>
            <a:ext cx="5367165" cy="5017978"/>
          </a:xfrm>
          <a:prstGeom prst="rect">
            <a:avLst/>
          </a:prstGeom>
        </p:spPr>
      </p:pic>
      <p:sp>
        <p:nvSpPr>
          <p:cNvPr id="14" name="Rectangle 13">
            <a:extLst>
              <a:ext uri="{FF2B5EF4-FFF2-40B4-BE49-F238E27FC236}">
                <a16:creationId xmlns:a16="http://schemas.microsoft.com/office/drawing/2014/main" id="{143F9A23-3237-4ED6-A1E9-C0E6530E05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63CD46D-4335-4BA4-842A-BF835A99CB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819E91-D061-433A-A208-09D2CA5AE98A}"/>
              </a:ext>
            </a:extLst>
          </p:cNvPr>
          <p:cNvSpPr>
            <a:spLocks noGrp="1"/>
          </p:cNvSpPr>
          <p:nvPr>
            <p:ph type="title"/>
          </p:nvPr>
        </p:nvSpPr>
        <p:spPr>
          <a:xfrm>
            <a:off x="7064082" y="642594"/>
            <a:ext cx="4472921" cy="1371600"/>
          </a:xfrm>
        </p:spPr>
        <p:txBody>
          <a:bodyPr>
            <a:normAutofit/>
          </a:bodyPr>
          <a:lstStyle/>
          <a:p>
            <a:r>
              <a:rPr lang="en-US" dirty="0">
                <a:highlight>
                  <a:srgbClr val="F03F2B"/>
                </a:highlight>
              </a:rPr>
              <a:t>PATERNALISM </a:t>
            </a:r>
            <a:endParaRPr lang="en-US">
              <a:highlight>
                <a:srgbClr val="F03F2B"/>
              </a:highlight>
            </a:endParaRPr>
          </a:p>
        </p:txBody>
      </p:sp>
      <p:pic>
        <p:nvPicPr>
          <p:cNvPr id="10" name="Content Placeholder 9" descr="A screenshot of a cell phone&#10;&#10;Description automatically generated">
            <a:extLst>
              <a:ext uri="{FF2B5EF4-FFF2-40B4-BE49-F238E27FC236}">
                <a16:creationId xmlns:a16="http://schemas.microsoft.com/office/drawing/2014/main" id="{06B45C2F-5744-418C-9FF4-5C9B73555A26}"/>
              </a:ext>
            </a:extLst>
          </p:cNvPr>
          <p:cNvPicPr>
            <a:picLocks noGrp="1" noChangeAspect="1"/>
          </p:cNvPicPr>
          <p:nvPr>
            <p:ph idx="1"/>
          </p:nvPr>
        </p:nvPicPr>
        <p:blipFill>
          <a:blip r:embed="rId3"/>
          <a:stretch>
            <a:fillRect/>
          </a:stretch>
        </p:blipFill>
        <p:spPr>
          <a:xfrm>
            <a:off x="7064375" y="1719944"/>
            <a:ext cx="4471988" cy="4495462"/>
          </a:xfrm>
        </p:spPr>
      </p:pic>
    </p:spTree>
    <p:extLst>
      <p:ext uri="{BB962C8B-B14F-4D97-AF65-F5344CB8AC3E}">
        <p14:creationId xmlns:p14="http://schemas.microsoft.com/office/powerpoint/2010/main" val="309124780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9EDDFA-8F05-462B-8D3E-5B9C4FBC73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ospital First Aid">
            <a:extLst>
              <a:ext uri="{FF2B5EF4-FFF2-40B4-BE49-F238E27FC236}">
                <a16:creationId xmlns:a16="http://schemas.microsoft.com/office/drawing/2014/main" id="{C6803427-3244-44D5-A9C7-6B5E32E9BA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7654" y="751821"/>
            <a:ext cx="5367165" cy="5367165"/>
          </a:xfrm>
          <a:prstGeom prst="rect">
            <a:avLst/>
          </a:prstGeom>
        </p:spPr>
      </p:pic>
      <p:sp>
        <p:nvSpPr>
          <p:cNvPr id="12" name="Rectangle 11">
            <a:extLst>
              <a:ext uri="{FF2B5EF4-FFF2-40B4-BE49-F238E27FC236}">
                <a16:creationId xmlns:a16="http://schemas.microsoft.com/office/drawing/2014/main" id="{143F9A23-3237-4ED6-A1E9-C0E6530E05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63CD46D-4335-4BA4-842A-BF835A99CB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EB3869-4795-417C-8996-285608FF89C8}"/>
              </a:ext>
            </a:extLst>
          </p:cNvPr>
          <p:cNvSpPr>
            <a:spLocks noGrp="1"/>
          </p:cNvSpPr>
          <p:nvPr>
            <p:ph type="title"/>
          </p:nvPr>
        </p:nvSpPr>
        <p:spPr>
          <a:xfrm>
            <a:off x="7064082" y="642594"/>
            <a:ext cx="4472921" cy="1371600"/>
          </a:xfrm>
        </p:spPr>
        <p:txBody>
          <a:bodyPr>
            <a:normAutofit/>
          </a:bodyPr>
          <a:lstStyle/>
          <a:p>
            <a:r>
              <a:rPr lang="en-US" b="1"/>
              <a:t>DOCTOR PATIENT RELATIONSHIP</a:t>
            </a:r>
          </a:p>
        </p:txBody>
      </p:sp>
      <p:sp>
        <p:nvSpPr>
          <p:cNvPr id="3" name="Content Placeholder 2">
            <a:extLst>
              <a:ext uri="{FF2B5EF4-FFF2-40B4-BE49-F238E27FC236}">
                <a16:creationId xmlns:a16="http://schemas.microsoft.com/office/drawing/2014/main" id="{1BFB4E01-AD0D-4DA9-A7AD-7A72422C3AB3}"/>
              </a:ext>
            </a:extLst>
          </p:cNvPr>
          <p:cNvSpPr>
            <a:spLocks noGrp="1"/>
          </p:cNvSpPr>
          <p:nvPr>
            <p:ph idx="1"/>
          </p:nvPr>
        </p:nvSpPr>
        <p:spPr>
          <a:xfrm>
            <a:off x="7064082" y="2103120"/>
            <a:ext cx="4472922" cy="3931920"/>
          </a:xfrm>
        </p:spPr>
        <p:txBody>
          <a:bodyPr>
            <a:normAutofit/>
          </a:bodyPr>
          <a:lstStyle/>
          <a:p>
            <a:r>
              <a:rPr lang="en-US"/>
              <a:t>The doctor-patient relationship means many things or all, to both the patients and their doctors from the waiting room to: Consultation, diagnosis, treatments and compliance/adherence, improved patient and physician satisfaction, better patient compliance, improved health outcomes, better-informed medical decisions, reduced costs of care and reduced malpractice suits/litigations when it go sour. </a:t>
            </a:r>
          </a:p>
        </p:txBody>
      </p:sp>
    </p:spTree>
    <p:extLst>
      <p:ext uri="{BB962C8B-B14F-4D97-AF65-F5344CB8AC3E}">
        <p14:creationId xmlns:p14="http://schemas.microsoft.com/office/powerpoint/2010/main" val="1748795313"/>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228C0C-F774-4270-99CB-314B07EBFBE7}">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7745B92C-4D89-4324-B52D-E1F5F627B790}">
  <ds:schemaRefs>
    <ds:schemaRef ds:uri="http://schemas.microsoft.com/sharepoint/v3/contenttype/forms"/>
  </ds:schemaRefs>
</ds:datastoreItem>
</file>

<file path=customXml/itemProps3.xml><?xml version="1.0" encoding="utf-8"?>
<ds:datastoreItem xmlns:ds="http://schemas.openxmlformats.org/officeDocument/2006/customXml" ds:itemID="{E4487CEA-7875-4327-875F-CA3B32E800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1004</Words>
  <Application>Microsoft Office PowerPoint</Application>
  <PresentationFormat>Widescreen</PresentationFormat>
  <Paragraphs>75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 Black</vt:lpstr>
      <vt:lpstr>Century Gothic</vt:lpstr>
      <vt:lpstr>Garamond</vt:lpstr>
      <vt:lpstr>Verdana Pro Black</vt:lpstr>
      <vt:lpstr>Wingdings</vt:lpstr>
      <vt:lpstr>SavonVTI</vt:lpstr>
      <vt:lpstr>HEALTH law ii</vt:lpstr>
      <vt:lpstr>TWO MAJOR TOPICS</vt:lpstr>
      <vt:lpstr>DOCTOR PATEINT RELATIONSHIP</vt:lpstr>
      <vt:lpstr>DOCTOR PATIENT RELATIONSHIP </vt:lpstr>
      <vt:lpstr>DOCTOR –PATIENT RELATIONSHIP</vt:lpstr>
      <vt:lpstr>TYPES OF DOCTOR PATIENT RELATIONSHIP</vt:lpstr>
      <vt:lpstr>ASSESSING THE TYPES OF DOCTOR PATIENT RELATIONSHIP</vt:lpstr>
      <vt:lpstr>PATERNALISM </vt:lpstr>
      <vt:lpstr>DOCTOR PATIENT RELATIONSHIP</vt:lpstr>
      <vt:lpstr>Doctor patient relationship  </vt:lpstr>
      <vt:lpstr>FOCUS ON PERSONAL CONDUCT V PROFESSIONAL DISCLIPINE</vt:lpstr>
      <vt:lpstr>DOCTOR-PATIENT RELATIONSHIP</vt:lpstr>
      <vt:lpstr>DRIVING OFFENCES: DR CRABBIE</vt:lpstr>
      <vt:lpstr>DRIVING OFFENCES: DR CRABBIE</vt:lpstr>
      <vt:lpstr>SEXUAL RELATIONSHIPS: NWABUEZE V GMC</vt:lpstr>
      <vt:lpstr>NWABUEZE V GMC</vt:lpstr>
      <vt:lpstr>NWABUEZE V GMC</vt:lpstr>
      <vt:lpstr>Dr Oluwaseyi Farombi</vt:lpstr>
      <vt:lpstr>Akpata v GMC [2007] EWHC 2713 </vt:lpstr>
      <vt:lpstr>Rumbold v GMC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2020-04-30T14:42:33Z</dcterms:created>
  <dcterms:modified xsi:type="dcterms:W3CDTF">2020-04-30T14:43:02Z</dcterms:modified>
</cp:coreProperties>
</file>