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68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394" r:id="rId28"/>
    <p:sldId id="395" r:id="rId29"/>
    <p:sldId id="39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98785-9909-4198-92BB-37A10D57E30C}" type="datetimeFigureOut">
              <a:rPr lang="it-IT" smtClean="0"/>
              <a:t>30/09/2019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4C03F-06E2-4A90-B5EE-B0A67C2888F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1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968514"/>
            <a:ext cx="7680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BCH 201: Medical Biochemistry 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0692" y="3276600"/>
            <a:ext cx="50577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II</a:t>
            </a:r>
          </a:p>
          <a:p>
            <a:pPr algn="ctr"/>
            <a:endParaRPr lang="en-GB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Acids, Bases </a:t>
            </a:r>
            <a:r>
              <a:rPr lang="en-GB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Buffers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pKa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expresses, on a logarithmic scale, the relative strength of a weak acid or base: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2133600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de-DE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- </a:t>
            </a:r>
            <a:r>
              <a:rPr lang="de-DE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 </a:t>
            </a:r>
            <a:r>
              <a:rPr lang="de-DE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[K</a:t>
            </a:r>
            <a:r>
              <a:rPr lang="de-DE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de-DE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    1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de-DE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log </a:t>
            </a:r>
            <a:r>
              <a:rPr lang="de-DE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[K</a:t>
            </a:r>
            <a:r>
              <a:rPr lang="de-DE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 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14800" y="2590800"/>
            <a:ext cx="1447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6200" y="3274874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stronger the acid the lower its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GB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stronger the base, the higher its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can be determined experimentally; it is the pH at the midpoint of the titration curve for the acid or base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81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524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Henderson-Hasselbalch (HH)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Equation Defines the Relationship Between pH and Concentrations of Conjugate Acid and Base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106269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Conjugate acid          	</a:t>
            </a: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conjugate 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 + H</a:t>
            </a:r>
            <a:r>
              <a:rPr lang="pt-BR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3276600" y="14478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H="1">
            <a:off x="3276600" y="15240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18288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pt-BR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	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 	   [H</a:t>
            </a:r>
            <a:r>
              <a:rPr lang="pt-BR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][conjugate base]			(1)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      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conjugate acid]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09800" y="2286000"/>
            <a:ext cx="2819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6200" y="27432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Rearranging eqn. 1 by dividing through by both [H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and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en-GB" sz="2400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leads 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to: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3505200"/>
            <a:ext cx="59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	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	=	1    </a:t>
            </a: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[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conjugate base</a:t>
            </a: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	        </a:t>
            </a: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pt-BR" sz="2400" b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[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conjugate acid]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581400" y="3886200"/>
            <a:ext cx="2209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90600" y="3886200"/>
            <a:ext cx="60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67000" y="3886200"/>
            <a:ext cx="60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6200" y="456307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Taking the logarithm of both sides 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gives: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5344189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   1	  </a:t>
            </a: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=   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log   1   </a:t>
            </a: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+   log  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[conjugate base]	</a:t>
            </a: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	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[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         </a:t>
            </a: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K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pt-BR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conjugate acid]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191000" y="5715000"/>
            <a:ext cx="2209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38200" y="5715000"/>
            <a:ext cx="60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14600" y="5715000"/>
            <a:ext cx="60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97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/>
      <p:bldP spid="11" grpId="0"/>
      <p:bldP spid="12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524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Since pH = log 1/[H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and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= log 1/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K’eq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eqn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becomes: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921603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 =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es-E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log  [conjugate base]			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</a:t>
            </a:r>
          </a:p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[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conjugate acid]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667000" y="1371600"/>
            <a:ext cx="2209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6200" y="2849940"/>
            <a:ext cx="891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Equation 3, developed by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Henderson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Hasselbalch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is a convenient way of viewing the relationship between pH of a solution and relative amounts of conjugate base and acid present.  </a:t>
            </a:r>
            <a:endParaRPr lang="en-GB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124271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Analysis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Eq. 3 demonstrates that when the ratio of (base)/(acid) is 1: 1, pH equals the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of the acid because </a:t>
            </a:r>
            <a:endParaRPr lang="en-GB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log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= 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64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300335"/>
            <a:ext cx="2604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Worked Examples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581090"/>
            <a:ext cx="899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Calculate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ratio of HPO</a:t>
            </a:r>
            <a:r>
              <a:rPr lang="en-GB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0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000" b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GB" sz="2000" b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000" b="1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6.7) at pH 5.7, 6.7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8.7.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743200"/>
            <a:ext cx="7543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fr-F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	pH = </a:t>
            </a:r>
            <a:r>
              <a:rPr lang="fr-FR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log [HPO</a:t>
            </a:r>
            <a:r>
              <a:rPr lang="fr-FR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sz="20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GB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0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5.7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6.7 + log of ratio; rearranging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5.7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6.7 = -1 = log of ratio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The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antilog of -1 = 0.1 or 1/10.  </a:t>
            </a:r>
            <a:endParaRPr lang="en-GB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Thus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HPO</a:t>
            </a:r>
            <a:r>
              <a:rPr lang="en-GB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0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/H</a:t>
            </a:r>
            <a:r>
              <a:rPr lang="en-GB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GB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0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1/10 at pH 5.7.  	</a:t>
            </a:r>
            <a:endParaRPr lang="en-GB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Using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same procedure, </a:t>
            </a:r>
            <a:endParaRPr lang="en-GB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the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ratio at pH 6.7 = 1/1 and at pH 8.7 = 	100/1.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962400" y="3124200"/>
            <a:ext cx="99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61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572000" y="2438400"/>
            <a:ext cx="685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" y="228600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2"/>
            </a:pP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pH of blood is 7.1 and the HCO</a:t>
            </a:r>
            <a:r>
              <a:rPr lang="en-GB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0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concentration is 8 </a:t>
            </a:r>
            <a:r>
              <a:rPr lang="en-GB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what 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</a:p>
          <a:p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the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concentration of CO</a:t>
            </a:r>
            <a:r>
              <a:rPr lang="en-GB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blood (</a:t>
            </a:r>
            <a:r>
              <a:rPr lang="en-GB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for HCO</a:t>
            </a:r>
            <a:r>
              <a:rPr lang="en-GB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0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/CO</a:t>
            </a:r>
            <a:r>
              <a:rPr lang="en-GB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6.1)?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2090678"/>
            <a:ext cx="8991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pH = </a:t>
            </a:r>
            <a:r>
              <a:rPr lang="en-GB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log  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HCO</a:t>
            </a:r>
            <a:r>
              <a:rPr lang="en-GB" sz="2000" b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000" b="1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en-GB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CO</a:t>
            </a:r>
            <a:r>
              <a:rPr lang="en-GB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7.1 = 6.1 + log 8mM/(CO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rearranging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7.1 – 6.1 = 1 = log 8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(CO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The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antilog of 1 = 10.  </a:t>
            </a:r>
            <a:endParaRPr lang="en-GB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Thus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 = 8mM/(CO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or (CO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8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/10 = 0.8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3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	At a normal blood pH of 7.4, the sum of [HCO</a:t>
            </a:r>
            <a:r>
              <a:rPr lang="en-GB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0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+ (CO</a:t>
            </a:r>
            <a:r>
              <a:rPr lang="en-GB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25.2 </a:t>
            </a:r>
            <a:r>
              <a:rPr lang="en-GB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GB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What is the concentration of HCO</a:t>
            </a:r>
            <a:r>
              <a:rPr lang="en-GB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0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CO</a:t>
            </a:r>
            <a:r>
              <a:rPr lang="en-GB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for HCO</a:t>
            </a:r>
            <a:r>
              <a:rPr lang="en-GB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0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/CO</a:t>
            </a:r>
            <a:r>
              <a:rPr lang="en-GB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6.1)?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685800"/>
            <a:ext cx="8915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		pH = </a:t>
            </a:r>
            <a:r>
              <a:rPr lang="fr-FR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log </a:t>
            </a:r>
            <a:r>
              <a:rPr lang="fr-FR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HCO</a:t>
            </a:r>
            <a:r>
              <a:rPr lang="fr-FR" sz="2000" b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000" b="1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CO</a:t>
            </a:r>
            <a:r>
              <a:rPr lang="en-GB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FR" sz="20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7.4 = 6.1 + log (HCO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)/(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rearranging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7.4 – 6.1  = 1.3 = log (HCO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)/(CO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 antilog of 1.3 is 20.  </a:t>
            </a:r>
            <a:endParaRPr lang="en-GB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(HCO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)/(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20.  Given (HCO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(CO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25.2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GB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solve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two equations for (CO2) by rearranging the first equation;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(HCO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= 20 (CO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Substituting in the second equation,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20 (CO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(CO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25.2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or		CO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1.2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	Then substituting for CO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GB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(HCO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25.2, and solving, </a:t>
            </a:r>
            <a:endParaRPr lang="en-GB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HCO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24 </a:t>
            </a:r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1066800"/>
            <a:ext cx="685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18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1735"/>
            <a:ext cx="5095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Buffering is Important to Control pH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21603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Buffering capacity is defined as the ability of a solution to resist a change in pH when an acid or base is added. </a:t>
            </a:r>
            <a:endParaRPr lang="en-GB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000071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weak acid were not present, the pH would be very high with only a small amount of OH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because there would be no source of H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neutralize the OH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3512403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best buffering range for a conjugate pair is in the pH range near the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of the weak acid.  </a:t>
            </a:r>
            <a:endParaRPr lang="en-GB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472122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Starting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a pH one unit below to a pH one unit above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′. </a:t>
            </a:r>
            <a:endParaRPr lang="en-GB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5569803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maximum buffering range for a conjugate pair is considered to be between 1 pH unit above and below the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′.  </a:t>
            </a:r>
            <a:endParaRPr lang="en-GB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6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2286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Lactic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acid with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′ = 3.86 is an effective buffer in the range of pH 3 to 5 but has no buffering capacity at pH = 7.0.  </a:t>
            </a:r>
            <a:endParaRPr lang="en-GB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32594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HPO</a:t>
            </a:r>
            <a:r>
              <a:rPr lang="en-GB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/H</a:t>
            </a:r>
            <a:r>
              <a:rPr lang="en-GB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GB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pair with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′ = 6.7, however, is an effective buffer at pH = 7.0. Thus at the pH of the cell’s cytosol (7.0), the lactate-lactic acid pair is not an effective buffer but the phosphate system is</a:t>
            </a:r>
            <a:r>
              <a:rPr lang="en-GB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283803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Buffering capacity also depends on the concentrations of conjugate acid and base. 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503003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higher the concentration of conjugate base, the more added H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which it can react.  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5646003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more conjugate acid the more added OH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can be neutralized by the dissociation of the acid.  </a:t>
            </a:r>
          </a:p>
        </p:txBody>
      </p:sp>
    </p:spTree>
    <p:extLst>
      <p:ext uri="{BB962C8B-B14F-4D97-AF65-F5344CB8AC3E}">
        <p14:creationId xmlns:p14="http://schemas.microsoft.com/office/powerpoint/2010/main" val="34673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211753"/>
            <a:ext cx="891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 in point is blood plasma at pH 7.4 for HPO</a:t>
            </a:r>
            <a:r>
              <a:rPr lang="en-GB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/H</a:t>
            </a:r>
            <a:r>
              <a:rPr lang="en-GB" sz="2400" b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GB" sz="2400" b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400" b="1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the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6.7 would suggest that this conjugate pair would be an effective buffer; the concentration of the phosphate pair, however, is low compared to that of the HCO</a:t>
            </a:r>
            <a:r>
              <a:rPr lang="en-GB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/CO</a:t>
            </a:r>
            <a:r>
              <a:rPr lang="en-GB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system with a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of 6.1, which is present at a 20-fold higher concentration and accounts for most of the buffering capacity.  </a:t>
            </a:r>
            <a:endParaRPr lang="en-GB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3055203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considering the buffering 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capacity,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both the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concentrations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conjugate pair must be taken into account.  </a:t>
            </a:r>
            <a:endParaRPr lang="en-GB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690408"/>
            <a:ext cx="891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organic acids are relatively unimportant as buffers in cellular fluids because their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values are more than several pH units lower than the pH of the cell, and their concentrations are too low in comparison to such buffers as HPO</a:t>
            </a:r>
            <a:r>
              <a:rPr lang="en-GB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/H</a:t>
            </a:r>
            <a:r>
              <a:rPr lang="en-GB" sz="2400" b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GB" sz="2400" b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400" b="1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the HCO</a:t>
            </a:r>
            <a:r>
              <a:rPr lang="en-GB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/CO</a:t>
            </a:r>
            <a:r>
              <a:rPr lang="en-GB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system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78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Blood, Lungs, and Buffer: The Bicarbonate Buffer System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944940"/>
            <a:ext cx="891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tabLst>
                <a:tab pos="790575" algn="l"/>
              </a:tabLst>
            </a:pP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animals with lungs, the 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bicarbonate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buffer system is an effective physiological buffer near pH 7.4, because the H</a:t>
            </a:r>
            <a:r>
              <a:rPr lang="en-GB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GB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blood 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plasma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in equilibrium with a large reserve capacity of CO</a:t>
            </a:r>
            <a:r>
              <a:rPr lang="en-GB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(g) in the air space of the lungs. </a:t>
            </a:r>
            <a:endParaRPr lang="en-GB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2990671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tabLst>
                <a:tab pos="790575" algn="l"/>
              </a:tabLst>
            </a:pP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buffer system involves three reversible 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equilibria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 gaseous CO</a:t>
            </a:r>
            <a:r>
              <a:rPr lang="en-GB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lungs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bicarbonate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HCO</a:t>
            </a:r>
            <a:r>
              <a:rPr lang="en-GB" sz="2400" b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400" b="1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blood plasma. </a:t>
            </a:r>
            <a:endParaRPr lang="en-GB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4754940"/>
            <a:ext cx="891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tabLst>
                <a:tab pos="790575" algn="l"/>
              </a:tabLst>
            </a:pP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(from 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lactic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acid produced in muscle tissue during vigorous exercise, for example) is added to blood as it passes through the tissues, reaction 1 proceeds toward a new equilibrium, in which the concentration of H</a:t>
            </a:r>
            <a:r>
              <a:rPr lang="en-GB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GB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increased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252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37653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biologically important molecules are acids or bases.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455003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Hydrochloric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sulfuric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nitric acids, commonly called strong </a:t>
            </a:r>
            <a:endParaRPr 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acids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are completely ionized in dilute aqueous solutions; </a:t>
            </a:r>
            <a:endParaRPr 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967335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bases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KOH are also completely ionized. </a:t>
            </a:r>
            <a:endParaRPr 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74403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interest to biochemists is the behaviour of weak acids and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bases -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not completely ionized when dissolved in water. </a:t>
            </a:r>
            <a:endParaRPr 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722203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common in biological systems and play important roles </a:t>
            </a:r>
            <a:endParaRPr 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in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metabolism and its regulation.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85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24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tabLst>
                <a:tab pos="790575" algn="l"/>
              </a:tabLst>
            </a:pP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increases the concentration of CO</a:t>
            </a:r>
            <a:r>
              <a:rPr lang="en-GB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(d) in the blood plasma (reaction 2) and thus increases the pressure of CO</a:t>
            </a:r>
            <a:r>
              <a:rPr lang="en-GB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(g) 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exhaled. </a:t>
            </a:r>
            <a:endParaRPr lang="en-GB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087940"/>
            <a:ext cx="891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tabLst>
                <a:tab pos="790575" algn="l"/>
              </a:tabLst>
            </a:pP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Conversely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when the pH of blood plasma is raised (by NH</a:t>
            </a:r>
            <a:r>
              <a:rPr lang="en-GB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production during protein catabolism, for example), the opposite events occur: 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400" b="1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concentration of blood plasma is lowered, causing more H</a:t>
            </a:r>
            <a:r>
              <a:rPr lang="en-GB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GB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dissociate into H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HCO</a:t>
            </a:r>
            <a:r>
              <a:rPr lang="en-GB" sz="2400" b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400" b="1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198203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tabLst>
                <a:tab pos="790575" algn="l"/>
              </a:tabLst>
            </a:pP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in turn 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causes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 CO</a:t>
            </a:r>
            <a:r>
              <a:rPr lang="en-GB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(g) from the 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lungs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dissolve in the blood plasma. </a:t>
            </a:r>
            <a:endParaRPr lang="en-GB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52871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tabLst>
                <a:tab pos="790575" algn="l"/>
              </a:tabLst>
            </a:pP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rate of breathing – that is, the rate of inhaling and exhaling CO</a:t>
            </a:r>
            <a:r>
              <a:rPr lang="en-GB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can quickly adjust this equilibrium to keep the blood pH nearly constant.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7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20"/>
          <p:cNvSpPr>
            <a:spLocks noChangeArrowheads="1"/>
          </p:cNvSpPr>
          <p:nvPr/>
        </p:nvSpPr>
        <p:spPr bwMode="auto">
          <a:xfrm>
            <a:off x="4027517" y="2668588"/>
            <a:ext cx="228600" cy="342900"/>
          </a:xfrm>
          <a:prstGeom prst="curvedRightArrow">
            <a:avLst>
              <a:gd name="adj1" fmla="val 30000"/>
              <a:gd name="adj2" fmla="val 60000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23"/>
          <p:cNvSpPr>
            <a:spLocks noChangeArrowheads="1"/>
          </p:cNvSpPr>
          <p:nvPr/>
        </p:nvSpPr>
        <p:spPr bwMode="auto">
          <a:xfrm flipH="1" flipV="1">
            <a:off x="1484313" y="-1789112"/>
            <a:ext cx="333375" cy="457200"/>
          </a:xfrm>
          <a:prstGeom prst="curvedRightArrow">
            <a:avLst>
              <a:gd name="adj1" fmla="val 27429"/>
              <a:gd name="adj2" fmla="val 54857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24"/>
          <p:cNvSpPr>
            <a:spLocks noChangeArrowheads="1"/>
          </p:cNvSpPr>
          <p:nvPr/>
        </p:nvSpPr>
        <p:spPr bwMode="auto">
          <a:xfrm flipH="1" flipV="1">
            <a:off x="3305595" y="2663825"/>
            <a:ext cx="333375" cy="457200"/>
          </a:xfrm>
          <a:prstGeom prst="curvedRightArrow">
            <a:avLst>
              <a:gd name="adj1" fmla="val 27429"/>
              <a:gd name="adj2" fmla="val 54857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276600" y="533400"/>
            <a:ext cx="1481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0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HCO</a:t>
            </a:r>
            <a:r>
              <a:rPr lang="en-GB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0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61376" y="1066800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Reaction 1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00226" y="1730514"/>
            <a:ext cx="24304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Aqueous 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</a:p>
          <a:p>
            <a:pPr algn="ctr"/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(blood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capillaries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67000" y="2514600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56117" y="2819400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0" y="2526268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Reaction </a:t>
            </a:r>
            <a:r>
              <a:rPr lang="en-GB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37576" y="4202668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Reaction </a:t>
            </a:r>
            <a:r>
              <a:rPr lang="en-GB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87540" y="4724400"/>
            <a:ext cx="1872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 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</a:p>
          <a:p>
            <a:pPr algn="ctr"/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(lung air space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85300" y="6305490"/>
            <a:ext cx="4267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Fig. 2.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bicarbonate buffer system</a:t>
            </a:r>
          </a:p>
        </p:txBody>
      </p:sp>
      <p:sp>
        <p:nvSpPr>
          <p:cNvPr id="2" name="Rectangle 1"/>
          <p:cNvSpPr/>
          <p:nvPr/>
        </p:nvSpPr>
        <p:spPr>
          <a:xfrm>
            <a:off x="3468331" y="1992868"/>
            <a:ext cx="938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5200" y="4933890"/>
            <a:ext cx="995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endParaRPr lang="en-US" sz="2000" dirty="0"/>
          </a:p>
        </p:txBody>
      </p:sp>
      <p:sp>
        <p:nvSpPr>
          <p:cNvPr id="39" name="Rectangle 38"/>
          <p:cNvSpPr/>
          <p:nvPr/>
        </p:nvSpPr>
        <p:spPr>
          <a:xfrm>
            <a:off x="3505200" y="3505200"/>
            <a:ext cx="1010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GB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733800" y="990600"/>
            <a:ext cx="0" cy="926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886200" y="990600"/>
            <a:ext cx="0" cy="926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733800" y="2426732"/>
            <a:ext cx="0" cy="926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3886200" y="2426732"/>
            <a:ext cx="0" cy="926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733800" y="3950732"/>
            <a:ext cx="0" cy="926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3886200" y="3950732"/>
            <a:ext cx="0" cy="926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6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97839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</a:t>
            </a:r>
            <a:r>
              <a:rPr lang="en-GB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the air space of the lung is in equilibrium with the </a:t>
            </a:r>
            <a:r>
              <a:rPr lang="en-GB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biocarbonate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buffer in the blood plasma passing through the lung capillaries. </a:t>
            </a:r>
            <a:endParaRPr lang="en-GB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810000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concentration of dissolved CO</a:t>
            </a:r>
            <a:r>
              <a:rPr lang="en-GB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adjusted rapidly through changes in the rate of breathing, the </a:t>
            </a:r>
            <a:r>
              <a:rPr lang="en-GB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biocarbonate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buffer system of the blood is in 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near-equilibrium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a large potential reservoir of CO</a:t>
            </a:r>
            <a:r>
              <a:rPr lang="en-GB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67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82" y="76200"/>
            <a:ext cx="1374928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Titration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6096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  <a:tabLst>
                <a:tab pos="914400" algn="l"/>
              </a:tabLst>
            </a:pP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Titration is an analytical method to determine the amount of acid in solution by adding bases;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16002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  <a:tabLst>
                <a:tab pos="914400" algn="l"/>
              </a:tabLst>
            </a:pP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two equilibria occurring in solution when an acid is added to water: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2209800" y="2350477"/>
          <a:ext cx="2285999" cy="468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990360" imgH="203040" progId="Equation.3">
                  <p:embed/>
                </p:oleObj>
              </mc:Choice>
              <mc:Fallback>
                <p:oleObj name="Equation" r:id="rId3" imgW="990360" imgH="20304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350477"/>
                        <a:ext cx="2285999" cy="4689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52600" y="236220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2362200"/>
            <a:ext cx="3696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dissociation (large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2133600" y="2895600"/>
          <a:ext cx="243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5" imgW="1218960" imgH="228600" progId="Equation.3">
                  <p:embed/>
                </p:oleObj>
              </mc:Choice>
              <mc:Fallback>
                <p:oleObj name="Equation" r:id="rId5" imgW="1218960" imgH="22860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895600"/>
                        <a:ext cx="24384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676400" y="281493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2814935"/>
            <a:ext cx="3629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(small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53574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  <a:tabLst>
                <a:tab pos="914400" algn="l"/>
              </a:tabLst>
            </a:pP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a base, typically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is slowly added to the solution, the hydroxyl ion will neutralize any hydronium ion present by equilibrium (2). More acid will be dissociated and the acid will eventually 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dissociate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completely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b="1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" y="5581471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solution pH is related to the amount of hydroxyl ion according to the HH equation (note that when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[A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[HA], </a:t>
            </a:r>
            <a:endParaRPr lang="en-GB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pH = </a:t>
            </a:r>
            <a:r>
              <a:rPr lang="en-GB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pKa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20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2" grpId="0"/>
      <p:bldP spid="14" grpId="0"/>
      <p:bldP spid="16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270000" y="152400"/>
          <a:ext cx="6426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3213000" imgH="457200" progId="Equation.3">
                  <p:embed/>
                </p:oleObj>
              </mc:Choice>
              <mc:Fallback>
                <p:oleObj name="Equation" r:id="rId3" imgW="3213000" imgH="4572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152400"/>
                        <a:ext cx="6426200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39700" y="15240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refers to amount remaining after titration.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31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90500"/>
            <a:ext cx="5915025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24600" y="3105835"/>
            <a:ext cx="266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titration curve of </a:t>
            </a:r>
            <a:endParaRPr lang="en-GB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acetic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29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947678"/>
            <a:ext cx="8915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titration curve of acetic acid. </a:t>
            </a:r>
            <a:endParaRPr lang="en-GB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addition of each increment of </a:t>
            </a:r>
            <a:r>
              <a:rPr lang="en-GB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the acetic acid solution, the pH of the mixture is measured. </a:t>
            </a:r>
            <a:endParaRPr lang="en-GB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 is plotted against the amount of </a:t>
            </a:r>
            <a:r>
              <a:rPr lang="en-GB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required to convert all the acetic acid to its deprotonated form, acetate. </a:t>
            </a:r>
            <a:endParaRPr lang="en-GB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points so obtained yield the titration curve. </a:t>
            </a:r>
            <a:endParaRPr lang="en-GB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Shown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boxes are the predominant ionic forms at the points designated. At the 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mid-point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titration, the concentrations of the proton donor and proton acceptor are equal, and the pH is numerically equal to the </a:t>
            </a:r>
            <a:r>
              <a:rPr lang="en-GB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r>
              <a:rPr lang="en-GB" sz="2000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shaded zone is the useful region of buffering power, generally between 10% and 90% titration of the weak acid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7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47137"/>
            <a:ext cx="5253037" cy="673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86400" y="3105835"/>
            <a:ext cx="342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Comparison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titration </a:t>
            </a:r>
            <a:endParaRPr lang="en-GB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curves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three weak acids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4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577717"/>
            <a:ext cx="899160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Comparison of the titration curves of three weak acids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Shown in Figure 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are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titration 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curves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CH</a:t>
            </a:r>
            <a:r>
              <a:rPr lang="en-GB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COOH, H</a:t>
            </a:r>
            <a:r>
              <a:rPr lang="en-GB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GB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0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NH</a:t>
            </a:r>
            <a:r>
              <a:rPr lang="en-GB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000" b="1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+.</a:t>
            </a:r>
          </a:p>
          <a:p>
            <a:pPr algn="just"/>
            <a:endParaRPr lang="en-GB" sz="2000" b="1" baseline="30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000" b="1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predominant ionic forms at designated points in the titration are given in boxes. </a:t>
            </a:r>
            <a:endParaRPr lang="en-GB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regions of buffering capacity are indicated at the right. </a:t>
            </a:r>
            <a:endParaRPr lang="en-GB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Conjugate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acid-base pairs are effective buffers between approximately 10% and 90% neutralization of the </a:t>
            </a:r>
            <a:r>
              <a:rPr lang="en-GB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proton-donor </a:t>
            </a:r>
            <a:r>
              <a:rPr lang="en-GB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species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02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4964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Steps for Drawing a Titration Curve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457200"/>
            <a:ext cx="89916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  <a:tabLst>
                <a:tab pos="457200" algn="l"/>
              </a:tabLst>
            </a:pP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Examine the molecule first. Find out the number of dissociable protons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  <a:tabLst>
                <a:tab pos="457200" algn="l"/>
              </a:tabLst>
            </a:pP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Obtain the </a:t>
            </a:r>
            <a:r>
              <a:rPr lang="en-GB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pKa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value(s) for all dissociable group(s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  <a:tabLst>
                <a:tab pos="457200" algn="l"/>
              </a:tabLst>
            </a:pP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Start the graph by labelling the vertical axis “pH” and the horizontal axis “equivalent OH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  <a:tabLst>
                <a:tab pos="457200" algn="l"/>
              </a:tabLst>
            </a:pP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 the values of </a:t>
            </a:r>
            <a:r>
              <a:rPr lang="en-GB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pKa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the vertical axis and mark 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them;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  <a:tabLst>
                <a:tab pos="457200" algn="l"/>
              </a:tabLst>
            </a:pP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  <a:tabLst>
                <a:tab pos="457200" algn="l"/>
              </a:tabLst>
            </a:pP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 the value of 0, 0.5, and 1 on the horizontal axis and mark them; (You may need to mark 1.5, 2.0 etc. as 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well, depending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the number of dissociable groups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  <a:tabLst>
                <a:tab pos="457200" algn="l"/>
              </a:tabLst>
            </a:pP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 two intercepting lines, one through the first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pKa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value, the other through the 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1.5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equivalent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GB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position 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repeat for all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pKas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16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9272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Bronsted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Lowry defined an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 donor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</a:t>
            </a:r>
            <a:endParaRPr 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acceptor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0626" y="4491335"/>
            <a:ext cx="3765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GB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  H</a:t>
            </a:r>
            <a:r>
              <a:rPr lang="en-GB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05200" y="4659868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505200" y="4800600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6200" y="5105400"/>
            <a:ext cx="3813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Lactic acid is a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 acid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5874603"/>
            <a:ext cx="910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proton donor and its corresponding proton acceptor make up a </a:t>
            </a:r>
            <a:endParaRPr 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conjugate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acid-base pair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90600"/>
            <a:ext cx="8639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Hydrochloric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 (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sulfuric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 (H</a:t>
            </a:r>
            <a:r>
              <a:rPr lang="en-GB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GB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are strong </a:t>
            </a:r>
            <a:endParaRPr 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acids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they dissociate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totally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07603"/>
            <a:ext cx="8040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GB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 is a base because it accepts a proton, shifting the </a:t>
            </a:r>
            <a:endParaRPr 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equilibrium: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0626" y="1828800"/>
            <a:ext cx="3502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GB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GB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43200" y="1981200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743200" y="2121932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20626" y="2514600"/>
            <a:ext cx="4041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GB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GB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19400" y="2667000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819400" y="2807732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47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2" grpId="0"/>
      <p:bldP spid="3" grpId="0"/>
      <p:bldP spid="8" grpId="0"/>
      <p:bldP spid="9" grpId="0"/>
      <p:bldP spid="10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228600"/>
            <a:ext cx="8832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Acetic acid (CH</a:t>
            </a:r>
            <a:r>
              <a:rPr lang="en-GB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COOH), a proton donor, and the acetate anion </a:t>
            </a:r>
            <a:endParaRPr 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GB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</a:t>
            </a:r>
            <a:r>
              <a:rPr lang="en-GB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the corresponding proton acceptor, constitute a </a:t>
            </a:r>
            <a:endParaRPr 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conjugate acid-base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pair, related by the reversible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144780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GB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COOH                    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+  CH</a:t>
            </a:r>
            <a:r>
              <a:rPr lang="en-GB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14800" y="1611868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114800" y="1676400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2140803"/>
            <a:ext cx="8832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acid has a characteristic tendency to lose its proton in an aqueous solution. </a:t>
            </a:r>
            <a:endParaRPr lang="en-GB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76200" y="3207603"/>
            <a:ext cx="8832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stronger the acid is, the greater its tendency to lose its proton. </a:t>
            </a:r>
            <a:endParaRPr lang="en-GB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362271"/>
            <a:ext cx="88326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tendency of any acid (HA) to lose a proton and form its conjugate base (A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is defined by the equilibrium constant (</a:t>
            </a:r>
            <a:r>
              <a:rPr lang="en-GB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for the reversible reaction. </a:t>
            </a:r>
            <a:endParaRPr lang="en-GB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5874603"/>
            <a:ext cx="8832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Equilibrium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constants for ionization reactions are usually called ionization or dissociation constants, often designated </a:t>
            </a:r>
            <a:r>
              <a:rPr lang="en-GB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30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5214" y="0"/>
            <a:ext cx="29735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                </a:t>
            </a: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  <a:r>
              <a:rPr lang="pt-BR" sz="2400" b="1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lang="pt-BR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10000" y="304800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810000" y="369332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0" y="533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=     </a:t>
            </a:r>
            <a:r>
              <a:rPr lang="pt-BR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sz="2400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[H</a:t>
            </a:r>
            <a:r>
              <a:rPr lang="pt-BR" sz="2400" b="1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][A</a:t>
            </a:r>
            <a:r>
              <a:rPr lang="pt-BR" sz="2400" b="1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pt-BR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[HA]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257800" y="990600"/>
            <a:ext cx="1143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1219200"/>
            <a:ext cx="8915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Ionization of water, weak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acids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bases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Pure water ionizes slightly, forming equal numbers of hydrogen ions (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hydrozonium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ions, H</a:t>
            </a:r>
            <a:r>
              <a:rPr lang="en-GB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and hydroxide ions (OH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6400" y="3611940"/>
            <a:ext cx="64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[H </a:t>
            </a:r>
            <a:r>
              <a:rPr lang="pt-BR" sz="2400" b="1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][OH</a:t>
            </a:r>
            <a:r>
              <a:rPr lang="pt-BR" sz="2400" b="1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pt-BR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O] </a:t>
            </a:r>
            <a:endParaRPr lang="pt-BR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pt-BR" sz="2400" b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1.8 × </a:t>
            </a: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pt-BR" sz="2400" b="1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-16 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438400" y="4098668"/>
            <a:ext cx="1447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6200" y="528834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value for </a:t>
            </a:r>
            <a:r>
              <a:rPr lang="en-GB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determined by electrical-conductivity measurements of pure water, is 1.8 × 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GB" sz="2400" b="1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-16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at 25 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Substituting this value for </a:t>
            </a:r>
            <a:r>
              <a:rPr lang="en-GB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gives the value of the ion product of water (</a:t>
            </a:r>
            <a:r>
              <a:rPr lang="en-GB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w):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2659" y="2706469"/>
            <a:ext cx="3381054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OH</a:t>
            </a:r>
            <a:r>
              <a:rPr lang="pt-BR" sz="2400" b="1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01186" y="3011269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401186" y="3075801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04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1" grpId="0"/>
      <p:bldP spid="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286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[H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][OH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= (55.5 M)(1.8 × 10 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-16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M) = 1.0 ×	 10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-14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066800"/>
            <a:ext cx="8915400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Thus the product [H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][OH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in aqueous solutions at 25 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always equals 1.0 ×10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-14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When there are exactly equal concentrations of H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OH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as in pure water, the solution is said to be at neutral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pH.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which the ion product of water, </a:t>
            </a:r>
            <a:r>
              <a:rPr lang="en-GB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w, is derived. At 25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K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= [H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][OH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= (55.5 M)(</a:t>
            </a:r>
            <a:r>
              <a:rPr lang="en-GB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10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-14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4145340"/>
            <a:ext cx="891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pH </a:t>
            </a:r>
            <a:endParaRPr lang="en-GB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pH of an aqueous solution reflects, on a logarithmic scale, the concentration of hydrogen ions: 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5874603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 = - log [H</a:t>
            </a:r>
            <a:r>
              <a:rPr lang="pt-BR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1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 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[H</a:t>
            </a:r>
            <a:r>
              <a:rPr lang="pt-BR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 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429000" y="6248400"/>
            <a:ext cx="106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93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hydrogen ion concentration of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1.0 ×10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M, the pH can 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calculated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follows: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/>
          <p:cNvSpPr>
            <a:spLocks noChangeShapeType="1"/>
          </p:cNvSpPr>
          <p:nvPr/>
        </p:nvSpPr>
        <p:spPr bwMode="auto">
          <a:xfrm>
            <a:off x="2620962" y="1600201"/>
            <a:ext cx="8842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143000"/>
            <a:ext cx="841608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 =  - log [H</a:t>
            </a:r>
            <a:r>
              <a:rPr kumimoji="0" lang="en-GB" alt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en-GB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 =      1          =           1	     =  log1 + log 10</a:t>
            </a:r>
            <a:r>
              <a:rPr kumimoji="0" lang="en-GB" alt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-7   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log [H</a:t>
            </a:r>
            <a:r>
              <a:rPr kumimoji="0" lang="en-GB" alt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en-GB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         1.0 ×10</a:t>
            </a:r>
            <a:r>
              <a:rPr kumimoji="0" lang="en-GB" alt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kumimoji="0" lang="en-GB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alt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     </a:t>
            </a:r>
            <a:r>
              <a:rPr kumimoji="0" lang="en-GB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 0 + 7 = 7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2"/>
          <p:cNvSpPr>
            <a:spLocks noChangeShapeType="1"/>
          </p:cNvSpPr>
          <p:nvPr/>
        </p:nvSpPr>
        <p:spPr bwMode="auto">
          <a:xfrm>
            <a:off x="4343400" y="1524000"/>
            <a:ext cx="1371600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551837"/>
            <a:ext cx="891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expression pOH is sometimes used to describe the basicity, or OH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concentration, of a solution; </a:t>
            </a:r>
            <a:endParaRPr lang="en-GB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pOH 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 -log [OH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], which is analogous to the expression for pH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708" y="4445169"/>
            <a:ext cx="5429692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 that in all cases, pH + pOH = 14.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58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/>
      <p:bldP spid="9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8200" y="1310819"/>
            <a:ext cx="685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1. pH of Some Biological Fluids</a:t>
            </a:r>
          </a:p>
          <a:p>
            <a:pPr marL="45720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Fluid					pH</a:t>
            </a:r>
          </a:p>
          <a:p>
            <a:pPr marL="45720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Blood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plasma				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7.4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Interstitial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fluid			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7.4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Cytosol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(liver)			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6.9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Lysosomal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matrix			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5.0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Gastric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juice			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1.5–3.0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Pancreatic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juice			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7.8-8.0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milk				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7.4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Saliva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6.4-7.0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Urine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5.0-8.0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828800" y="1981200"/>
            <a:ext cx="5562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28800" y="2514600"/>
            <a:ext cx="5562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28800" y="5943600"/>
            <a:ext cx="5562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2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52400"/>
            <a:ext cx="883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greater the acidity of a solution the lower its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pH.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Weak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acids partially ionize to release a hydrogen ion, thus lowering the pH of the aqueous solution. </a:t>
            </a:r>
            <a:endParaRPr lang="en-GB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Weak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bases accept a hydrogen ion, increasing the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pH.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extent of these processes is characteristic of each particular weak acid or base and is expressed as a dissociation constant,  </a:t>
            </a:r>
            <a:r>
              <a:rPr lang="en-GB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4452372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=   [H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[A</a:t>
            </a:r>
            <a:r>
              <a:rPr lang="en-GB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  =   </a:t>
            </a:r>
            <a:r>
              <a:rPr lang="en-GB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[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HA] 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09800" y="4876800"/>
            <a:ext cx="1447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00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3485</TotalTime>
  <Words>2141</Words>
  <Application>Microsoft Office PowerPoint</Application>
  <PresentationFormat>On-screen Show (4:3)</PresentationFormat>
  <Paragraphs>227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Bookman Old Style</vt:lpstr>
      <vt:lpstr>Calibri</vt:lpstr>
      <vt:lpstr>Symbol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 user</dc:creator>
  <cp:lastModifiedBy>Director</cp:lastModifiedBy>
  <cp:revision>257</cp:revision>
  <dcterms:created xsi:type="dcterms:W3CDTF">2006-08-16T00:00:00Z</dcterms:created>
  <dcterms:modified xsi:type="dcterms:W3CDTF">2019-09-30T11:48:19Z</dcterms:modified>
</cp:coreProperties>
</file>