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notesMasterIdLst>
    <p:notesMasterId r:id="rId61"/>
  </p:notesMasterIdLst>
  <p:sldIdLst>
    <p:sldId id="339" r:id="rId2"/>
    <p:sldId id="747" r:id="rId3"/>
    <p:sldId id="717" r:id="rId4"/>
    <p:sldId id="643" r:id="rId5"/>
    <p:sldId id="644" r:id="rId6"/>
    <p:sldId id="719" r:id="rId7"/>
    <p:sldId id="724" r:id="rId8"/>
    <p:sldId id="744" r:id="rId9"/>
    <p:sldId id="414" r:id="rId10"/>
    <p:sldId id="725" r:id="rId11"/>
    <p:sldId id="726" r:id="rId12"/>
    <p:sldId id="727" r:id="rId13"/>
    <p:sldId id="705" r:id="rId14"/>
    <p:sldId id="688" r:id="rId15"/>
    <p:sldId id="706" r:id="rId16"/>
    <p:sldId id="704" r:id="rId17"/>
    <p:sldId id="700" r:id="rId18"/>
    <p:sldId id="728" r:id="rId19"/>
    <p:sldId id="729" r:id="rId20"/>
    <p:sldId id="730" r:id="rId21"/>
    <p:sldId id="678" r:id="rId22"/>
    <p:sldId id="731" r:id="rId23"/>
    <p:sldId id="732" r:id="rId24"/>
    <p:sldId id="668" r:id="rId25"/>
    <p:sldId id="733" r:id="rId26"/>
    <p:sldId id="667" r:id="rId27"/>
    <p:sldId id="676" r:id="rId28"/>
    <p:sldId id="707" r:id="rId29"/>
    <p:sldId id="734" r:id="rId30"/>
    <p:sldId id="714" r:id="rId31"/>
    <p:sldId id="712" r:id="rId32"/>
    <p:sldId id="653" r:id="rId33"/>
    <p:sldId id="658" r:id="rId34"/>
    <p:sldId id="735" r:id="rId35"/>
    <p:sldId id="655" r:id="rId36"/>
    <p:sldId id="736" r:id="rId37"/>
    <p:sldId id="659" r:id="rId38"/>
    <p:sldId id="739" r:id="rId39"/>
    <p:sldId id="709" r:id="rId40"/>
    <p:sldId id="737" r:id="rId41"/>
    <p:sldId id="495" r:id="rId42"/>
    <p:sldId id="708" r:id="rId43"/>
    <p:sldId id="738" r:id="rId44"/>
    <p:sldId id="746" r:id="rId45"/>
    <p:sldId id="702" r:id="rId46"/>
    <p:sldId id="740" r:id="rId47"/>
    <p:sldId id="681" r:id="rId48"/>
    <p:sldId id="686" r:id="rId49"/>
    <p:sldId id="498" r:id="rId50"/>
    <p:sldId id="532" r:id="rId51"/>
    <p:sldId id="289" r:id="rId52"/>
    <p:sldId id="698" r:id="rId53"/>
    <p:sldId id="745" r:id="rId54"/>
    <p:sldId id="743" r:id="rId55"/>
    <p:sldId id="640" r:id="rId56"/>
    <p:sldId id="619" r:id="rId57"/>
    <p:sldId id="641" r:id="rId58"/>
    <p:sldId id="635" r:id="rId59"/>
    <p:sldId id="295" r:id="rId60"/>
  </p:sldIdLst>
  <p:sldSz cx="9144000" cy="6858000" type="screen4x3"/>
  <p:notesSz cx="6858000" cy="9144000"/>
  <p:custDataLst>
    <p:tags r:id="rId62"/>
  </p:custDataLst>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0000"/>
    <a:srgbClr val="006666"/>
    <a:srgbClr val="FFFFFF"/>
    <a:srgbClr val="990000"/>
    <a:srgbClr val="336699"/>
    <a:srgbClr val="F5F5F9"/>
    <a:srgbClr val="002060"/>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574" autoAdjust="0"/>
    <p:restoredTop sz="89149" autoAdjust="0"/>
  </p:normalViewPr>
  <p:slideViewPr>
    <p:cSldViewPr>
      <p:cViewPr>
        <p:scale>
          <a:sx n="58" d="100"/>
          <a:sy n="58" d="100"/>
        </p:scale>
        <p:origin x="-413" y="3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1" Type="http://schemas.openxmlformats.org/officeDocument/2006/relationships/image" Target="../media/image22.png"/></Relationships>
</file>

<file path=ppt/diagrams/_rels/data3.xml.rels><?xml version="1.0" encoding="UTF-8" standalone="yes"?>
<Relationships xmlns="http://schemas.openxmlformats.org/package/2006/relationships"><Relationship Id="rId1"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8AD95-4773-4607-A6CE-F88DF85D9BB5}" type="doc">
      <dgm:prSet loTypeId="urn:microsoft.com/office/officeart/2005/8/layout/pList1#1" loCatId="picture" qsTypeId="urn:microsoft.com/office/officeart/2005/8/quickstyle/simple1" qsCatId="simple" csTypeId="urn:microsoft.com/office/officeart/2005/8/colors/accent1_2" csCatId="accent1" phldr="1"/>
      <dgm:spPr/>
      <dgm:t>
        <a:bodyPr/>
        <a:lstStyle/>
        <a:p>
          <a:pPr rtl="1"/>
          <a:endParaRPr lang="ar-JO"/>
        </a:p>
      </dgm:t>
    </dgm:pt>
    <dgm:pt modelId="{14986137-5ED0-4424-B833-1C1C57BA5140}">
      <dgm:prSet phldrT="[Text]" phldr="1"/>
      <dgm:spPr/>
      <dgm:t>
        <a:bodyPr/>
        <a:lstStyle/>
        <a:p>
          <a:pPr rtl="1"/>
          <a:endParaRPr lang="ar-JO"/>
        </a:p>
      </dgm:t>
    </dgm:pt>
    <dgm:pt modelId="{2127F021-4EB0-4195-962F-586BD8D015A9}" type="parTrans" cxnId="{3AF07ABB-A5F0-4D02-8C78-466C712C4BA0}">
      <dgm:prSet/>
      <dgm:spPr/>
      <dgm:t>
        <a:bodyPr/>
        <a:lstStyle/>
        <a:p>
          <a:pPr rtl="1"/>
          <a:endParaRPr lang="ar-JO"/>
        </a:p>
      </dgm:t>
    </dgm:pt>
    <dgm:pt modelId="{4089EDF6-4DE0-4EC0-8074-B46EC72A605E}" type="sibTrans" cxnId="{3AF07ABB-A5F0-4D02-8C78-466C712C4BA0}">
      <dgm:prSet/>
      <dgm:spPr/>
      <dgm:t>
        <a:bodyPr/>
        <a:lstStyle/>
        <a:p>
          <a:pPr rtl="1"/>
          <a:endParaRPr lang="ar-JO"/>
        </a:p>
      </dgm:t>
    </dgm:pt>
    <dgm:pt modelId="{A747C817-2B01-4F96-B834-5EF45FEC9973}">
      <dgm:prSet phldrT="[Text]" phldr="1"/>
      <dgm:spPr/>
      <dgm:t>
        <a:bodyPr/>
        <a:lstStyle/>
        <a:p>
          <a:pPr rtl="1"/>
          <a:endParaRPr lang="ar-JO" dirty="0"/>
        </a:p>
      </dgm:t>
    </dgm:pt>
    <dgm:pt modelId="{386B0686-552A-4F88-A301-FFDB0961BDFC}" type="parTrans" cxnId="{195A3BD3-7D7D-49A0-B0F7-3DC0758310BA}">
      <dgm:prSet/>
      <dgm:spPr/>
      <dgm:t>
        <a:bodyPr/>
        <a:lstStyle/>
        <a:p>
          <a:pPr rtl="1"/>
          <a:endParaRPr lang="ar-JO"/>
        </a:p>
      </dgm:t>
    </dgm:pt>
    <dgm:pt modelId="{1BEAC9C7-3B90-4293-874A-D45784E8108C}" type="sibTrans" cxnId="{195A3BD3-7D7D-49A0-B0F7-3DC0758310BA}">
      <dgm:prSet/>
      <dgm:spPr/>
      <dgm:t>
        <a:bodyPr/>
        <a:lstStyle/>
        <a:p>
          <a:pPr rtl="1"/>
          <a:endParaRPr lang="ar-JO"/>
        </a:p>
      </dgm:t>
    </dgm:pt>
    <dgm:pt modelId="{E4FF0FB7-AEA1-4426-9812-D98D8D31ECCE}" type="pres">
      <dgm:prSet presAssocID="{0FE8AD95-4773-4607-A6CE-F88DF85D9BB5}" presName="Name0" presStyleCnt="0">
        <dgm:presLayoutVars>
          <dgm:dir/>
          <dgm:resizeHandles val="exact"/>
        </dgm:presLayoutVars>
      </dgm:prSet>
      <dgm:spPr/>
      <dgm:t>
        <a:bodyPr/>
        <a:lstStyle/>
        <a:p>
          <a:endParaRPr lang="en-US"/>
        </a:p>
      </dgm:t>
    </dgm:pt>
    <dgm:pt modelId="{467931CF-E706-403E-BE72-9D2A1F195E6F}" type="pres">
      <dgm:prSet presAssocID="{14986137-5ED0-4424-B833-1C1C57BA5140}" presName="compNode" presStyleCnt="0"/>
      <dgm:spPr/>
    </dgm:pt>
    <dgm:pt modelId="{755122FF-8953-4E59-8F87-1A03A544D3DB}" type="pres">
      <dgm:prSet presAssocID="{14986137-5ED0-4424-B833-1C1C57BA5140}" presName="pictRect" presStyleLbl="node1" presStyleIdx="0" presStyleCnt="1" custScaleX="120903" custLinFactNeighborX="-4033" custLinFactNeighborY="12013"/>
      <dgm:spPr>
        <a:blipFill rotWithShape="1">
          <a:blip xmlns:r="http://schemas.openxmlformats.org/officeDocument/2006/relationships" r:embed="rId1"/>
          <a:stretch>
            <a:fillRect/>
          </a:stretch>
        </a:blipFill>
      </dgm:spPr>
      <dgm:t>
        <a:bodyPr/>
        <a:lstStyle/>
        <a:p>
          <a:endParaRPr lang="en-US"/>
        </a:p>
      </dgm:t>
    </dgm:pt>
    <dgm:pt modelId="{2D6D4680-6D90-4DF6-B7E3-5CF671AA65F0}" type="pres">
      <dgm:prSet presAssocID="{14986137-5ED0-4424-B833-1C1C57BA5140}" presName="textRect" presStyleLbl="revTx" presStyleIdx="0" presStyleCnt="1">
        <dgm:presLayoutVars>
          <dgm:bulletEnabled val="1"/>
        </dgm:presLayoutVars>
      </dgm:prSet>
      <dgm:spPr/>
      <dgm:t>
        <a:bodyPr/>
        <a:lstStyle/>
        <a:p>
          <a:endParaRPr lang="en-US"/>
        </a:p>
      </dgm:t>
    </dgm:pt>
  </dgm:ptLst>
  <dgm:cxnLst>
    <dgm:cxn modelId="{0BED23E5-CDBF-480B-AEB0-CBE57E28754B}" type="presOf" srcId="{A747C817-2B01-4F96-B834-5EF45FEC9973}" destId="{2D6D4680-6D90-4DF6-B7E3-5CF671AA65F0}" srcOrd="0" destOrd="1" presId="urn:microsoft.com/office/officeart/2005/8/layout/pList1#1"/>
    <dgm:cxn modelId="{195A3BD3-7D7D-49A0-B0F7-3DC0758310BA}" srcId="{14986137-5ED0-4424-B833-1C1C57BA5140}" destId="{A747C817-2B01-4F96-B834-5EF45FEC9973}" srcOrd="0" destOrd="0" parTransId="{386B0686-552A-4F88-A301-FFDB0961BDFC}" sibTransId="{1BEAC9C7-3B90-4293-874A-D45784E8108C}"/>
    <dgm:cxn modelId="{3AF07ABB-A5F0-4D02-8C78-466C712C4BA0}" srcId="{0FE8AD95-4773-4607-A6CE-F88DF85D9BB5}" destId="{14986137-5ED0-4424-B833-1C1C57BA5140}" srcOrd="0" destOrd="0" parTransId="{2127F021-4EB0-4195-962F-586BD8D015A9}" sibTransId="{4089EDF6-4DE0-4EC0-8074-B46EC72A605E}"/>
    <dgm:cxn modelId="{F9B0A18F-95EB-4E6E-8CC8-10BC52609337}" type="presOf" srcId="{0FE8AD95-4773-4607-A6CE-F88DF85D9BB5}" destId="{E4FF0FB7-AEA1-4426-9812-D98D8D31ECCE}" srcOrd="0" destOrd="0" presId="urn:microsoft.com/office/officeart/2005/8/layout/pList1#1"/>
    <dgm:cxn modelId="{6BB7891B-C9A9-44F3-AEA4-2269DF222252}" type="presOf" srcId="{14986137-5ED0-4424-B833-1C1C57BA5140}" destId="{2D6D4680-6D90-4DF6-B7E3-5CF671AA65F0}" srcOrd="0" destOrd="0" presId="urn:microsoft.com/office/officeart/2005/8/layout/pList1#1"/>
    <dgm:cxn modelId="{BF0F6256-5D83-450D-A35B-2975D9292579}" type="presParOf" srcId="{E4FF0FB7-AEA1-4426-9812-D98D8D31ECCE}" destId="{467931CF-E706-403E-BE72-9D2A1F195E6F}" srcOrd="0" destOrd="0" presId="urn:microsoft.com/office/officeart/2005/8/layout/pList1#1"/>
    <dgm:cxn modelId="{3C68E38B-6924-492F-9E74-58C67F79E13E}" type="presParOf" srcId="{467931CF-E706-403E-BE72-9D2A1F195E6F}" destId="{755122FF-8953-4E59-8F87-1A03A544D3DB}" srcOrd="0" destOrd="0" presId="urn:microsoft.com/office/officeart/2005/8/layout/pList1#1"/>
    <dgm:cxn modelId="{75D53A1B-79BF-489D-AD71-6ED482964934}" type="presParOf" srcId="{467931CF-E706-403E-BE72-9D2A1F195E6F}" destId="{2D6D4680-6D90-4DF6-B7E3-5CF671AA65F0}"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DB97-83CB-4765-ADC6-F627390FE38C}" type="doc">
      <dgm:prSet loTypeId="urn:microsoft.com/office/officeart/2008/layout/AccentedPicture" loCatId="picture" qsTypeId="urn:microsoft.com/office/officeart/2005/8/quickstyle/simple1" qsCatId="simple" csTypeId="urn:microsoft.com/office/officeart/2005/8/colors/accent1_1" csCatId="accent1" phldr="1"/>
      <dgm:spPr/>
      <dgm:t>
        <a:bodyPr/>
        <a:lstStyle/>
        <a:p>
          <a:endParaRPr lang="en-US"/>
        </a:p>
      </dgm:t>
    </dgm:pt>
    <dgm:pt modelId="{036DC6B1-1EAF-4267-8E35-E064FA5372F2}">
      <dgm:prSet phldrT="[Text]" phldr="1"/>
      <dgm:spPr>
        <a:noFill/>
      </dgm:spPr>
      <dgm:t>
        <a:bodyPr/>
        <a:lstStyle/>
        <a:p>
          <a:endParaRPr lang="en-US" dirty="0"/>
        </a:p>
      </dgm:t>
    </dgm:pt>
    <dgm:pt modelId="{E6D817CE-D557-4F35-B48E-1E629F3D2449}" type="parTrans" cxnId="{7089DA57-2163-47CD-9430-97BCC8E83604}">
      <dgm:prSet/>
      <dgm:spPr/>
      <dgm:t>
        <a:bodyPr/>
        <a:lstStyle/>
        <a:p>
          <a:endParaRPr lang="en-US"/>
        </a:p>
      </dgm:t>
    </dgm:pt>
    <dgm:pt modelId="{093AFD13-3B42-4E64-87E4-E2DCB526F803}" type="sibTrans" cxnId="{7089DA57-2163-47CD-9430-97BCC8E83604}">
      <dgm:prSet/>
      <dgm:spPr>
        <a:blipFill rotWithShape="1">
          <a:blip xmlns:r="http://schemas.openxmlformats.org/officeDocument/2006/relationships" r:embed="rId1"/>
          <a:stretch>
            <a:fillRect/>
          </a:stretch>
        </a:blipFill>
      </dgm:spPr>
      <dgm:t>
        <a:bodyPr/>
        <a:lstStyle/>
        <a:p>
          <a:endParaRPr lang="en-US"/>
        </a:p>
      </dgm:t>
    </dgm:pt>
    <dgm:pt modelId="{763BE4E5-0662-41AA-828C-DAE1F7E5CF8F}">
      <dgm:prSet phldrT="[Text]" phldr="1"/>
      <dgm:spPr>
        <a:noFill/>
      </dgm:spPr>
      <dgm:t>
        <a:bodyPr/>
        <a:lstStyle/>
        <a:p>
          <a:endParaRPr lang="en-US"/>
        </a:p>
      </dgm:t>
    </dgm:pt>
    <dgm:pt modelId="{69FBDE2A-1555-43AE-B0B5-13A67E449723}" type="parTrans" cxnId="{3A664F7C-1FAF-4A7E-9968-99790CBF1DCA}">
      <dgm:prSet/>
      <dgm:spPr/>
      <dgm:t>
        <a:bodyPr/>
        <a:lstStyle/>
        <a:p>
          <a:endParaRPr lang="en-US"/>
        </a:p>
      </dgm:t>
    </dgm:pt>
    <dgm:pt modelId="{6949CAEE-8F02-489D-8372-B52D1D8CC117}" type="sibTrans" cxnId="{3A664F7C-1FAF-4A7E-9968-99790CBF1DCA}">
      <dgm:prSet/>
      <dgm:spPr/>
      <dgm:t>
        <a:bodyPr/>
        <a:lstStyle/>
        <a:p>
          <a:endParaRPr lang="en-US"/>
        </a:p>
      </dgm:t>
    </dgm:pt>
    <dgm:pt modelId="{EA25B680-E5AC-42B8-81A4-9F1BD7FE7D0B}" type="pres">
      <dgm:prSet presAssocID="{596ADB97-83CB-4765-ADC6-F627390FE38C}" presName="Name0" presStyleCnt="0">
        <dgm:presLayoutVars>
          <dgm:dir/>
        </dgm:presLayoutVars>
      </dgm:prSet>
      <dgm:spPr/>
      <dgm:t>
        <a:bodyPr/>
        <a:lstStyle/>
        <a:p>
          <a:endParaRPr lang="en-US"/>
        </a:p>
      </dgm:t>
    </dgm:pt>
    <dgm:pt modelId="{CD31AC90-2DEE-4072-8084-0BD0AF75E32F}" type="pres">
      <dgm:prSet presAssocID="{093AFD13-3B42-4E64-87E4-E2DCB526F803}" presName="picture_1" presStyleLbl="bgImgPlace1" presStyleIdx="0" presStyleCnt="1" custLinFactNeighborX="-10024"/>
      <dgm:spPr/>
      <dgm:t>
        <a:bodyPr/>
        <a:lstStyle/>
        <a:p>
          <a:endParaRPr lang="en-US"/>
        </a:p>
      </dgm:t>
    </dgm:pt>
    <dgm:pt modelId="{0DE0A83F-CA02-4E0D-9841-F9CB7722447D}" type="pres">
      <dgm:prSet presAssocID="{036DC6B1-1EAF-4267-8E35-E064FA5372F2}" presName="text_1" presStyleLbl="node1" presStyleIdx="0" presStyleCnt="0">
        <dgm:presLayoutVars>
          <dgm:bulletEnabled val="1"/>
        </dgm:presLayoutVars>
      </dgm:prSet>
      <dgm:spPr/>
      <dgm:t>
        <a:bodyPr/>
        <a:lstStyle/>
        <a:p>
          <a:endParaRPr lang="en-US"/>
        </a:p>
      </dgm:t>
    </dgm:pt>
    <dgm:pt modelId="{1A4A5A0F-27EC-487E-81F5-205173B09434}" type="pres">
      <dgm:prSet presAssocID="{596ADB97-83CB-4765-ADC6-F627390FE38C}" presName="maxNode" presStyleCnt="0"/>
      <dgm:spPr/>
    </dgm:pt>
    <dgm:pt modelId="{8C8ADBB3-7085-4D02-81AE-43FD06E2EBE9}" type="pres">
      <dgm:prSet presAssocID="{596ADB97-83CB-4765-ADC6-F627390FE38C}" presName="Name33" presStyleCnt="0"/>
      <dgm:spPr/>
    </dgm:pt>
  </dgm:ptLst>
  <dgm:cxnLst>
    <dgm:cxn modelId="{7CBF2770-340B-40DD-B554-BFFC21DF8320}" type="presOf" srcId="{596ADB97-83CB-4765-ADC6-F627390FE38C}" destId="{EA25B680-E5AC-42B8-81A4-9F1BD7FE7D0B}" srcOrd="0" destOrd="0" presId="urn:microsoft.com/office/officeart/2008/layout/AccentedPicture"/>
    <dgm:cxn modelId="{7089DA57-2163-47CD-9430-97BCC8E83604}" srcId="{596ADB97-83CB-4765-ADC6-F627390FE38C}" destId="{036DC6B1-1EAF-4267-8E35-E064FA5372F2}" srcOrd="0" destOrd="0" parTransId="{E6D817CE-D557-4F35-B48E-1E629F3D2449}" sibTransId="{093AFD13-3B42-4E64-87E4-E2DCB526F803}"/>
    <dgm:cxn modelId="{B86752AF-7CA1-4D2A-BB9A-3D79AF2AE42E}" type="presOf" srcId="{036DC6B1-1EAF-4267-8E35-E064FA5372F2}" destId="{0DE0A83F-CA02-4E0D-9841-F9CB7722447D}" srcOrd="0" destOrd="0" presId="urn:microsoft.com/office/officeart/2008/layout/AccentedPicture"/>
    <dgm:cxn modelId="{8F856D3A-B1EE-4B7E-97CF-96B36A600491}" type="presOf" srcId="{093AFD13-3B42-4E64-87E4-E2DCB526F803}" destId="{CD31AC90-2DEE-4072-8084-0BD0AF75E32F}" srcOrd="0" destOrd="0" presId="urn:microsoft.com/office/officeart/2008/layout/AccentedPicture"/>
    <dgm:cxn modelId="{502F1A2D-AF89-42C6-BC31-EACC81782A1E}" type="presOf" srcId="{763BE4E5-0662-41AA-828C-DAE1F7E5CF8F}" destId="{0DE0A83F-CA02-4E0D-9841-F9CB7722447D}" srcOrd="0" destOrd="1" presId="urn:microsoft.com/office/officeart/2008/layout/AccentedPicture"/>
    <dgm:cxn modelId="{3A664F7C-1FAF-4A7E-9968-99790CBF1DCA}" srcId="{036DC6B1-1EAF-4267-8E35-E064FA5372F2}" destId="{763BE4E5-0662-41AA-828C-DAE1F7E5CF8F}" srcOrd="0" destOrd="0" parTransId="{69FBDE2A-1555-43AE-B0B5-13A67E449723}" sibTransId="{6949CAEE-8F02-489D-8372-B52D1D8CC117}"/>
    <dgm:cxn modelId="{C43EE160-A29C-4927-95B2-7D58FBE189F4}" type="presParOf" srcId="{EA25B680-E5AC-42B8-81A4-9F1BD7FE7D0B}" destId="{CD31AC90-2DEE-4072-8084-0BD0AF75E32F}" srcOrd="0" destOrd="0" presId="urn:microsoft.com/office/officeart/2008/layout/AccentedPicture"/>
    <dgm:cxn modelId="{CC4B89D2-4CC6-4FDE-9D1B-937ACD1038C6}" type="presParOf" srcId="{EA25B680-E5AC-42B8-81A4-9F1BD7FE7D0B}" destId="{0DE0A83F-CA02-4E0D-9841-F9CB7722447D}" srcOrd="1" destOrd="0" presId="urn:microsoft.com/office/officeart/2008/layout/AccentedPicture"/>
    <dgm:cxn modelId="{7CF44970-435D-4FDB-8C67-A3225AF0FB94}" type="presParOf" srcId="{EA25B680-E5AC-42B8-81A4-9F1BD7FE7D0B}" destId="{1A4A5A0F-27EC-487E-81F5-205173B09434}" srcOrd="2" destOrd="0" presId="urn:microsoft.com/office/officeart/2008/layout/AccentedPicture"/>
    <dgm:cxn modelId="{1698A78D-2D28-44EE-ADF6-7C3EF5220136}" type="presParOf" srcId="{1A4A5A0F-27EC-487E-81F5-205173B09434}" destId="{8C8ADBB3-7085-4D02-81AE-43FD06E2EBE9}"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CF984-6644-40A7-A997-4045BB8C8834}"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5E418DD6-DF85-46BF-9BE1-D6D460584C9C}">
      <dgm:prSet phldrT="[Text]" phldr="1"/>
      <dgm:spPr/>
      <dgm:t>
        <a:bodyPr/>
        <a:lstStyle/>
        <a:p>
          <a:endParaRPr lang="en-US" dirty="0"/>
        </a:p>
      </dgm:t>
    </dgm:pt>
    <dgm:pt modelId="{2034F3CF-2930-4BFD-A307-4E7E0AF1D26A}" type="parTrans" cxnId="{BA002E5D-A6AC-4E13-ACE4-6795FC35AF3B}">
      <dgm:prSet/>
      <dgm:spPr/>
      <dgm:t>
        <a:bodyPr/>
        <a:lstStyle/>
        <a:p>
          <a:endParaRPr lang="en-US"/>
        </a:p>
      </dgm:t>
    </dgm:pt>
    <dgm:pt modelId="{73FA5845-053B-4071-9394-1CCFA0A67850}" type="sibTrans" cxnId="{BA002E5D-A6AC-4E13-ACE4-6795FC35AF3B}">
      <dgm:prSet/>
      <dgm:spPr>
        <a:blipFill rotWithShape="1">
          <a:blip xmlns:r="http://schemas.openxmlformats.org/officeDocument/2006/relationships" r:embed="rId1"/>
          <a:stretch>
            <a:fillRect/>
          </a:stretch>
        </a:blipFill>
      </dgm:spPr>
      <dgm:t>
        <a:bodyPr/>
        <a:lstStyle/>
        <a:p>
          <a:endParaRPr lang="en-US"/>
        </a:p>
      </dgm:t>
    </dgm:pt>
    <dgm:pt modelId="{E221D700-9512-4CD1-A166-E6E0B7215AFC}">
      <dgm:prSet phldrT="[Text]" phldr="1"/>
      <dgm:spPr/>
      <dgm:t>
        <a:bodyPr/>
        <a:lstStyle/>
        <a:p>
          <a:endParaRPr lang="en-US" dirty="0"/>
        </a:p>
      </dgm:t>
    </dgm:pt>
    <dgm:pt modelId="{4E883738-0465-482C-921C-E6726B4D8992}" type="parTrans" cxnId="{700263E2-7C1D-4874-BEA8-0485827829D7}">
      <dgm:prSet/>
      <dgm:spPr/>
      <dgm:t>
        <a:bodyPr/>
        <a:lstStyle/>
        <a:p>
          <a:endParaRPr lang="en-US"/>
        </a:p>
      </dgm:t>
    </dgm:pt>
    <dgm:pt modelId="{528D6ACA-A197-4790-9B94-D099D367E79F}" type="sibTrans" cxnId="{700263E2-7C1D-4874-BEA8-0485827829D7}">
      <dgm:prSet/>
      <dgm:spPr/>
      <dgm:t>
        <a:bodyPr/>
        <a:lstStyle/>
        <a:p>
          <a:endParaRPr lang="en-US"/>
        </a:p>
      </dgm:t>
    </dgm:pt>
    <dgm:pt modelId="{DE66C626-56FA-4EAB-9531-FB28991084C4}" type="pres">
      <dgm:prSet presAssocID="{149CF984-6644-40A7-A997-4045BB8C8834}" presName="Name0" presStyleCnt="0">
        <dgm:presLayoutVars>
          <dgm:dir/>
        </dgm:presLayoutVars>
      </dgm:prSet>
      <dgm:spPr/>
      <dgm:t>
        <a:bodyPr/>
        <a:lstStyle/>
        <a:p>
          <a:endParaRPr lang="en-US"/>
        </a:p>
      </dgm:t>
    </dgm:pt>
    <dgm:pt modelId="{B7E20820-B172-491F-93FA-4AF66AD3FEE1}" type="pres">
      <dgm:prSet presAssocID="{73FA5845-053B-4071-9394-1CCFA0A67850}" presName="picture_1" presStyleLbl="bgImgPlace1" presStyleIdx="0" presStyleCnt="1" custScaleX="85331" custScaleY="100000" custLinFactNeighborX="-12413" custLinFactNeighborY="9075"/>
      <dgm:spPr/>
      <dgm:t>
        <a:bodyPr/>
        <a:lstStyle/>
        <a:p>
          <a:endParaRPr lang="en-US"/>
        </a:p>
      </dgm:t>
    </dgm:pt>
    <dgm:pt modelId="{53056454-A49E-43B1-BD8C-89629734B5E1}" type="pres">
      <dgm:prSet presAssocID="{5E418DD6-DF85-46BF-9BE1-D6D460584C9C}" presName="text_1" presStyleLbl="node1" presStyleIdx="0" presStyleCnt="0">
        <dgm:presLayoutVars>
          <dgm:bulletEnabled val="1"/>
        </dgm:presLayoutVars>
      </dgm:prSet>
      <dgm:spPr/>
      <dgm:t>
        <a:bodyPr/>
        <a:lstStyle/>
        <a:p>
          <a:endParaRPr lang="en-US"/>
        </a:p>
      </dgm:t>
    </dgm:pt>
    <dgm:pt modelId="{7F52E45D-3301-43E1-AF38-D57B34799621}" type="pres">
      <dgm:prSet presAssocID="{149CF984-6644-40A7-A997-4045BB8C8834}" presName="maxNode" presStyleCnt="0"/>
      <dgm:spPr/>
    </dgm:pt>
    <dgm:pt modelId="{1AB75050-7D7A-48CC-9057-F5926326D822}" type="pres">
      <dgm:prSet presAssocID="{149CF984-6644-40A7-A997-4045BB8C8834}" presName="Name33" presStyleCnt="0"/>
      <dgm:spPr/>
    </dgm:pt>
  </dgm:ptLst>
  <dgm:cxnLst>
    <dgm:cxn modelId="{700263E2-7C1D-4874-BEA8-0485827829D7}" srcId="{5E418DD6-DF85-46BF-9BE1-D6D460584C9C}" destId="{E221D700-9512-4CD1-A166-E6E0B7215AFC}" srcOrd="0" destOrd="0" parTransId="{4E883738-0465-482C-921C-E6726B4D8992}" sibTransId="{528D6ACA-A197-4790-9B94-D099D367E79F}"/>
    <dgm:cxn modelId="{EF3BF57D-D346-470F-8941-BDE410C40ED6}" type="presOf" srcId="{E221D700-9512-4CD1-A166-E6E0B7215AFC}" destId="{53056454-A49E-43B1-BD8C-89629734B5E1}" srcOrd="0" destOrd="1" presId="urn:microsoft.com/office/officeart/2008/layout/AccentedPicture"/>
    <dgm:cxn modelId="{D11CB75B-D649-4C70-8A36-19D0309DD7BE}" type="presOf" srcId="{149CF984-6644-40A7-A997-4045BB8C8834}" destId="{DE66C626-56FA-4EAB-9531-FB28991084C4}" srcOrd="0" destOrd="0" presId="urn:microsoft.com/office/officeart/2008/layout/AccentedPicture"/>
    <dgm:cxn modelId="{0058DAD6-2BA8-4FE0-BBE7-0BADA3F6BDE9}" type="presOf" srcId="{5E418DD6-DF85-46BF-9BE1-D6D460584C9C}" destId="{53056454-A49E-43B1-BD8C-89629734B5E1}" srcOrd="0" destOrd="0" presId="urn:microsoft.com/office/officeart/2008/layout/AccentedPicture"/>
    <dgm:cxn modelId="{24C4DE08-39F1-46ED-950B-F2FB6A710536}" type="presOf" srcId="{73FA5845-053B-4071-9394-1CCFA0A67850}" destId="{B7E20820-B172-491F-93FA-4AF66AD3FEE1}" srcOrd="0" destOrd="0" presId="urn:microsoft.com/office/officeart/2008/layout/AccentedPicture"/>
    <dgm:cxn modelId="{BA002E5D-A6AC-4E13-ACE4-6795FC35AF3B}" srcId="{149CF984-6644-40A7-A997-4045BB8C8834}" destId="{5E418DD6-DF85-46BF-9BE1-D6D460584C9C}" srcOrd="0" destOrd="0" parTransId="{2034F3CF-2930-4BFD-A307-4E7E0AF1D26A}" sibTransId="{73FA5845-053B-4071-9394-1CCFA0A67850}"/>
    <dgm:cxn modelId="{193450AE-9A09-41D1-A3B5-EF2DAAFF703B}" type="presParOf" srcId="{DE66C626-56FA-4EAB-9531-FB28991084C4}" destId="{B7E20820-B172-491F-93FA-4AF66AD3FEE1}" srcOrd="0" destOrd="0" presId="urn:microsoft.com/office/officeart/2008/layout/AccentedPicture"/>
    <dgm:cxn modelId="{46DAB401-B746-4AFD-B982-031732D9BF07}" type="presParOf" srcId="{DE66C626-56FA-4EAB-9531-FB28991084C4}" destId="{53056454-A49E-43B1-BD8C-89629734B5E1}" srcOrd="1" destOrd="0" presId="urn:microsoft.com/office/officeart/2008/layout/AccentedPicture"/>
    <dgm:cxn modelId="{D58C3BE8-BDA0-46E9-A039-1CF9D129F1AA}" type="presParOf" srcId="{DE66C626-56FA-4EAB-9531-FB28991084C4}" destId="{7F52E45D-3301-43E1-AF38-D57B34799621}" srcOrd="2" destOrd="0" presId="urn:microsoft.com/office/officeart/2008/layout/AccentedPicture"/>
    <dgm:cxn modelId="{63B019ED-BDAC-41D4-8D27-9AF72F029ACE}" type="presParOf" srcId="{7F52E45D-3301-43E1-AF38-D57B34799621}" destId="{1AB75050-7D7A-48CC-9057-F5926326D822}" srcOrd="0" destOrd="0" presId="urn:microsoft.com/office/officeart/2008/layout/AccentedPi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1E84B1-E438-4A0E-82D9-1FD07D2AB2C3}"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F826B7D7-7582-4F22-ACA6-F9E569F2C3C9}">
      <dgm:prSet phldrT="[Text]" phldr="1"/>
      <dgm:spPr/>
      <dgm:t>
        <a:bodyPr/>
        <a:lstStyle/>
        <a:p>
          <a:endParaRPr lang="en-US" dirty="0"/>
        </a:p>
      </dgm:t>
    </dgm:pt>
    <dgm:pt modelId="{1C54A6F2-D747-4B43-BFD7-C69E2E73BC8E}" type="parTrans" cxnId="{4D8B32CD-0F61-4296-85A0-40B269F9D8F7}">
      <dgm:prSet/>
      <dgm:spPr/>
      <dgm:t>
        <a:bodyPr/>
        <a:lstStyle/>
        <a:p>
          <a:endParaRPr lang="en-US"/>
        </a:p>
      </dgm:t>
    </dgm:pt>
    <dgm:pt modelId="{48371798-B008-49DC-A757-B9879E3E9FEB}" type="sibTrans" cxnId="{4D8B32CD-0F61-4296-85A0-40B269F9D8F7}">
      <dgm:prSet/>
      <dgm:spPr>
        <a:blipFill rotWithShape="1">
          <a:blip xmlns:r="http://schemas.openxmlformats.org/officeDocument/2006/relationships" r:embed="rId1"/>
          <a:stretch>
            <a:fillRect/>
          </a:stretch>
        </a:blipFill>
      </dgm:spPr>
      <dgm:t>
        <a:bodyPr/>
        <a:lstStyle/>
        <a:p>
          <a:endParaRPr lang="en-US"/>
        </a:p>
      </dgm:t>
    </dgm:pt>
    <dgm:pt modelId="{AFFA50D7-5094-471D-BEB8-2B25C3367026}">
      <dgm:prSet phldrT="[Text]" phldr="1"/>
      <dgm:spPr/>
      <dgm:t>
        <a:bodyPr/>
        <a:lstStyle/>
        <a:p>
          <a:endParaRPr lang="en-US"/>
        </a:p>
      </dgm:t>
    </dgm:pt>
    <dgm:pt modelId="{EDA4D8F6-A97A-49BA-B1CC-DAC5ACC4EA8B}" type="parTrans" cxnId="{2BA708B7-1198-44DE-B259-3FB4C66BC884}">
      <dgm:prSet/>
      <dgm:spPr/>
      <dgm:t>
        <a:bodyPr/>
        <a:lstStyle/>
        <a:p>
          <a:endParaRPr lang="en-US"/>
        </a:p>
      </dgm:t>
    </dgm:pt>
    <dgm:pt modelId="{2FEB7932-D875-4065-B405-1F27238EF309}" type="sibTrans" cxnId="{2BA708B7-1198-44DE-B259-3FB4C66BC884}">
      <dgm:prSet/>
      <dgm:spPr/>
      <dgm:t>
        <a:bodyPr/>
        <a:lstStyle/>
        <a:p>
          <a:endParaRPr lang="en-US"/>
        </a:p>
      </dgm:t>
    </dgm:pt>
    <dgm:pt modelId="{BAAFB3E9-A998-4EBD-A847-90C9D1EE0F19}" type="pres">
      <dgm:prSet presAssocID="{C11E84B1-E438-4A0E-82D9-1FD07D2AB2C3}" presName="Name0" presStyleCnt="0">
        <dgm:presLayoutVars>
          <dgm:dir/>
        </dgm:presLayoutVars>
      </dgm:prSet>
      <dgm:spPr/>
      <dgm:t>
        <a:bodyPr/>
        <a:lstStyle/>
        <a:p>
          <a:endParaRPr lang="en-US"/>
        </a:p>
      </dgm:t>
    </dgm:pt>
    <dgm:pt modelId="{558FF3AF-E3D5-481A-A879-6AB0EBD3B25E}" type="pres">
      <dgm:prSet presAssocID="{48371798-B008-49DC-A757-B9879E3E9FEB}" presName="picture_1" presStyleLbl="bgImgPlace1" presStyleIdx="0" presStyleCnt="1" custLinFactNeighborX="-82553" custLinFactNeighborY="-1961"/>
      <dgm:spPr/>
      <dgm:t>
        <a:bodyPr/>
        <a:lstStyle/>
        <a:p>
          <a:endParaRPr lang="en-US"/>
        </a:p>
      </dgm:t>
    </dgm:pt>
    <dgm:pt modelId="{584E54B9-1D3A-4625-9568-D530BED95906}" type="pres">
      <dgm:prSet presAssocID="{F826B7D7-7582-4F22-ACA6-F9E569F2C3C9}" presName="text_1" presStyleLbl="node1" presStyleIdx="0" presStyleCnt="0">
        <dgm:presLayoutVars>
          <dgm:bulletEnabled val="1"/>
        </dgm:presLayoutVars>
      </dgm:prSet>
      <dgm:spPr/>
      <dgm:t>
        <a:bodyPr/>
        <a:lstStyle/>
        <a:p>
          <a:endParaRPr lang="en-US"/>
        </a:p>
      </dgm:t>
    </dgm:pt>
    <dgm:pt modelId="{C5ED869B-1419-49CD-9514-25FDF164D19B}" type="pres">
      <dgm:prSet presAssocID="{C11E84B1-E438-4A0E-82D9-1FD07D2AB2C3}" presName="maxNode" presStyleCnt="0"/>
      <dgm:spPr/>
    </dgm:pt>
    <dgm:pt modelId="{8CA1FF73-0D13-4C57-8978-E721226D52C7}" type="pres">
      <dgm:prSet presAssocID="{C11E84B1-E438-4A0E-82D9-1FD07D2AB2C3}" presName="Name33" presStyleCnt="0"/>
      <dgm:spPr/>
    </dgm:pt>
  </dgm:ptLst>
  <dgm:cxnLst>
    <dgm:cxn modelId="{87146358-B91E-4414-9DD6-53D93CA53DE0}" type="presOf" srcId="{C11E84B1-E438-4A0E-82D9-1FD07D2AB2C3}" destId="{BAAFB3E9-A998-4EBD-A847-90C9D1EE0F19}" srcOrd="0" destOrd="0" presId="urn:microsoft.com/office/officeart/2008/layout/AccentedPicture"/>
    <dgm:cxn modelId="{4D8B32CD-0F61-4296-85A0-40B269F9D8F7}" srcId="{C11E84B1-E438-4A0E-82D9-1FD07D2AB2C3}" destId="{F826B7D7-7582-4F22-ACA6-F9E569F2C3C9}" srcOrd="0" destOrd="0" parTransId="{1C54A6F2-D747-4B43-BFD7-C69E2E73BC8E}" sibTransId="{48371798-B008-49DC-A757-B9879E3E9FEB}"/>
    <dgm:cxn modelId="{4645F0B4-EE44-43D2-8364-B358B979CC32}" type="presOf" srcId="{AFFA50D7-5094-471D-BEB8-2B25C3367026}" destId="{584E54B9-1D3A-4625-9568-D530BED95906}" srcOrd="0" destOrd="1" presId="urn:microsoft.com/office/officeart/2008/layout/AccentedPicture"/>
    <dgm:cxn modelId="{CB8C993D-6FA2-40EE-B23C-34F027F8133F}" type="presOf" srcId="{48371798-B008-49DC-A757-B9879E3E9FEB}" destId="{558FF3AF-E3D5-481A-A879-6AB0EBD3B25E}" srcOrd="0" destOrd="0" presId="urn:microsoft.com/office/officeart/2008/layout/AccentedPicture"/>
    <dgm:cxn modelId="{C472B22A-2564-449D-9CBA-224D005029D5}" type="presOf" srcId="{F826B7D7-7582-4F22-ACA6-F9E569F2C3C9}" destId="{584E54B9-1D3A-4625-9568-D530BED95906}" srcOrd="0" destOrd="0" presId="urn:microsoft.com/office/officeart/2008/layout/AccentedPicture"/>
    <dgm:cxn modelId="{2BA708B7-1198-44DE-B259-3FB4C66BC884}" srcId="{F826B7D7-7582-4F22-ACA6-F9E569F2C3C9}" destId="{AFFA50D7-5094-471D-BEB8-2B25C3367026}" srcOrd="0" destOrd="0" parTransId="{EDA4D8F6-A97A-49BA-B1CC-DAC5ACC4EA8B}" sibTransId="{2FEB7932-D875-4065-B405-1F27238EF309}"/>
    <dgm:cxn modelId="{202A4963-B94E-4DBE-AEC3-9D96FB861763}" type="presParOf" srcId="{BAAFB3E9-A998-4EBD-A847-90C9D1EE0F19}" destId="{558FF3AF-E3D5-481A-A879-6AB0EBD3B25E}" srcOrd="0" destOrd="0" presId="urn:microsoft.com/office/officeart/2008/layout/AccentedPicture"/>
    <dgm:cxn modelId="{757DD609-C930-4DE3-8B6E-E0351DC752D4}" type="presParOf" srcId="{BAAFB3E9-A998-4EBD-A847-90C9D1EE0F19}" destId="{584E54B9-1D3A-4625-9568-D530BED95906}" srcOrd="1" destOrd="0" presId="urn:microsoft.com/office/officeart/2008/layout/AccentedPicture"/>
    <dgm:cxn modelId="{B4A1C528-45A5-4645-BD28-D7592F5845C4}" type="presParOf" srcId="{BAAFB3E9-A998-4EBD-A847-90C9D1EE0F19}" destId="{C5ED869B-1419-49CD-9514-25FDF164D19B}" srcOrd="2" destOrd="0" presId="urn:microsoft.com/office/officeart/2008/layout/AccentedPicture"/>
    <dgm:cxn modelId="{7E967041-FEF3-416E-BA7B-9EC024CB911F}" type="presParOf" srcId="{C5ED869B-1419-49CD-9514-25FDF164D19B}" destId="{8CA1FF73-0D13-4C57-8978-E721226D52C7}" srcOrd="0" destOrd="0" presId="urn:microsoft.com/office/officeart/2008/layout/AccentedPi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DF3556-407B-4C95-A644-30D16EA6020F}"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endParaRPr lang="en-US"/>
        </a:p>
      </dgm:t>
    </dgm:pt>
    <dgm:pt modelId="{60158F88-933E-4122-A8ED-68F8D9971FE4}">
      <dgm:prSet custT="1"/>
      <dgm:spPr/>
      <dgm:t>
        <a:bodyPr/>
        <a:lstStyle/>
        <a:p>
          <a:pPr rtl="0"/>
          <a:r>
            <a:rPr lang="en-US" sz="1200" dirty="0" smtClean="0">
              <a:solidFill>
                <a:schemeClr val="bg2">
                  <a:lumMod val="75000"/>
                </a:schemeClr>
              </a:solidFill>
            </a:rPr>
            <a:t>Nucleic acid fractionation</a:t>
          </a:r>
          <a:endParaRPr lang="en-US" sz="1200" dirty="0">
            <a:solidFill>
              <a:schemeClr val="bg2">
                <a:lumMod val="75000"/>
              </a:schemeClr>
            </a:solidFill>
          </a:endParaRPr>
        </a:p>
      </dgm:t>
    </dgm:pt>
    <dgm:pt modelId="{3762F5FD-739C-4862-A52B-F8A5966306F8}" type="parTrans" cxnId="{57482F53-9B94-4A39-8594-8C782C2E603F}">
      <dgm:prSet/>
      <dgm:spPr/>
      <dgm:t>
        <a:bodyPr/>
        <a:lstStyle/>
        <a:p>
          <a:endParaRPr lang="en-US"/>
        </a:p>
      </dgm:t>
    </dgm:pt>
    <dgm:pt modelId="{A1847062-1590-4716-9420-DE9235151912}" type="sibTrans" cxnId="{57482F53-9B94-4A39-8594-8C782C2E603F}">
      <dgm:prSet/>
      <dgm:spPr/>
      <dgm:t>
        <a:bodyPr/>
        <a:lstStyle/>
        <a:p>
          <a:endParaRPr lang="en-US"/>
        </a:p>
      </dgm:t>
    </dgm:pt>
    <dgm:pt modelId="{7D0EDF74-131F-43F7-BFE4-B45CAA9313EA}">
      <dgm:prSet custT="1"/>
      <dgm:spPr/>
      <dgm:t>
        <a:bodyPr/>
        <a:lstStyle/>
        <a:p>
          <a:pPr rtl="0"/>
          <a:r>
            <a:rPr lang="en-US" sz="1200" dirty="0" smtClean="0">
              <a:solidFill>
                <a:schemeClr val="bg2">
                  <a:lumMod val="75000"/>
                </a:schemeClr>
              </a:solidFill>
            </a:rPr>
            <a:t>Polymerase chain reaction</a:t>
          </a:r>
          <a:endParaRPr lang="en-US" sz="1200" dirty="0">
            <a:solidFill>
              <a:schemeClr val="bg2">
                <a:lumMod val="75000"/>
              </a:schemeClr>
            </a:solidFill>
          </a:endParaRPr>
        </a:p>
      </dgm:t>
    </dgm:pt>
    <dgm:pt modelId="{637BDC7A-6CD7-4908-88DF-7A76E9CC9E4E}" type="parTrans" cxnId="{54991914-C67B-45F1-B8E2-CF760A52E23B}">
      <dgm:prSet/>
      <dgm:spPr/>
      <dgm:t>
        <a:bodyPr/>
        <a:lstStyle/>
        <a:p>
          <a:endParaRPr lang="en-US"/>
        </a:p>
      </dgm:t>
    </dgm:pt>
    <dgm:pt modelId="{3C82DEF8-1B3D-4F54-93A5-8E77183FA566}" type="sibTrans" cxnId="{54991914-C67B-45F1-B8E2-CF760A52E23B}">
      <dgm:prSet/>
      <dgm:spPr/>
      <dgm:t>
        <a:bodyPr/>
        <a:lstStyle/>
        <a:p>
          <a:endParaRPr lang="en-US"/>
        </a:p>
      </dgm:t>
    </dgm:pt>
    <dgm:pt modelId="{CB0ADFFC-10F5-4653-8C0E-3C6A2E089545}">
      <dgm:prSet custT="1"/>
      <dgm:spPr/>
      <dgm:t>
        <a:bodyPr/>
        <a:lstStyle/>
        <a:p>
          <a:pPr rtl="0"/>
          <a:r>
            <a:rPr lang="en-US" sz="1200" dirty="0" smtClean="0">
              <a:solidFill>
                <a:schemeClr val="bg2">
                  <a:lumMod val="75000"/>
                </a:schemeClr>
              </a:solidFill>
            </a:rPr>
            <a:t>Probes, Hybridization </a:t>
          </a:r>
          <a:endParaRPr lang="en-US" sz="1200" dirty="0">
            <a:solidFill>
              <a:schemeClr val="bg2">
                <a:lumMod val="75000"/>
              </a:schemeClr>
            </a:solidFill>
          </a:endParaRPr>
        </a:p>
      </dgm:t>
    </dgm:pt>
    <dgm:pt modelId="{D205AF97-1D53-4DB1-ADA8-B9FA78A76084}" type="parTrans" cxnId="{AF2C2B94-079D-4EB0-A59D-FF4F854B8041}">
      <dgm:prSet/>
      <dgm:spPr/>
      <dgm:t>
        <a:bodyPr/>
        <a:lstStyle/>
        <a:p>
          <a:endParaRPr lang="en-US"/>
        </a:p>
      </dgm:t>
    </dgm:pt>
    <dgm:pt modelId="{B2899C7D-CC18-41F3-A328-54DB4937C887}" type="sibTrans" cxnId="{AF2C2B94-079D-4EB0-A59D-FF4F854B8041}">
      <dgm:prSet/>
      <dgm:spPr/>
      <dgm:t>
        <a:bodyPr/>
        <a:lstStyle/>
        <a:p>
          <a:endParaRPr lang="en-US"/>
        </a:p>
      </dgm:t>
    </dgm:pt>
    <dgm:pt modelId="{F81EB148-F434-4681-A384-BD84021D7BB7}">
      <dgm:prSet custT="1"/>
      <dgm:spPr/>
      <dgm:t>
        <a:bodyPr/>
        <a:lstStyle/>
        <a:p>
          <a:pPr rtl="0"/>
          <a:r>
            <a:rPr lang="en-US" sz="1200" dirty="0" smtClean="0">
              <a:solidFill>
                <a:schemeClr val="bg2">
                  <a:lumMod val="75000"/>
                </a:schemeClr>
              </a:solidFill>
            </a:rPr>
            <a:t>Vector, Molecular cloning</a:t>
          </a:r>
          <a:endParaRPr lang="en-US" sz="1200" dirty="0">
            <a:solidFill>
              <a:schemeClr val="bg2">
                <a:lumMod val="75000"/>
              </a:schemeClr>
            </a:solidFill>
          </a:endParaRPr>
        </a:p>
      </dgm:t>
    </dgm:pt>
    <dgm:pt modelId="{59134919-E6D4-410C-B696-4C78A44DFE6A}" type="parTrans" cxnId="{F5F93BF1-D723-4D55-9DDD-3C7E047BC20E}">
      <dgm:prSet/>
      <dgm:spPr/>
      <dgm:t>
        <a:bodyPr/>
        <a:lstStyle/>
        <a:p>
          <a:endParaRPr lang="en-US"/>
        </a:p>
      </dgm:t>
    </dgm:pt>
    <dgm:pt modelId="{568FC95C-4F6D-4D0D-B15F-A18040035E9A}" type="sibTrans" cxnId="{F5F93BF1-D723-4D55-9DDD-3C7E047BC20E}">
      <dgm:prSet/>
      <dgm:spPr/>
      <dgm:t>
        <a:bodyPr/>
        <a:lstStyle/>
        <a:p>
          <a:endParaRPr lang="en-US"/>
        </a:p>
      </dgm:t>
    </dgm:pt>
    <dgm:pt modelId="{EC4C291A-D73E-4E30-86E0-9B68FB7CD8BC}">
      <dgm:prSet custT="1"/>
      <dgm:spPr/>
      <dgm:t>
        <a:bodyPr/>
        <a:lstStyle/>
        <a:p>
          <a:pPr rtl="0"/>
          <a:r>
            <a:rPr lang="en-US" sz="1200" smtClean="0">
              <a:solidFill>
                <a:schemeClr val="bg2">
                  <a:lumMod val="75000"/>
                </a:schemeClr>
              </a:solidFill>
            </a:rPr>
            <a:t>Nucleic acid enzymes</a:t>
          </a:r>
          <a:endParaRPr lang="en-US" sz="1200">
            <a:solidFill>
              <a:schemeClr val="bg2">
                <a:lumMod val="75000"/>
              </a:schemeClr>
            </a:solidFill>
          </a:endParaRPr>
        </a:p>
      </dgm:t>
    </dgm:pt>
    <dgm:pt modelId="{954ADF46-E1A0-4CAB-A08D-0BA7F18FF2CD}" type="parTrans" cxnId="{3118D280-AE39-4796-A6B5-9721D3AF77BA}">
      <dgm:prSet/>
      <dgm:spPr/>
      <dgm:t>
        <a:bodyPr/>
        <a:lstStyle/>
        <a:p>
          <a:endParaRPr lang="en-US"/>
        </a:p>
      </dgm:t>
    </dgm:pt>
    <dgm:pt modelId="{7D2B41D6-0C28-4822-B030-05D27B316238}" type="sibTrans" cxnId="{3118D280-AE39-4796-A6B5-9721D3AF77BA}">
      <dgm:prSet/>
      <dgm:spPr/>
      <dgm:t>
        <a:bodyPr/>
        <a:lstStyle/>
        <a:p>
          <a:endParaRPr lang="en-US"/>
        </a:p>
      </dgm:t>
    </dgm:pt>
    <dgm:pt modelId="{AA3A2FA1-5FF7-4789-A12C-6078AADB98DB}">
      <dgm:prSet custT="1"/>
      <dgm:spPr/>
      <dgm:t>
        <a:bodyPr/>
        <a:lstStyle/>
        <a:p>
          <a:pPr rtl="0"/>
          <a:r>
            <a:rPr lang="en-US" sz="1200" dirty="0" smtClean="0">
              <a:solidFill>
                <a:schemeClr val="bg2">
                  <a:lumMod val="75000"/>
                </a:schemeClr>
              </a:solidFill>
            </a:rPr>
            <a:t>Microarray</a:t>
          </a:r>
          <a:endParaRPr lang="en-US" sz="1200" dirty="0">
            <a:solidFill>
              <a:schemeClr val="bg2">
                <a:lumMod val="75000"/>
              </a:schemeClr>
            </a:solidFill>
          </a:endParaRPr>
        </a:p>
      </dgm:t>
    </dgm:pt>
    <dgm:pt modelId="{DCB086B6-C9D0-49AC-8B6F-54099F792D89}" type="parTrans" cxnId="{1FE4057A-E0AA-4755-9CB6-13D42A6DDBFA}">
      <dgm:prSet/>
      <dgm:spPr/>
      <dgm:t>
        <a:bodyPr/>
        <a:lstStyle/>
        <a:p>
          <a:endParaRPr lang="en-US"/>
        </a:p>
      </dgm:t>
    </dgm:pt>
    <dgm:pt modelId="{66A53A7D-BA4C-4AFE-9CD3-5A0BC08EF852}" type="sibTrans" cxnId="{1FE4057A-E0AA-4755-9CB6-13D42A6DDBFA}">
      <dgm:prSet/>
      <dgm:spPr/>
      <dgm:t>
        <a:bodyPr/>
        <a:lstStyle/>
        <a:p>
          <a:endParaRPr lang="en-US"/>
        </a:p>
      </dgm:t>
    </dgm:pt>
    <dgm:pt modelId="{736655F3-E720-470F-9E19-43CED9EBB702}">
      <dgm:prSet custT="1"/>
      <dgm:spPr/>
      <dgm:t>
        <a:bodyPr/>
        <a:lstStyle/>
        <a:p>
          <a:pPr rtl="0"/>
          <a:r>
            <a:rPr lang="en-US" sz="1200" dirty="0" smtClean="0">
              <a:solidFill>
                <a:schemeClr val="bg2">
                  <a:lumMod val="75000"/>
                </a:schemeClr>
              </a:solidFill>
            </a:rPr>
            <a:t>DNA sequencing</a:t>
          </a:r>
          <a:endParaRPr lang="en-US" sz="1200" dirty="0">
            <a:solidFill>
              <a:schemeClr val="bg2">
                <a:lumMod val="75000"/>
              </a:schemeClr>
            </a:solidFill>
          </a:endParaRPr>
        </a:p>
      </dgm:t>
    </dgm:pt>
    <dgm:pt modelId="{993D1592-976F-49B2-A5D5-D1F67D29D667}" type="parTrans" cxnId="{D6C3343A-AA9A-4EE0-942D-CF424EA2C30A}">
      <dgm:prSet/>
      <dgm:spPr/>
      <dgm:t>
        <a:bodyPr/>
        <a:lstStyle/>
        <a:p>
          <a:endParaRPr lang="en-US"/>
        </a:p>
      </dgm:t>
    </dgm:pt>
    <dgm:pt modelId="{90B92192-13D9-4265-B235-AA8CCC8B72AC}" type="sibTrans" cxnId="{D6C3343A-AA9A-4EE0-942D-CF424EA2C30A}">
      <dgm:prSet/>
      <dgm:spPr/>
      <dgm:t>
        <a:bodyPr/>
        <a:lstStyle/>
        <a:p>
          <a:endParaRPr lang="en-US"/>
        </a:p>
      </dgm:t>
    </dgm:pt>
    <dgm:pt modelId="{3D1FC243-1ADF-41D5-940D-5BA5988A16D9}">
      <dgm:prSet custT="1"/>
      <dgm:spPr/>
      <dgm:t>
        <a:bodyPr/>
        <a:lstStyle/>
        <a:p>
          <a:pPr rtl="0"/>
          <a:r>
            <a:rPr lang="en-US" sz="1200" dirty="0" smtClean="0">
              <a:solidFill>
                <a:schemeClr val="bg2">
                  <a:lumMod val="75000"/>
                </a:schemeClr>
              </a:solidFill>
            </a:rPr>
            <a:t>Electrophoretic separation of nucleic acid</a:t>
          </a:r>
          <a:endParaRPr lang="en-US" sz="1200" dirty="0">
            <a:solidFill>
              <a:schemeClr val="bg2">
                <a:lumMod val="75000"/>
              </a:schemeClr>
            </a:solidFill>
          </a:endParaRPr>
        </a:p>
      </dgm:t>
    </dgm:pt>
    <dgm:pt modelId="{1DDB527D-B43B-4DF4-A32A-D786D80308D4}" type="parTrans" cxnId="{0F573C80-3553-4ED8-9748-871E05D21D33}">
      <dgm:prSet/>
      <dgm:spPr/>
      <dgm:t>
        <a:bodyPr/>
        <a:lstStyle/>
        <a:p>
          <a:endParaRPr lang="en-US"/>
        </a:p>
      </dgm:t>
    </dgm:pt>
    <dgm:pt modelId="{EBA83612-31EA-4571-8F92-181B5552B8A3}" type="sibTrans" cxnId="{0F573C80-3553-4ED8-9748-871E05D21D33}">
      <dgm:prSet/>
      <dgm:spPr/>
      <dgm:t>
        <a:bodyPr/>
        <a:lstStyle/>
        <a:p>
          <a:endParaRPr lang="en-US"/>
        </a:p>
      </dgm:t>
    </dgm:pt>
    <dgm:pt modelId="{5DA319BD-E07C-473C-9636-8A1E7C5EEA76}">
      <dgm:prSet custT="1"/>
      <dgm:spPr/>
      <dgm:t>
        <a:bodyPr/>
        <a:lstStyle/>
        <a:p>
          <a:pPr rtl="0"/>
          <a:r>
            <a:rPr lang="en-US" sz="1200" b="1" u="sng" dirty="0" smtClean="0">
              <a:solidFill>
                <a:srgbClr val="800000"/>
              </a:solidFill>
            </a:rPr>
            <a:t>Detection of genes:</a:t>
          </a:r>
          <a:endParaRPr lang="en-US" sz="1200" dirty="0">
            <a:solidFill>
              <a:srgbClr val="800000"/>
            </a:solidFill>
          </a:endParaRPr>
        </a:p>
      </dgm:t>
    </dgm:pt>
    <dgm:pt modelId="{1ABBF5AF-75AF-4993-AD09-E2F3BC323544}" type="parTrans" cxnId="{7F02725A-915A-4E25-A98D-D5D2BDCFE314}">
      <dgm:prSet/>
      <dgm:spPr/>
      <dgm:t>
        <a:bodyPr/>
        <a:lstStyle/>
        <a:p>
          <a:endParaRPr lang="en-US"/>
        </a:p>
      </dgm:t>
    </dgm:pt>
    <dgm:pt modelId="{F889309E-BB70-478B-844C-48AF04663DFA}" type="sibTrans" cxnId="{7F02725A-915A-4E25-A98D-D5D2BDCFE314}">
      <dgm:prSet/>
      <dgm:spPr/>
      <dgm:t>
        <a:bodyPr/>
        <a:lstStyle/>
        <a:p>
          <a:endParaRPr lang="en-US"/>
        </a:p>
      </dgm:t>
    </dgm:pt>
    <dgm:pt modelId="{CE08012B-264C-4C61-9D20-BAEF02C99A42}">
      <dgm:prSet custT="1"/>
      <dgm:spPr/>
      <dgm:t>
        <a:bodyPr/>
        <a:lstStyle/>
        <a:p>
          <a:pPr rtl="0"/>
          <a:r>
            <a:rPr lang="en-US" sz="1200" b="1" dirty="0" smtClean="0">
              <a:solidFill>
                <a:srgbClr val="800000"/>
              </a:solidFill>
            </a:rPr>
            <a:t>*DNA: </a:t>
          </a:r>
          <a:r>
            <a:rPr lang="en-US" sz="1200" dirty="0" smtClean="0">
              <a:solidFill>
                <a:srgbClr val="800000"/>
              </a:solidFill>
            </a:rPr>
            <a:t>Southern blotting   </a:t>
          </a:r>
          <a:endParaRPr lang="en-US" sz="1200" dirty="0">
            <a:solidFill>
              <a:srgbClr val="800000"/>
            </a:solidFill>
          </a:endParaRPr>
        </a:p>
      </dgm:t>
    </dgm:pt>
    <dgm:pt modelId="{67EC7498-AE04-4844-A00A-4692F8CF0520}" type="parTrans" cxnId="{EA2CD52E-B973-46E5-B8DA-06A896DD452A}">
      <dgm:prSet/>
      <dgm:spPr/>
      <dgm:t>
        <a:bodyPr/>
        <a:lstStyle/>
        <a:p>
          <a:endParaRPr lang="en-US"/>
        </a:p>
      </dgm:t>
    </dgm:pt>
    <dgm:pt modelId="{2101098B-026A-4EDE-A4A4-F5A828CDFAE2}" type="sibTrans" cxnId="{EA2CD52E-B973-46E5-B8DA-06A896DD452A}">
      <dgm:prSet/>
      <dgm:spPr/>
      <dgm:t>
        <a:bodyPr/>
        <a:lstStyle/>
        <a:p>
          <a:endParaRPr lang="en-US"/>
        </a:p>
      </dgm:t>
    </dgm:pt>
    <dgm:pt modelId="{8DD339E4-8F14-4AC5-A6A6-6B0617BC6B16}">
      <dgm:prSet custT="1"/>
      <dgm:spPr/>
      <dgm:t>
        <a:bodyPr/>
        <a:lstStyle/>
        <a:p>
          <a:pPr rtl="0"/>
          <a:r>
            <a:rPr lang="en-US" sz="1200" b="1" dirty="0" smtClean="0">
              <a:solidFill>
                <a:srgbClr val="800000"/>
              </a:solidFill>
            </a:rPr>
            <a:t>*RNA: </a:t>
          </a:r>
          <a:r>
            <a:rPr lang="en-US" sz="1200" dirty="0" smtClean="0">
              <a:solidFill>
                <a:srgbClr val="800000"/>
              </a:solidFill>
            </a:rPr>
            <a:t>Northern blotting</a:t>
          </a:r>
          <a:endParaRPr lang="en-US" sz="1200" dirty="0">
            <a:solidFill>
              <a:srgbClr val="800000"/>
            </a:solidFill>
          </a:endParaRPr>
        </a:p>
      </dgm:t>
    </dgm:pt>
    <dgm:pt modelId="{B8A4E2D6-E6E7-45E9-A508-3B59AA378B5A}" type="parTrans" cxnId="{19B1B1E5-89FA-42D3-B465-82BE7CEA849D}">
      <dgm:prSet/>
      <dgm:spPr/>
      <dgm:t>
        <a:bodyPr/>
        <a:lstStyle/>
        <a:p>
          <a:endParaRPr lang="en-US"/>
        </a:p>
      </dgm:t>
    </dgm:pt>
    <dgm:pt modelId="{22296BEB-5A71-436D-BB12-75CA6008D5EF}" type="sibTrans" cxnId="{19B1B1E5-89FA-42D3-B465-82BE7CEA849D}">
      <dgm:prSet/>
      <dgm:spPr/>
      <dgm:t>
        <a:bodyPr/>
        <a:lstStyle/>
        <a:p>
          <a:endParaRPr lang="en-US"/>
        </a:p>
      </dgm:t>
    </dgm:pt>
    <dgm:pt modelId="{0921D2EB-FC33-4B61-A4A3-77B725166C0D}">
      <dgm:prSet custT="1"/>
      <dgm:spPr/>
      <dgm:t>
        <a:bodyPr/>
        <a:lstStyle/>
        <a:p>
          <a:pPr rtl="0"/>
          <a:r>
            <a:rPr lang="en-US" sz="1200" b="1" dirty="0" smtClean="0">
              <a:solidFill>
                <a:srgbClr val="800000"/>
              </a:solidFill>
            </a:rPr>
            <a:t>*Protein: </a:t>
          </a:r>
          <a:r>
            <a:rPr lang="en-US" sz="1200" dirty="0" smtClean="0">
              <a:solidFill>
                <a:srgbClr val="800000"/>
              </a:solidFill>
            </a:rPr>
            <a:t>Western blotting </a:t>
          </a:r>
          <a:endParaRPr lang="en-US" sz="1200" dirty="0">
            <a:solidFill>
              <a:srgbClr val="800000"/>
            </a:solidFill>
          </a:endParaRPr>
        </a:p>
      </dgm:t>
    </dgm:pt>
    <dgm:pt modelId="{A6DEF21A-F4C4-43BD-AA24-2DA9A4C91EF1}" type="parTrans" cxnId="{7A5F2266-DA80-48D6-9FAE-5CDDC43493C2}">
      <dgm:prSet/>
      <dgm:spPr/>
      <dgm:t>
        <a:bodyPr/>
        <a:lstStyle/>
        <a:p>
          <a:endParaRPr lang="en-US"/>
        </a:p>
      </dgm:t>
    </dgm:pt>
    <dgm:pt modelId="{5C3DE5FE-F4A7-4E2B-8851-649EAAB53038}" type="sibTrans" cxnId="{7A5F2266-DA80-48D6-9FAE-5CDDC43493C2}">
      <dgm:prSet/>
      <dgm:spPr/>
      <dgm:t>
        <a:bodyPr/>
        <a:lstStyle/>
        <a:p>
          <a:endParaRPr lang="en-US"/>
        </a:p>
      </dgm:t>
    </dgm:pt>
    <dgm:pt modelId="{1D8AABE3-1A0B-4A2D-BFE4-67641A3937BC}" type="pres">
      <dgm:prSet presAssocID="{21DF3556-407B-4C95-A644-30D16EA6020F}" presName="Name0" presStyleCnt="0">
        <dgm:presLayoutVars>
          <dgm:dir/>
          <dgm:resizeHandles/>
        </dgm:presLayoutVars>
      </dgm:prSet>
      <dgm:spPr/>
      <dgm:t>
        <a:bodyPr/>
        <a:lstStyle/>
        <a:p>
          <a:endParaRPr lang="en-US"/>
        </a:p>
      </dgm:t>
    </dgm:pt>
    <dgm:pt modelId="{69865749-86B5-464A-8498-84386C5B0A65}" type="pres">
      <dgm:prSet presAssocID="{60158F88-933E-4122-A8ED-68F8D9971FE4}" presName="compNode" presStyleCnt="0"/>
      <dgm:spPr/>
    </dgm:pt>
    <dgm:pt modelId="{EF9A44F2-EAA8-4509-8E48-D4B6F4E5C7A7}" type="pres">
      <dgm:prSet presAssocID="{60158F88-933E-4122-A8ED-68F8D9971FE4}" presName="dummyConnPt" presStyleCnt="0"/>
      <dgm:spPr/>
    </dgm:pt>
    <dgm:pt modelId="{B86B9710-2BA4-4734-B60B-4CF4BAE07EE5}" type="pres">
      <dgm:prSet presAssocID="{60158F88-933E-4122-A8ED-68F8D9971FE4}" presName="node" presStyleLbl="node1" presStyleIdx="0" presStyleCnt="12">
        <dgm:presLayoutVars>
          <dgm:bulletEnabled val="1"/>
        </dgm:presLayoutVars>
      </dgm:prSet>
      <dgm:spPr/>
      <dgm:t>
        <a:bodyPr/>
        <a:lstStyle/>
        <a:p>
          <a:endParaRPr lang="en-US"/>
        </a:p>
      </dgm:t>
    </dgm:pt>
    <dgm:pt modelId="{55512F34-2ACF-4178-B8D0-98AA750E3F53}" type="pres">
      <dgm:prSet presAssocID="{A1847062-1590-4716-9420-DE9235151912}" presName="sibTrans" presStyleLbl="bgSibTrans2D1" presStyleIdx="0" presStyleCnt="11"/>
      <dgm:spPr/>
      <dgm:t>
        <a:bodyPr/>
        <a:lstStyle/>
        <a:p>
          <a:endParaRPr lang="en-US"/>
        </a:p>
      </dgm:t>
    </dgm:pt>
    <dgm:pt modelId="{B88FAE29-F919-403B-B085-FC20ADD26A20}" type="pres">
      <dgm:prSet presAssocID="{7D0EDF74-131F-43F7-BFE4-B45CAA9313EA}" presName="compNode" presStyleCnt="0"/>
      <dgm:spPr/>
    </dgm:pt>
    <dgm:pt modelId="{0E2C1173-1E45-4318-9A1E-86E4BEAFAF99}" type="pres">
      <dgm:prSet presAssocID="{7D0EDF74-131F-43F7-BFE4-B45CAA9313EA}" presName="dummyConnPt" presStyleCnt="0"/>
      <dgm:spPr/>
    </dgm:pt>
    <dgm:pt modelId="{95E64591-7C93-449E-9AB3-CD3722662272}" type="pres">
      <dgm:prSet presAssocID="{7D0EDF74-131F-43F7-BFE4-B45CAA9313EA}" presName="node" presStyleLbl="node1" presStyleIdx="1" presStyleCnt="12">
        <dgm:presLayoutVars>
          <dgm:bulletEnabled val="1"/>
        </dgm:presLayoutVars>
      </dgm:prSet>
      <dgm:spPr/>
      <dgm:t>
        <a:bodyPr/>
        <a:lstStyle/>
        <a:p>
          <a:endParaRPr lang="en-US"/>
        </a:p>
      </dgm:t>
    </dgm:pt>
    <dgm:pt modelId="{F415C0EE-A54E-4FFF-966D-319B81D9BFBA}" type="pres">
      <dgm:prSet presAssocID="{3C82DEF8-1B3D-4F54-93A5-8E77183FA566}" presName="sibTrans" presStyleLbl="bgSibTrans2D1" presStyleIdx="1" presStyleCnt="11"/>
      <dgm:spPr/>
      <dgm:t>
        <a:bodyPr/>
        <a:lstStyle/>
        <a:p>
          <a:endParaRPr lang="en-US"/>
        </a:p>
      </dgm:t>
    </dgm:pt>
    <dgm:pt modelId="{36F17A9B-23C4-4F0D-8496-1EF065457AF8}" type="pres">
      <dgm:prSet presAssocID="{CB0ADFFC-10F5-4653-8C0E-3C6A2E089545}" presName="compNode" presStyleCnt="0"/>
      <dgm:spPr/>
    </dgm:pt>
    <dgm:pt modelId="{5C9B84C0-8278-4FE5-B822-BBA0F98075E4}" type="pres">
      <dgm:prSet presAssocID="{CB0ADFFC-10F5-4653-8C0E-3C6A2E089545}" presName="dummyConnPt" presStyleCnt="0"/>
      <dgm:spPr/>
    </dgm:pt>
    <dgm:pt modelId="{C9E58091-2A75-48D9-AD6E-F0A71460936B}" type="pres">
      <dgm:prSet presAssocID="{CB0ADFFC-10F5-4653-8C0E-3C6A2E089545}" presName="node" presStyleLbl="node1" presStyleIdx="2" presStyleCnt="12">
        <dgm:presLayoutVars>
          <dgm:bulletEnabled val="1"/>
        </dgm:presLayoutVars>
      </dgm:prSet>
      <dgm:spPr/>
      <dgm:t>
        <a:bodyPr/>
        <a:lstStyle/>
        <a:p>
          <a:endParaRPr lang="en-US"/>
        </a:p>
      </dgm:t>
    </dgm:pt>
    <dgm:pt modelId="{4F63E5BE-7A14-4A6D-8C52-CB5743CBAC14}" type="pres">
      <dgm:prSet presAssocID="{B2899C7D-CC18-41F3-A328-54DB4937C887}" presName="sibTrans" presStyleLbl="bgSibTrans2D1" presStyleIdx="2" presStyleCnt="11"/>
      <dgm:spPr/>
      <dgm:t>
        <a:bodyPr/>
        <a:lstStyle/>
        <a:p>
          <a:endParaRPr lang="en-US"/>
        </a:p>
      </dgm:t>
    </dgm:pt>
    <dgm:pt modelId="{38A49638-D2A8-4C28-9811-A366CE7CE41B}" type="pres">
      <dgm:prSet presAssocID="{F81EB148-F434-4681-A384-BD84021D7BB7}" presName="compNode" presStyleCnt="0"/>
      <dgm:spPr/>
    </dgm:pt>
    <dgm:pt modelId="{AF6DAC6B-0C3F-4E73-BD1C-2F1CD8EE6979}" type="pres">
      <dgm:prSet presAssocID="{F81EB148-F434-4681-A384-BD84021D7BB7}" presName="dummyConnPt" presStyleCnt="0"/>
      <dgm:spPr/>
    </dgm:pt>
    <dgm:pt modelId="{1E0D57C5-BDCA-4193-A004-78FFF9DDB675}" type="pres">
      <dgm:prSet presAssocID="{F81EB148-F434-4681-A384-BD84021D7BB7}" presName="node" presStyleLbl="node1" presStyleIdx="3" presStyleCnt="12">
        <dgm:presLayoutVars>
          <dgm:bulletEnabled val="1"/>
        </dgm:presLayoutVars>
      </dgm:prSet>
      <dgm:spPr/>
      <dgm:t>
        <a:bodyPr/>
        <a:lstStyle/>
        <a:p>
          <a:endParaRPr lang="en-US"/>
        </a:p>
      </dgm:t>
    </dgm:pt>
    <dgm:pt modelId="{2E9D095F-6ECB-4EC5-8CE9-8C659DA5D242}" type="pres">
      <dgm:prSet presAssocID="{568FC95C-4F6D-4D0D-B15F-A18040035E9A}" presName="sibTrans" presStyleLbl="bgSibTrans2D1" presStyleIdx="3" presStyleCnt="11"/>
      <dgm:spPr/>
      <dgm:t>
        <a:bodyPr/>
        <a:lstStyle/>
        <a:p>
          <a:endParaRPr lang="en-US"/>
        </a:p>
      </dgm:t>
    </dgm:pt>
    <dgm:pt modelId="{86349D32-FDB3-4ADB-A5E6-E11F4CDF36EE}" type="pres">
      <dgm:prSet presAssocID="{EC4C291A-D73E-4E30-86E0-9B68FB7CD8BC}" presName="compNode" presStyleCnt="0"/>
      <dgm:spPr/>
    </dgm:pt>
    <dgm:pt modelId="{3B3820D2-1FB1-4F9F-A745-1F31CF23847C}" type="pres">
      <dgm:prSet presAssocID="{EC4C291A-D73E-4E30-86E0-9B68FB7CD8BC}" presName="dummyConnPt" presStyleCnt="0"/>
      <dgm:spPr/>
    </dgm:pt>
    <dgm:pt modelId="{615478E7-AC11-4AB2-ABDD-F520ECC4476D}" type="pres">
      <dgm:prSet presAssocID="{EC4C291A-D73E-4E30-86E0-9B68FB7CD8BC}" presName="node" presStyleLbl="node1" presStyleIdx="4" presStyleCnt="12">
        <dgm:presLayoutVars>
          <dgm:bulletEnabled val="1"/>
        </dgm:presLayoutVars>
      </dgm:prSet>
      <dgm:spPr/>
      <dgm:t>
        <a:bodyPr/>
        <a:lstStyle/>
        <a:p>
          <a:endParaRPr lang="en-US"/>
        </a:p>
      </dgm:t>
    </dgm:pt>
    <dgm:pt modelId="{14912179-F975-4223-96BA-66C3D26D0DBF}" type="pres">
      <dgm:prSet presAssocID="{7D2B41D6-0C28-4822-B030-05D27B316238}" presName="sibTrans" presStyleLbl="bgSibTrans2D1" presStyleIdx="4" presStyleCnt="11"/>
      <dgm:spPr/>
      <dgm:t>
        <a:bodyPr/>
        <a:lstStyle/>
        <a:p>
          <a:endParaRPr lang="en-US"/>
        </a:p>
      </dgm:t>
    </dgm:pt>
    <dgm:pt modelId="{20F66117-E3E3-4DA6-B383-18AED60C09D3}" type="pres">
      <dgm:prSet presAssocID="{AA3A2FA1-5FF7-4789-A12C-6078AADB98DB}" presName="compNode" presStyleCnt="0"/>
      <dgm:spPr/>
    </dgm:pt>
    <dgm:pt modelId="{F66DB39D-32B2-48EA-8324-DA20D90D6D90}" type="pres">
      <dgm:prSet presAssocID="{AA3A2FA1-5FF7-4789-A12C-6078AADB98DB}" presName="dummyConnPt" presStyleCnt="0"/>
      <dgm:spPr/>
    </dgm:pt>
    <dgm:pt modelId="{B95358AA-BD98-4CCA-B928-E2061C8D07BA}" type="pres">
      <dgm:prSet presAssocID="{AA3A2FA1-5FF7-4789-A12C-6078AADB98DB}" presName="node" presStyleLbl="node1" presStyleIdx="5" presStyleCnt="12">
        <dgm:presLayoutVars>
          <dgm:bulletEnabled val="1"/>
        </dgm:presLayoutVars>
      </dgm:prSet>
      <dgm:spPr/>
      <dgm:t>
        <a:bodyPr/>
        <a:lstStyle/>
        <a:p>
          <a:endParaRPr lang="en-US"/>
        </a:p>
      </dgm:t>
    </dgm:pt>
    <dgm:pt modelId="{16776A01-81A8-442A-8A17-90FAB864AFA7}" type="pres">
      <dgm:prSet presAssocID="{66A53A7D-BA4C-4AFE-9CD3-5A0BC08EF852}" presName="sibTrans" presStyleLbl="bgSibTrans2D1" presStyleIdx="5" presStyleCnt="11"/>
      <dgm:spPr/>
      <dgm:t>
        <a:bodyPr/>
        <a:lstStyle/>
        <a:p>
          <a:endParaRPr lang="en-US"/>
        </a:p>
      </dgm:t>
    </dgm:pt>
    <dgm:pt modelId="{812A98CB-13FD-4534-8ABD-38274BC6ECA1}" type="pres">
      <dgm:prSet presAssocID="{736655F3-E720-470F-9E19-43CED9EBB702}" presName="compNode" presStyleCnt="0"/>
      <dgm:spPr/>
    </dgm:pt>
    <dgm:pt modelId="{F5F21D86-A62B-4C4A-A717-ECA620189813}" type="pres">
      <dgm:prSet presAssocID="{736655F3-E720-470F-9E19-43CED9EBB702}" presName="dummyConnPt" presStyleCnt="0"/>
      <dgm:spPr/>
    </dgm:pt>
    <dgm:pt modelId="{71E422A9-5ED3-4B8F-8C50-3F18B0D93EB0}" type="pres">
      <dgm:prSet presAssocID="{736655F3-E720-470F-9E19-43CED9EBB702}" presName="node" presStyleLbl="node1" presStyleIdx="6" presStyleCnt="12">
        <dgm:presLayoutVars>
          <dgm:bulletEnabled val="1"/>
        </dgm:presLayoutVars>
      </dgm:prSet>
      <dgm:spPr/>
      <dgm:t>
        <a:bodyPr/>
        <a:lstStyle/>
        <a:p>
          <a:endParaRPr lang="en-US"/>
        </a:p>
      </dgm:t>
    </dgm:pt>
    <dgm:pt modelId="{64E23243-98EA-4910-8D69-4C30463635A2}" type="pres">
      <dgm:prSet presAssocID="{90B92192-13D9-4265-B235-AA8CCC8B72AC}" presName="sibTrans" presStyleLbl="bgSibTrans2D1" presStyleIdx="6" presStyleCnt="11"/>
      <dgm:spPr/>
      <dgm:t>
        <a:bodyPr/>
        <a:lstStyle/>
        <a:p>
          <a:endParaRPr lang="en-US"/>
        </a:p>
      </dgm:t>
    </dgm:pt>
    <dgm:pt modelId="{AA1640A8-733A-4308-B7DA-434D248E4408}" type="pres">
      <dgm:prSet presAssocID="{3D1FC243-1ADF-41D5-940D-5BA5988A16D9}" presName="compNode" presStyleCnt="0"/>
      <dgm:spPr/>
    </dgm:pt>
    <dgm:pt modelId="{7A5DFFCC-9731-4696-AFC0-E2C3D63050F3}" type="pres">
      <dgm:prSet presAssocID="{3D1FC243-1ADF-41D5-940D-5BA5988A16D9}" presName="dummyConnPt" presStyleCnt="0"/>
      <dgm:spPr/>
    </dgm:pt>
    <dgm:pt modelId="{0E7FDF72-E6DE-4AB8-BA7A-2253667073C2}" type="pres">
      <dgm:prSet presAssocID="{3D1FC243-1ADF-41D5-940D-5BA5988A16D9}" presName="node" presStyleLbl="node1" presStyleIdx="7" presStyleCnt="12">
        <dgm:presLayoutVars>
          <dgm:bulletEnabled val="1"/>
        </dgm:presLayoutVars>
      </dgm:prSet>
      <dgm:spPr/>
      <dgm:t>
        <a:bodyPr/>
        <a:lstStyle/>
        <a:p>
          <a:endParaRPr lang="en-US"/>
        </a:p>
      </dgm:t>
    </dgm:pt>
    <dgm:pt modelId="{0254330B-A700-403A-9D5F-F2540F4BDAD9}" type="pres">
      <dgm:prSet presAssocID="{EBA83612-31EA-4571-8F92-181B5552B8A3}" presName="sibTrans" presStyleLbl="bgSibTrans2D1" presStyleIdx="7" presStyleCnt="11"/>
      <dgm:spPr/>
      <dgm:t>
        <a:bodyPr/>
        <a:lstStyle/>
        <a:p>
          <a:endParaRPr lang="en-US"/>
        </a:p>
      </dgm:t>
    </dgm:pt>
    <dgm:pt modelId="{27EA8E8B-93C8-4859-8CDA-A5B9B928E0D6}" type="pres">
      <dgm:prSet presAssocID="{5DA319BD-E07C-473C-9636-8A1E7C5EEA76}" presName="compNode" presStyleCnt="0"/>
      <dgm:spPr/>
    </dgm:pt>
    <dgm:pt modelId="{AFE7BC9E-29EA-4A9D-A1C8-5E42A744FDE3}" type="pres">
      <dgm:prSet presAssocID="{5DA319BD-E07C-473C-9636-8A1E7C5EEA76}" presName="dummyConnPt" presStyleCnt="0"/>
      <dgm:spPr/>
    </dgm:pt>
    <dgm:pt modelId="{A27B3F4F-450C-4350-90B2-A69EA5D60AC2}" type="pres">
      <dgm:prSet presAssocID="{5DA319BD-E07C-473C-9636-8A1E7C5EEA76}" presName="node" presStyleLbl="node1" presStyleIdx="8" presStyleCnt="12">
        <dgm:presLayoutVars>
          <dgm:bulletEnabled val="1"/>
        </dgm:presLayoutVars>
      </dgm:prSet>
      <dgm:spPr/>
      <dgm:t>
        <a:bodyPr/>
        <a:lstStyle/>
        <a:p>
          <a:endParaRPr lang="en-US"/>
        </a:p>
      </dgm:t>
    </dgm:pt>
    <dgm:pt modelId="{4E8911E5-B596-41C6-8D5D-CA189753BC03}" type="pres">
      <dgm:prSet presAssocID="{F889309E-BB70-478B-844C-48AF04663DFA}" presName="sibTrans" presStyleLbl="bgSibTrans2D1" presStyleIdx="8" presStyleCnt="11"/>
      <dgm:spPr/>
      <dgm:t>
        <a:bodyPr/>
        <a:lstStyle/>
        <a:p>
          <a:endParaRPr lang="en-US"/>
        </a:p>
      </dgm:t>
    </dgm:pt>
    <dgm:pt modelId="{3D7142E0-2D4E-4D9F-B753-E45AE494D197}" type="pres">
      <dgm:prSet presAssocID="{CE08012B-264C-4C61-9D20-BAEF02C99A42}" presName="compNode" presStyleCnt="0"/>
      <dgm:spPr/>
    </dgm:pt>
    <dgm:pt modelId="{3086E8C5-16FD-4989-B45D-15BDC629DDEB}" type="pres">
      <dgm:prSet presAssocID="{CE08012B-264C-4C61-9D20-BAEF02C99A42}" presName="dummyConnPt" presStyleCnt="0"/>
      <dgm:spPr/>
    </dgm:pt>
    <dgm:pt modelId="{53E29CC5-E2C4-4DCA-A807-B450BAFC4916}" type="pres">
      <dgm:prSet presAssocID="{CE08012B-264C-4C61-9D20-BAEF02C99A42}" presName="node" presStyleLbl="node1" presStyleIdx="9" presStyleCnt="12">
        <dgm:presLayoutVars>
          <dgm:bulletEnabled val="1"/>
        </dgm:presLayoutVars>
      </dgm:prSet>
      <dgm:spPr/>
      <dgm:t>
        <a:bodyPr/>
        <a:lstStyle/>
        <a:p>
          <a:endParaRPr lang="en-US"/>
        </a:p>
      </dgm:t>
    </dgm:pt>
    <dgm:pt modelId="{B1FF804F-040E-4F42-99A6-64C73829115F}" type="pres">
      <dgm:prSet presAssocID="{2101098B-026A-4EDE-A4A4-F5A828CDFAE2}" presName="sibTrans" presStyleLbl="bgSibTrans2D1" presStyleIdx="9" presStyleCnt="11"/>
      <dgm:spPr/>
      <dgm:t>
        <a:bodyPr/>
        <a:lstStyle/>
        <a:p>
          <a:endParaRPr lang="en-US"/>
        </a:p>
      </dgm:t>
    </dgm:pt>
    <dgm:pt modelId="{020A8076-6795-468B-87A9-48F6CC9ACC41}" type="pres">
      <dgm:prSet presAssocID="{8DD339E4-8F14-4AC5-A6A6-6B0617BC6B16}" presName="compNode" presStyleCnt="0"/>
      <dgm:spPr/>
    </dgm:pt>
    <dgm:pt modelId="{CA4F9E08-C3B8-40D8-BC69-28310DADF128}" type="pres">
      <dgm:prSet presAssocID="{8DD339E4-8F14-4AC5-A6A6-6B0617BC6B16}" presName="dummyConnPt" presStyleCnt="0"/>
      <dgm:spPr/>
    </dgm:pt>
    <dgm:pt modelId="{382E91BF-C8C7-4F9D-88C1-75AF241095C9}" type="pres">
      <dgm:prSet presAssocID="{8DD339E4-8F14-4AC5-A6A6-6B0617BC6B16}" presName="node" presStyleLbl="node1" presStyleIdx="10" presStyleCnt="12">
        <dgm:presLayoutVars>
          <dgm:bulletEnabled val="1"/>
        </dgm:presLayoutVars>
      </dgm:prSet>
      <dgm:spPr/>
      <dgm:t>
        <a:bodyPr/>
        <a:lstStyle/>
        <a:p>
          <a:endParaRPr lang="en-US"/>
        </a:p>
      </dgm:t>
    </dgm:pt>
    <dgm:pt modelId="{1438BC86-1D36-4B9E-908F-F1F67824F4A8}" type="pres">
      <dgm:prSet presAssocID="{22296BEB-5A71-436D-BB12-75CA6008D5EF}" presName="sibTrans" presStyleLbl="bgSibTrans2D1" presStyleIdx="10" presStyleCnt="11"/>
      <dgm:spPr/>
      <dgm:t>
        <a:bodyPr/>
        <a:lstStyle/>
        <a:p>
          <a:endParaRPr lang="en-US"/>
        </a:p>
      </dgm:t>
    </dgm:pt>
    <dgm:pt modelId="{ABC4EE77-787A-4764-8006-A79F862FFF96}" type="pres">
      <dgm:prSet presAssocID="{0921D2EB-FC33-4B61-A4A3-77B725166C0D}" presName="compNode" presStyleCnt="0"/>
      <dgm:spPr/>
    </dgm:pt>
    <dgm:pt modelId="{1FA98C80-61E8-4B17-9A61-6C9EC7745763}" type="pres">
      <dgm:prSet presAssocID="{0921D2EB-FC33-4B61-A4A3-77B725166C0D}" presName="dummyConnPt" presStyleCnt="0"/>
      <dgm:spPr/>
    </dgm:pt>
    <dgm:pt modelId="{403DB3D1-7290-4D4A-AC28-62B7A1B07A93}" type="pres">
      <dgm:prSet presAssocID="{0921D2EB-FC33-4B61-A4A3-77B725166C0D}" presName="node" presStyleLbl="node1" presStyleIdx="11" presStyleCnt="12" custScaleX="125566">
        <dgm:presLayoutVars>
          <dgm:bulletEnabled val="1"/>
        </dgm:presLayoutVars>
      </dgm:prSet>
      <dgm:spPr/>
      <dgm:t>
        <a:bodyPr/>
        <a:lstStyle/>
        <a:p>
          <a:endParaRPr lang="en-US"/>
        </a:p>
      </dgm:t>
    </dgm:pt>
  </dgm:ptLst>
  <dgm:cxnLst>
    <dgm:cxn modelId="{C2785331-C53E-4E2E-968F-6FBD769DC534}" type="presOf" srcId="{0921D2EB-FC33-4B61-A4A3-77B725166C0D}" destId="{403DB3D1-7290-4D4A-AC28-62B7A1B07A93}" srcOrd="0" destOrd="0" presId="urn:microsoft.com/office/officeart/2005/8/layout/bProcess4"/>
    <dgm:cxn modelId="{519A38D7-D09D-44B1-8D53-F197CD11B012}" type="presOf" srcId="{3C82DEF8-1B3D-4F54-93A5-8E77183FA566}" destId="{F415C0EE-A54E-4FFF-966D-319B81D9BFBA}" srcOrd="0" destOrd="0" presId="urn:microsoft.com/office/officeart/2005/8/layout/bProcess4"/>
    <dgm:cxn modelId="{36DDF86A-E715-4EF8-A181-978AABEC41B9}" type="presOf" srcId="{736655F3-E720-470F-9E19-43CED9EBB702}" destId="{71E422A9-5ED3-4B8F-8C50-3F18B0D93EB0}" srcOrd="0" destOrd="0" presId="urn:microsoft.com/office/officeart/2005/8/layout/bProcess4"/>
    <dgm:cxn modelId="{229F65BA-6AAB-490D-B2AA-74445B7F9C21}" type="presOf" srcId="{F81EB148-F434-4681-A384-BD84021D7BB7}" destId="{1E0D57C5-BDCA-4193-A004-78FFF9DDB675}" srcOrd="0" destOrd="0" presId="urn:microsoft.com/office/officeart/2005/8/layout/bProcess4"/>
    <dgm:cxn modelId="{3118D280-AE39-4796-A6B5-9721D3AF77BA}" srcId="{21DF3556-407B-4C95-A644-30D16EA6020F}" destId="{EC4C291A-D73E-4E30-86E0-9B68FB7CD8BC}" srcOrd="4" destOrd="0" parTransId="{954ADF46-E1A0-4CAB-A08D-0BA7F18FF2CD}" sibTransId="{7D2B41D6-0C28-4822-B030-05D27B316238}"/>
    <dgm:cxn modelId="{F65D26BD-0AF9-417D-AC0D-6310DEB1E10C}" type="presOf" srcId="{EBA83612-31EA-4571-8F92-181B5552B8A3}" destId="{0254330B-A700-403A-9D5F-F2540F4BDAD9}" srcOrd="0" destOrd="0" presId="urn:microsoft.com/office/officeart/2005/8/layout/bProcess4"/>
    <dgm:cxn modelId="{B16F89A0-EF20-46C5-9560-B4EA1706B1ED}" type="presOf" srcId="{2101098B-026A-4EDE-A4A4-F5A828CDFAE2}" destId="{B1FF804F-040E-4F42-99A6-64C73829115F}" srcOrd="0" destOrd="0" presId="urn:microsoft.com/office/officeart/2005/8/layout/bProcess4"/>
    <dgm:cxn modelId="{BE230DB4-C6E8-4444-91EB-207ADC614D87}" type="presOf" srcId="{22296BEB-5A71-436D-BB12-75CA6008D5EF}" destId="{1438BC86-1D36-4B9E-908F-F1F67824F4A8}" srcOrd="0" destOrd="0" presId="urn:microsoft.com/office/officeart/2005/8/layout/bProcess4"/>
    <dgm:cxn modelId="{0F573C80-3553-4ED8-9748-871E05D21D33}" srcId="{21DF3556-407B-4C95-A644-30D16EA6020F}" destId="{3D1FC243-1ADF-41D5-940D-5BA5988A16D9}" srcOrd="7" destOrd="0" parTransId="{1DDB527D-B43B-4DF4-A32A-D786D80308D4}" sibTransId="{EBA83612-31EA-4571-8F92-181B5552B8A3}"/>
    <dgm:cxn modelId="{D6C3343A-AA9A-4EE0-942D-CF424EA2C30A}" srcId="{21DF3556-407B-4C95-A644-30D16EA6020F}" destId="{736655F3-E720-470F-9E19-43CED9EBB702}" srcOrd="6" destOrd="0" parTransId="{993D1592-976F-49B2-A5D5-D1F67D29D667}" sibTransId="{90B92192-13D9-4265-B235-AA8CCC8B72AC}"/>
    <dgm:cxn modelId="{F5F93BF1-D723-4D55-9DDD-3C7E047BC20E}" srcId="{21DF3556-407B-4C95-A644-30D16EA6020F}" destId="{F81EB148-F434-4681-A384-BD84021D7BB7}" srcOrd="3" destOrd="0" parTransId="{59134919-E6D4-410C-B696-4C78A44DFE6A}" sibTransId="{568FC95C-4F6D-4D0D-B15F-A18040035E9A}"/>
    <dgm:cxn modelId="{7A5F2266-DA80-48D6-9FAE-5CDDC43493C2}" srcId="{21DF3556-407B-4C95-A644-30D16EA6020F}" destId="{0921D2EB-FC33-4B61-A4A3-77B725166C0D}" srcOrd="11" destOrd="0" parTransId="{A6DEF21A-F4C4-43BD-AA24-2DA9A4C91EF1}" sibTransId="{5C3DE5FE-F4A7-4E2B-8851-649EAAB53038}"/>
    <dgm:cxn modelId="{FA5A3525-0644-460F-9A3D-AC96F44AB374}" type="presOf" srcId="{5DA319BD-E07C-473C-9636-8A1E7C5EEA76}" destId="{A27B3F4F-450C-4350-90B2-A69EA5D60AC2}" srcOrd="0" destOrd="0" presId="urn:microsoft.com/office/officeart/2005/8/layout/bProcess4"/>
    <dgm:cxn modelId="{57482F53-9B94-4A39-8594-8C782C2E603F}" srcId="{21DF3556-407B-4C95-A644-30D16EA6020F}" destId="{60158F88-933E-4122-A8ED-68F8D9971FE4}" srcOrd="0" destOrd="0" parTransId="{3762F5FD-739C-4862-A52B-F8A5966306F8}" sibTransId="{A1847062-1590-4716-9420-DE9235151912}"/>
    <dgm:cxn modelId="{60430FF8-710F-4F7C-9AB3-9E563CE036A2}" type="presOf" srcId="{7D0EDF74-131F-43F7-BFE4-B45CAA9313EA}" destId="{95E64591-7C93-449E-9AB3-CD3722662272}" srcOrd="0" destOrd="0" presId="urn:microsoft.com/office/officeart/2005/8/layout/bProcess4"/>
    <dgm:cxn modelId="{70E4A7E5-DE8E-4DD6-9DF6-3CC90BB6364A}" type="presOf" srcId="{568FC95C-4F6D-4D0D-B15F-A18040035E9A}" destId="{2E9D095F-6ECB-4EC5-8CE9-8C659DA5D242}" srcOrd="0" destOrd="0" presId="urn:microsoft.com/office/officeart/2005/8/layout/bProcess4"/>
    <dgm:cxn modelId="{74DE67CF-2B3C-4FE1-8AB0-CFA8E48F42E4}" type="presOf" srcId="{60158F88-933E-4122-A8ED-68F8D9971FE4}" destId="{B86B9710-2BA4-4734-B60B-4CF4BAE07EE5}" srcOrd="0" destOrd="0" presId="urn:microsoft.com/office/officeart/2005/8/layout/bProcess4"/>
    <dgm:cxn modelId="{B85DC12F-B905-43D0-8988-531D052FF1E4}" type="presOf" srcId="{AA3A2FA1-5FF7-4789-A12C-6078AADB98DB}" destId="{B95358AA-BD98-4CCA-B928-E2061C8D07BA}" srcOrd="0" destOrd="0" presId="urn:microsoft.com/office/officeart/2005/8/layout/bProcess4"/>
    <dgm:cxn modelId="{E9ED34F9-013E-46ED-9575-4FC4D15DA652}" type="presOf" srcId="{90B92192-13D9-4265-B235-AA8CCC8B72AC}" destId="{64E23243-98EA-4910-8D69-4C30463635A2}" srcOrd="0" destOrd="0" presId="urn:microsoft.com/office/officeart/2005/8/layout/bProcess4"/>
    <dgm:cxn modelId="{1FE4057A-E0AA-4755-9CB6-13D42A6DDBFA}" srcId="{21DF3556-407B-4C95-A644-30D16EA6020F}" destId="{AA3A2FA1-5FF7-4789-A12C-6078AADB98DB}" srcOrd="5" destOrd="0" parTransId="{DCB086B6-C9D0-49AC-8B6F-54099F792D89}" sibTransId="{66A53A7D-BA4C-4AFE-9CD3-5A0BC08EF852}"/>
    <dgm:cxn modelId="{28DD8CF1-524C-4C86-8351-0FCC5D8229CF}" type="presOf" srcId="{EC4C291A-D73E-4E30-86E0-9B68FB7CD8BC}" destId="{615478E7-AC11-4AB2-ABDD-F520ECC4476D}" srcOrd="0" destOrd="0" presId="urn:microsoft.com/office/officeart/2005/8/layout/bProcess4"/>
    <dgm:cxn modelId="{54991914-C67B-45F1-B8E2-CF760A52E23B}" srcId="{21DF3556-407B-4C95-A644-30D16EA6020F}" destId="{7D0EDF74-131F-43F7-BFE4-B45CAA9313EA}" srcOrd="1" destOrd="0" parTransId="{637BDC7A-6CD7-4908-88DF-7A76E9CC9E4E}" sibTransId="{3C82DEF8-1B3D-4F54-93A5-8E77183FA566}"/>
    <dgm:cxn modelId="{19B1B1E5-89FA-42D3-B465-82BE7CEA849D}" srcId="{21DF3556-407B-4C95-A644-30D16EA6020F}" destId="{8DD339E4-8F14-4AC5-A6A6-6B0617BC6B16}" srcOrd="10" destOrd="0" parTransId="{B8A4E2D6-E6E7-45E9-A508-3B59AA378B5A}" sibTransId="{22296BEB-5A71-436D-BB12-75CA6008D5EF}"/>
    <dgm:cxn modelId="{B4EE1B37-D728-4CA7-9B92-ED0AD0F2AB07}" type="presOf" srcId="{7D2B41D6-0C28-4822-B030-05D27B316238}" destId="{14912179-F975-4223-96BA-66C3D26D0DBF}" srcOrd="0" destOrd="0" presId="urn:microsoft.com/office/officeart/2005/8/layout/bProcess4"/>
    <dgm:cxn modelId="{509C0E89-B513-4296-B653-3C59BEFF9335}" type="presOf" srcId="{A1847062-1590-4716-9420-DE9235151912}" destId="{55512F34-2ACF-4178-B8D0-98AA750E3F53}" srcOrd="0" destOrd="0" presId="urn:microsoft.com/office/officeart/2005/8/layout/bProcess4"/>
    <dgm:cxn modelId="{7CBD3512-EF2C-48C2-AF22-B8441033254F}" type="presOf" srcId="{CB0ADFFC-10F5-4653-8C0E-3C6A2E089545}" destId="{C9E58091-2A75-48D9-AD6E-F0A71460936B}" srcOrd="0" destOrd="0" presId="urn:microsoft.com/office/officeart/2005/8/layout/bProcess4"/>
    <dgm:cxn modelId="{FF1A3B17-70B2-41E0-B760-A39C04690525}" type="presOf" srcId="{CE08012B-264C-4C61-9D20-BAEF02C99A42}" destId="{53E29CC5-E2C4-4DCA-A807-B450BAFC4916}" srcOrd="0" destOrd="0" presId="urn:microsoft.com/office/officeart/2005/8/layout/bProcess4"/>
    <dgm:cxn modelId="{B4DE380D-6BD4-427E-A665-CCC741D91110}" type="presOf" srcId="{8DD339E4-8F14-4AC5-A6A6-6B0617BC6B16}" destId="{382E91BF-C8C7-4F9D-88C1-75AF241095C9}" srcOrd="0" destOrd="0" presId="urn:microsoft.com/office/officeart/2005/8/layout/bProcess4"/>
    <dgm:cxn modelId="{B3DA0336-A35E-41E5-83D4-467873047595}" type="presOf" srcId="{21DF3556-407B-4C95-A644-30D16EA6020F}" destId="{1D8AABE3-1A0B-4A2D-BFE4-67641A3937BC}" srcOrd="0" destOrd="0" presId="urn:microsoft.com/office/officeart/2005/8/layout/bProcess4"/>
    <dgm:cxn modelId="{7F02725A-915A-4E25-A98D-D5D2BDCFE314}" srcId="{21DF3556-407B-4C95-A644-30D16EA6020F}" destId="{5DA319BD-E07C-473C-9636-8A1E7C5EEA76}" srcOrd="8" destOrd="0" parTransId="{1ABBF5AF-75AF-4993-AD09-E2F3BC323544}" sibTransId="{F889309E-BB70-478B-844C-48AF04663DFA}"/>
    <dgm:cxn modelId="{5FD336F7-C8CD-46DA-9457-41630A137ADB}" type="presOf" srcId="{66A53A7D-BA4C-4AFE-9CD3-5A0BC08EF852}" destId="{16776A01-81A8-442A-8A17-90FAB864AFA7}" srcOrd="0" destOrd="0" presId="urn:microsoft.com/office/officeart/2005/8/layout/bProcess4"/>
    <dgm:cxn modelId="{FA7E21C4-3E2B-4564-8A5F-A1D2533E2462}" type="presOf" srcId="{F889309E-BB70-478B-844C-48AF04663DFA}" destId="{4E8911E5-B596-41C6-8D5D-CA189753BC03}" srcOrd="0" destOrd="0" presId="urn:microsoft.com/office/officeart/2005/8/layout/bProcess4"/>
    <dgm:cxn modelId="{CE9A979A-AA58-4AD5-8917-6A5118088230}" type="presOf" srcId="{3D1FC243-1ADF-41D5-940D-5BA5988A16D9}" destId="{0E7FDF72-E6DE-4AB8-BA7A-2253667073C2}" srcOrd="0" destOrd="0" presId="urn:microsoft.com/office/officeart/2005/8/layout/bProcess4"/>
    <dgm:cxn modelId="{AF2C2B94-079D-4EB0-A59D-FF4F854B8041}" srcId="{21DF3556-407B-4C95-A644-30D16EA6020F}" destId="{CB0ADFFC-10F5-4653-8C0E-3C6A2E089545}" srcOrd="2" destOrd="0" parTransId="{D205AF97-1D53-4DB1-ADA8-B9FA78A76084}" sibTransId="{B2899C7D-CC18-41F3-A328-54DB4937C887}"/>
    <dgm:cxn modelId="{EA2CD52E-B973-46E5-B8DA-06A896DD452A}" srcId="{21DF3556-407B-4C95-A644-30D16EA6020F}" destId="{CE08012B-264C-4C61-9D20-BAEF02C99A42}" srcOrd="9" destOrd="0" parTransId="{67EC7498-AE04-4844-A00A-4692F8CF0520}" sibTransId="{2101098B-026A-4EDE-A4A4-F5A828CDFAE2}"/>
    <dgm:cxn modelId="{160FB930-BF37-43BE-8E8A-FC2BBB72E871}" type="presOf" srcId="{B2899C7D-CC18-41F3-A328-54DB4937C887}" destId="{4F63E5BE-7A14-4A6D-8C52-CB5743CBAC14}" srcOrd="0" destOrd="0" presId="urn:microsoft.com/office/officeart/2005/8/layout/bProcess4"/>
    <dgm:cxn modelId="{B2B5B44E-F33E-4642-A3AF-25A43FCE91F8}" type="presParOf" srcId="{1D8AABE3-1A0B-4A2D-BFE4-67641A3937BC}" destId="{69865749-86B5-464A-8498-84386C5B0A65}" srcOrd="0" destOrd="0" presId="urn:microsoft.com/office/officeart/2005/8/layout/bProcess4"/>
    <dgm:cxn modelId="{B8BA04C3-5271-4AFC-87B6-AB298A935F13}" type="presParOf" srcId="{69865749-86B5-464A-8498-84386C5B0A65}" destId="{EF9A44F2-EAA8-4509-8E48-D4B6F4E5C7A7}" srcOrd="0" destOrd="0" presId="urn:microsoft.com/office/officeart/2005/8/layout/bProcess4"/>
    <dgm:cxn modelId="{05A21F92-4092-485A-9295-C4C90C94FBA1}" type="presParOf" srcId="{69865749-86B5-464A-8498-84386C5B0A65}" destId="{B86B9710-2BA4-4734-B60B-4CF4BAE07EE5}" srcOrd="1" destOrd="0" presId="urn:microsoft.com/office/officeart/2005/8/layout/bProcess4"/>
    <dgm:cxn modelId="{CEBDFAD1-BB24-4E19-BDF6-33F90F52B8F3}" type="presParOf" srcId="{1D8AABE3-1A0B-4A2D-BFE4-67641A3937BC}" destId="{55512F34-2ACF-4178-B8D0-98AA750E3F53}" srcOrd="1" destOrd="0" presId="urn:microsoft.com/office/officeart/2005/8/layout/bProcess4"/>
    <dgm:cxn modelId="{220AE7ED-53FC-48DD-9A23-AC3C379CE26F}" type="presParOf" srcId="{1D8AABE3-1A0B-4A2D-BFE4-67641A3937BC}" destId="{B88FAE29-F919-403B-B085-FC20ADD26A20}" srcOrd="2" destOrd="0" presId="urn:microsoft.com/office/officeart/2005/8/layout/bProcess4"/>
    <dgm:cxn modelId="{CDDEBADD-1416-4870-ADEE-ADD3A999A7F5}" type="presParOf" srcId="{B88FAE29-F919-403B-B085-FC20ADD26A20}" destId="{0E2C1173-1E45-4318-9A1E-86E4BEAFAF99}" srcOrd="0" destOrd="0" presId="urn:microsoft.com/office/officeart/2005/8/layout/bProcess4"/>
    <dgm:cxn modelId="{F37402BC-3D5D-43E7-8049-3B8BF26D89FE}" type="presParOf" srcId="{B88FAE29-F919-403B-B085-FC20ADD26A20}" destId="{95E64591-7C93-449E-9AB3-CD3722662272}" srcOrd="1" destOrd="0" presId="urn:microsoft.com/office/officeart/2005/8/layout/bProcess4"/>
    <dgm:cxn modelId="{61DD72B5-381E-4789-873A-BBB081B540BD}" type="presParOf" srcId="{1D8AABE3-1A0B-4A2D-BFE4-67641A3937BC}" destId="{F415C0EE-A54E-4FFF-966D-319B81D9BFBA}" srcOrd="3" destOrd="0" presId="urn:microsoft.com/office/officeart/2005/8/layout/bProcess4"/>
    <dgm:cxn modelId="{00283985-89F5-406A-A2CB-ACFB24E9B560}" type="presParOf" srcId="{1D8AABE3-1A0B-4A2D-BFE4-67641A3937BC}" destId="{36F17A9B-23C4-4F0D-8496-1EF065457AF8}" srcOrd="4" destOrd="0" presId="urn:microsoft.com/office/officeart/2005/8/layout/bProcess4"/>
    <dgm:cxn modelId="{17CFBDC9-273D-4EF6-B870-95F4FC1CE450}" type="presParOf" srcId="{36F17A9B-23C4-4F0D-8496-1EF065457AF8}" destId="{5C9B84C0-8278-4FE5-B822-BBA0F98075E4}" srcOrd="0" destOrd="0" presId="urn:microsoft.com/office/officeart/2005/8/layout/bProcess4"/>
    <dgm:cxn modelId="{AA4D882B-1E63-429C-844B-AC3B1CECEF23}" type="presParOf" srcId="{36F17A9B-23C4-4F0D-8496-1EF065457AF8}" destId="{C9E58091-2A75-48D9-AD6E-F0A71460936B}" srcOrd="1" destOrd="0" presId="urn:microsoft.com/office/officeart/2005/8/layout/bProcess4"/>
    <dgm:cxn modelId="{40747256-2D0B-4970-8F8C-50B1165A4BFD}" type="presParOf" srcId="{1D8AABE3-1A0B-4A2D-BFE4-67641A3937BC}" destId="{4F63E5BE-7A14-4A6D-8C52-CB5743CBAC14}" srcOrd="5" destOrd="0" presId="urn:microsoft.com/office/officeart/2005/8/layout/bProcess4"/>
    <dgm:cxn modelId="{66DF8866-3C62-4C62-B191-C0C6E0CC9F20}" type="presParOf" srcId="{1D8AABE3-1A0B-4A2D-BFE4-67641A3937BC}" destId="{38A49638-D2A8-4C28-9811-A366CE7CE41B}" srcOrd="6" destOrd="0" presId="urn:microsoft.com/office/officeart/2005/8/layout/bProcess4"/>
    <dgm:cxn modelId="{1B6D7BB6-30F9-490D-A07B-34B48738EC23}" type="presParOf" srcId="{38A49638-D2A8-4C28-9811-A366CE7CE41B}" destId="{AF6DAC6B-0C3F-4E73-BD1C-2F1CD8EE6979}" srcOrd="0" destOrd="0" presId="urn:microsoft.com/office/officeart/2005/8/layout/bProcess4"/>
    <dgm:cxn modelId="{2F53EDDE-61B3-4ECB-B082-B0BE7A6A18F8}" type="presParOf" srcId="{38A49638-D2A8-4C28-9811-A366CE7CE41B}" destId="{1E0D57C5-BDCA-4193-A004-78FFF9DDB675}" srcOrd="1" destOrd="0" presId="urn:microsoft.com/office/officeart/2005/8/layout/bProcess4"/>
    <dgm:cxn modelId="{23706C56-B1A9-4049-872C-ABF25FE10878}" type="presParOf" srcId="{1D8AABE3-1A0B-4A2D-BFE4-67641A3937BC}" destId="{2E9D095F-6ECB-4EC5-8CE9-8C659DA5D242}" srcOrd="7" destOrd="0" presId="urn:microsoft.com/office/officeart/2005/8/layout/bProcess4"/>
    <dgm:cxn modelId="{14283112-EC11-4582-97E5-30299EF1D7A7}" type="presParOf" srcId="{1D8AABE3-1A0B-4A2D-BFE4-67641A3937BC}" destId="{86349D32-FDB3-4ADB-A5E6-E11F4CDF36EE}" srcOrd="8" destOrd="0" presId="urn:microsoft.com/office/officeart/2005/8/layout/bProcess4"/>
    <dgm:cxn modelId="{9A054022-81A6-47E0-B0D4-08DEBB234B50}" type="presParOf" srcId="{86349D32-FDB3-4ADB-A5E6-E11F4CDF36EE}" destId="{3B3820D2-1FB1-4F9F-A745-1F31CF23847C}" srcOrd="0" destOrd="0" presId="urn:microsoft.com/office/officeart/2005/8/layout/bProcess4"/>
    <dgm:cxn modelId="{9E1B750E-8D66-4C6A-A7EF-7DBF061FFB91}" type="presParOf" srcId="{86349D32-FDB3-4ADB-A5E6-E11F4CDF36EE}" destId="{615478E7-AC11-4AB2-ABDD-F520ECC4476D}" srcOrd="1" destOrd="0" presId="urn:microsoft.com/office/officeart/2005/8/layout/bProcess4"/>
    <dgm:cxn modelId="{95C838F8-7D17-4056-89A5-9411F61BC736}" type="presParOf" srcId="{1D8AABE3-1A0B-4A2D-BFE4-67641A3937BC}" destId="{14912179-F975-4223-96BA-66C3D26D0DBF}" srcOrd="9" destOrd="0" presId="urn:microsoft.com/office/officeart/2005/8/layout/bProcess4"/>
    <dgm:cxn modelId="{98FB5C0C-1A62-45A4-9911-64C72A212E7A}" type="presParOf" srcId="{1D8AABE3-1A0B-4A2D-BFE4-67641A3937BC}" destId="{20F66117-E3E3-4DA6-B383-18AED60C09D3}" srcOrd="10" destOrd="0" presId="urn:microsoft.com/office/officeart/2005/8/layout/bProcess4"/>
    <dgm:cxn modelId="{CEB0C462-AF6B-4BE9-8370-30E6F9EA4D0A}" type="presParOf" srcId="{20F66117-E3E3-4DA6-B383-18AED60C09D3}" destId="{F66DB39D-32B2-48EA-8324-DA20D90D6D90}" srcOrd="0" destOrd="0" presId="urn:microsoft.com/office/officeart/2005/8/layout/bProcess4"/>
    <dgm:cxn modelId="{D599DD01-5DF8-4877-852E-7551B7CA9FF5}" type="presParOf" srcId="{20F66117-E3E3-4DA6-B383-18AED60C09D3}" destId="{B95358AA-BD98-4CCA-B928-E2061C8D07BA}" srcOrd="1" destOrd="0" presId="urn:microsoft.com/office/officeart/2005/8/layout/bProcess4"/>
    <dgm:cxn modelId="{6C784382-18F3-45BA-BF01-B8843DD14D50}" type="presParOf" srcId="{1D8AABE3-1A0B-4A2D-BFE4-67641A3937BC}" destId="{16776A01-81A8-442A-8A17-90FAB864AFA7}" srcOrd="11" destOrd="0" presId="urn:microsoft.com/office/officeart/2005/8/layout/bProcess4"/>
    <dgm:cxn modelId="{EA645902-5003-496E-865B-9718FD07752D}" type="presParOf" srcId="{1D8AABE3-1A0B-4A2D-BFE4-67641A3937BC}" destId="{812A98CB-13FD-4534-8ABD-38274BC6ECA1}" srcOrd="12" destOrd="0" presId="urn:microsoft.com/office/officeart/2005/8/layout/bProcess4"/>
    <dgm:cxn modelId="{7341C8A9-972C-4327-AFBC-DB1F8E2B041F}" type="presParOf" srcId="{812A98CB-13FD-4534-8ABD-38274BC6ECA1}" destId="{F5F21D86-A62B-4C4A-A717-ECA620189813}" srcOrd="0" destOrd="0" presId="urn:microsoft.com/office/officeart/2005/8/layout/bProcess4"/>
    <dgm:cxn modelId="{1A7CEA89-90B4-4B18-8AF5-850ECD2AB8EA}" type="presParOf" srcId="{812A98CB-13FD-4534-8ABD-38274BC6ECA1}" destId="{71E422A9-5ED3-4B8F-8C50-3F18B0D93EB0}" srcOrd="1" destOrd="0" presId="urn:microsoft.com/office/officeart/2005/8/layout/bProcess4"/>
    <dgm:cxn modelId="{B0D0911F-52E4-4A49-8F25-FB504A0450D6}" type="presParOf" srcId="{1D8AABE3-1A0B-4A2D-BFE4-67641A3937BC}" destId="{64E23243-98EA-4910-8D69-4C30463635A2}" srcOrd="13" destOrd="0" presId="urn:microsoft.com/office/officeart/2005/8/layout/bProcess4"/>
    <dgm:cxn modelId="{BE65F0F1-53D6-4DB2-92CA-B2CFB2DADB9D}" type="presParOf" srcId="{1D8AABE3-1A0B-4A2D-BFE4-67641A3937BC}" destId="{AA1640A8-733A-4308-B7DA-434D248E4408}" srcOrd="14" destOrd="0" presId="urn:microsoft.com/office/officeart/2005/8/layout/bProcess4"/>
    <dgm:cxn modelId="{023A27A7-4D9B-4570-8A2A-224AE416D0D2}" type="presParOf" srcId="{AA1640A8-733A-4308-B7DA-434D248E4408}" destId="{7A5DFFCC-9731-4696-AFC0-E2C3D63050F3}" srcOrd="0" destOrd="0" presId="urn:microsoft.com/office/officeart/2005/8/layout/bProcess4"/>
    <dgm:cxn modelId="{998C9130-5186-4130-BA81-71E541B029D8}" type="presParOf" srcId="{AA1640A8-733A-4308-B7DA-434D248E4408}" destId="{0E7FDF72-E6DE-4AB8-BA7A-2253667073C2}" srcOrd="1" destOrd="0" presId="urn:microsoft.com/office/officeart/2005/8/layout/bProcess4"/>
    <dgm:cxn modelId="{7FF574E1-C157-4CA0-BE66-C8D8CB44E2B2}" type="presParOf" srcId="{1D8AABE3-1A0B-4A2D-BFE4-67641A3937BC}" destId="{0254330B-A700-403A-9D5F-F2540F4BDAD9}" srcOrd="15" destOrd="0" presId="urn:microsoft.com/office/officeart/2005/8/layout/bProcess4"/>
    <dgm:cxn modelId="{AA92F974-8EE1-42E1-9F22-910A9BE6E992}" type="presParOf" srcId="{1D8AABE3-1A0B-4A2D-BFE4-67641A3937BC}" destId="{27EA8E8B-93C8-4859-8CDA-A5B9B928E0D6}" srcOrd="16" destOrd="0" presId="urn:microsoft.com/office/officeart/2005/8/layout/bProcess4"/>
    <dgm:cxn modelId="{F8EE05FA-1D97-4333-BD9B-D73EE8F9F077}" type="presParOf" srcId="{27EA8E8B-93C8-4859-8CDA-A5B9B928E0D6}" destId="{AFE7BC9E-29EA-4A9D-A1C8-5E42A744FDE3}" srcOrd="0" destOrd="0" presId="urn:microsoft.com/office/officeart/2005/8/layout/bProcess4"/>
    <dgm:cxn modelId="{2E5947E0-77C2-4F55-B90B-9DAEB5114D60}" type="presParOf" srcId="{27EA8E8B-93C8-4859-8CDA-A5B9B928E0D6}" destId="{A27B3F4F-450C-4350-90B2-A69EA5D60AC2}" srcOrd="1" destOrd="0" presId="urn:microsoft.com/office/officeart/2005/8/layout/bProcess4"/>
    <dgm:cxn modelId="{E713CE8B-1578-4940-822C-165B1B33DCD0}" type="presParOf" srcId="{1D8AABE3-1A0B-4A2D-BFE4-67641A3937BC}" destId="{4E8911E5-B596-41C6-8D5D-CA189753BC03}" srcOrd="17" destOrd="0" presId="urn:microsoft.com/office/officeart/2005/8/layout/bProcess4"/>
    <dgm:cxn modelId="{306334D0-4885-4315-BD5F-9B6E310BD9BD}" type="presParOf" srcId="{1D8AABE3-1A0B-4A2D-BFE4-67641A3937BC}" destId="{3D7142E0-2D4E-4D9F-B753-E45AE494D197}" srcOrd="18" destOrd="0" presId="urn:microsoft.com/office/officeart/2005/8/layout/bProcess4"/>
    <dgm:cxn modelId="{88F74945-05D6-47CE-99F2-E075EF455198}" type="presParOf" srcId="{3D7142E0-2D4E-4D9F-B753-E45AE494D197}" destId="{3086E8C5-16FD-4989-B45D-15BDC629DDEB}" srcOrd="0" destOrd="0" presId="urn:microsoft.com/office/officeart/2005/8/layout/bProcess4"/>
    <dgm:cxn modelId="{B324E686-9E8F-4C94-A2C1-36D57F613109}" type="presParOf" srcId="{3D7142E0-2D4E-4D9F-B753-E45AE494D197}" destId="{53E29CC5-E2C4-4DCA-A807-B450BAFC4916}" srcOrd="1" destOrd="0" presId="urn:microsoft.com/office/officeart/2005/8/layout/bProcess4"/>
    <dgm:cxn modelId="{A2535924-EE27-458E-B51F-AE1148951FE8}" type="presParOf" srcId="{1D8AABE3-1A0B-4A2D-BFE4-67641A3937BC}" destId="{B1FF804F-040E-4F42-99A6-64C73829115F}" srcOrd="19" destOrd="0" presId="urn:microsoft.com/office/officeart/2005/8/layout/bProcess4"/>
    <dgm:cxn modelId="{D9D6E78A-1A5C-46B1-83A3-11E439D26105}" type="presParOf" srcId="{1D8AABE3-1A0B-4A2D-BFE4-67641A3937BC}" destId="{020A8076-6795-468B-87A9-48F6CC9ACC41}" srcOrd="20" destOrd="0" presId="urn:microsoft.com/office/officeart/2005/8/layout/bProcess4"/>
    <dgm:cxn modelId="{19388B92-5CCB-4EF7-B5B6-D5D3E2906A82}" type="presParOf" srcId="{020A8076-6795-468B-87A9-48F6CC9ACC41}" destId="{CA4F9E08-C3B8-40D8-BC69-28310DADF128}" srcOrd="0" destOrd="0" presId="urn:microsoft.com/office/officeart/2005/8/layout/bProcess4"/>
    <dgm:cxn modelId="{4875F414-EA82-4262-96FE-2CD6653174E4}" type="presParOf" srcId="{020A8076-6795-468B-87A9-48F6CC9ACC41}" destId="{382E91BF-C8C7-4F9D-88C1-75AF241095C9}" srcOrd="1" destOrd="0" presId="urn:microsoft.com/office/officeart/2005/8/layout/bProcess4"/>
    <dgm:cxn modelId="{CD3E8C2A-78B8-4084-87C5-1C903151AEB5}" type="presParOf" srcId="{1D8AABE3-1A0B-4A2D-BFE4-67641A3937BC}" destId="{1438BC86-1D36-4B9E-908F-F1F67824F4A8}" srcOrd="21" destOrd="0" presId="urn:microsoft.com/office/officeart/2005/8/layout/bProcess4"/>
    <dgm:cxn modelId="{E260AA78-3884-4E4F-BA4D-AC3FAAA3EA1F}" type="presParOf" srcId="{1D8AABE3-1A0B-4A2D-BFE4-67641A3937BC}" destId="{ABC4EE77-787A-4764-8006-A79F862FFF96}" srcOrd="22" destOrd="0" presId="urn:microsoft.com/office/officeart/2005/8/layout/bProcess4"/>
    <dgm:cxn modelId="{BB0A3E88-607F-48E5-AE37-C263FD0E191A}" type="presParOf" srcId="{ABC4EE77-787A-4764-8006-A79F862FFF96}" destId="{1FA98C80-61E8-4B17-9A61-6C9EC7745763}" srcOrd="0" destOrd="0" presId="urn:microsoft.com/office/officeart/2005/8/layout/bProcess4"/>
    <dgm:cxn modelId="{0DE12CDB-2111-4A7C-88EB-C753337D630D}" type="presParOf" srcId="{ABC4EE77-787A-4764-8006-A79F862FFF96}" destId="{403DB3D1-7290-4D4A-AC28-62B7A1B07A93}"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5122FF-8953-4E59-8F87-1A03A544D3DB}">
      <dsp:nvSpPr>
        <dsp:cNvPr id="0" name=""/>
        <dsp:cNvSpPr/>
      </dsp:nvSpPr>
      <dsp:spPr>
        <a:xfrm>
          <a:off x="1752600" y="304803"/>
          <a:ext cx="4428924" cy="2523947"/>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6D4680-6D90-4DF6-B7E3-5CF671AA65F0}">
      <dsp:nvSpPr>
        <dsp:cNvPr id="0" name=""/>
        <dsp:cNvSpPr/>
      </dsp:nvSpPr>
      <dsp:spPr>
        <a:xfrm>
          <a:off x="2283197" y="2525549"/>
          <a:ext cx="3663204" cy="1359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256" tIns="270256" rIns="270256" bIns="0" numCol="1" spcCol="1270" anchor="t" anchorCtr="0">
          <a:noAutofit/>
        </a:bodyPr>
        <a:lstStyle/>
        <a:p>
          <a:pPr lvl="0" algn="r" defTabSz="1689100" rtl="1">
            <a:lnSpc>
              <a:spcPct val="90000"/>
            </a:lnSpc>
            <a:spcBef>
              <a:spcPct val="0"/>
            </a:spcBef>
            <a:spcAft>
              <a:spcPct val="35000"/>
            </a:spcAft>
          </a:pPr>
          <a:endParaRPr lang="ar-JO" sz="3800" kern="1200"/>
        </a:p>
        <a:p>
          <a:pPr marL="285750" lvl="1" indent="-285750" algn="r" defTabSz="1333500" rtl="1">
            <a:lnSpc>
              <a:spcPct val="90000"/>
            </a:lnSpc>
            <a:spcBef>
              <a:spcPct val="0"/>
            </a:spcBef>
            <a:spcAft>
              <a:spcPct val="15000"/>
            </a:spcAft>
            <a:buChar char="••"/>
          </a:pPr>
          <a:endParaRPr lang="ar-JO" sz="3000" kern="1200" dirty="0"/>
        </a:p>
      </dsp:txBody>
      <dsp:txXfrm>
        <a:off x="2283197" y="2525549"/>
        <a:ext cx="3663204" cy="13590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31AC90-2DEE-4072-8084-0BD0AF75E32F}">
      <dsp:nvSpPr>
        <dsp:cNvPr id="0" name=""/>
        <dsp:cNvSpPr/>
      </dsp:nvSpPr>
      <dsp:spPr>
        <a:xfrm>
          <a:off x="2286000" y="0"/>
          <a:ext cx="3046780" cy="3886200"/>
        </a:xfrm>
        <a:prstGeom prst="roundRect">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0A83F-CA02-4E0D-9841-F9CB7722447D}">
      <dsp:nvSpPr>
        <dsp:cNvPr id="0" name=""/>
        <dsp:cNvSpPr/>
      </dsp:nvSpPr>
      <dsp:spPr>
        <a:xfrm>
          <a:off x="2713280" y="1554480"/>
          <a:ext cx="2346021" cy="23317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t" anchorCtr="0">
          <a:noAutofit/>
        </a:bodyPr>
        <a:lstStyle/>
        <a:p>
          <a:pPr lvl="0" algn="l" defTabSz="2889250">
            <a:lnSpc>
              <a:spcPct val="90000"/>
            </a:lnSpc>
            <a:spcBef>
              <a:spcPct val="0"/>
            </a:spcBef>
            <a:spcAft>
              <a:spcPct val="35000"/>
            </a:spcAft>
          </a:pPr>
          <a:endParaRPr lang="en-US" sz="6500" kern="1200" dirty="0"/>
        </a:p>
        <a:p>
          <a:pPr marL="285750" lvl="1" indent="-285750" algn="l" defTabSz="2266950">
            <a:lnSpc>
              <a:spcPct val="90000"/>
            </a:lnSpc>
            <a:spcBef>
              <a:spcPct val="0"/>
            </a:spcBef>
            <a:spcAft>
              <a:spcPct val="15000"/>
            </a:spcAft>
            <a:buChar char="••"/>
          </a:pPr>
          <a:endParaRPr lang="en-US" sz="5100" kern="1200"/>
        </a:p>
      </dsp:txBody>
      <dsp:txXfrm>
        <a:off x="2713280" y="1554480"/>
        <a:ext cx="2346021" cy="2331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E20820-B172-491F-93FA-4AF66AD3FEE1}">
      <dsp:nvSpPr>
        <dsp:cNvPr id="0" name=""/>
        <dsp:cNvSpPr/>
      </dsp:nvSpPr>
      <dsp:spPr>
        <a:xfrm>
          <a:off x="2008851" y="0"/>
          <a:ext cx="3364509" cy="5029199"/>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056454-A49E-43B1-BD8C-89629734B5E1}">
      <dsp:nvSpPr>
        <dsp:cNvPr id="0" name=""/>
        <dsp:cNvSpPr/>
      </dsp:nvSpPr>
      <dsp:spPr>
        <a:xfrm>
          <a:off x="2366807" y="2011680"/>
          <a:ext cx="3036027" cy="30175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t" anchorCtr="0">
          <a:noAutofit/>
        </a:bodyPr>
        <a:lstStyle/>
        <a:p>
          <a:pPr lvl="0" algn="l" defTabSz="2889250">
            <a:lnSpc>
              <a:spcPct val="90000"/>
            </a:lnSpc>
            <a:spcBef>
              <a:spcPct val="0"/>
            </a:spcBef>
            <a:spcAft>
              <a:spcPct val="35000"/>
            </a:spcAft>
          </a:pPr>
          <a:endParaRPr lang="en-US" sz="6500" kern="1200" dirty="0"/>
        </a:p>
        <a:p>
          <a:pPr marL="285750" lvl="1" indent="-285750" algn="l" defTabSz="2266950">
            <a:lnSpc>
              <a:spcPct val="90000"/>
            </a:lnSpc>
            <a:spcBef>
              <a:spcPct val="0"/>
            </a:spcBef>
            <a:spcAft>
              <a:spcPct val="15000"/>
            </a:spcAft>
            <a:buChar char="••"/>
          </a:pPr>
          <a:endParaRPr lang="en-US" sz="5100" kern="1200" dirty="0"/>
        </a:p>
      </dsp:txBody>
      <dsp:txXfrm>
        <a:off x="2366807" y="2011680"/>
        <a:ext cx="3036027" cy="30175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8FF3AF-E3D5-481A-A879-6AB0EBD3B25E}">
      <dsp:nvSpPr>
        <dsp:cNvPr id="0" name=""/>
        <dsp:cNvSpPr/>
      </dsp:nvSpPr>
      <dsp:spPr>
        <a:xfrm>
          <a:off x="76200" y="0"/>
          <a:ext cx="3046780" cy="3886200"/>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4E54B9-1D3A-4625-9568-D530BED95906}">
      <dsp:nvSpPr>
        <dsp:cNvPr id="0" name=""/>
        <dsp:cNvSpPr/>
      </dsp:nvSpPr>
      <dsp:spPr>
        <a:xfrm>
          <a:off x="2713280" y="1554480"/>
          <a:ext cx="2346021" cy="233172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t" anchorCtr="0">
          <a:noAutofit/>
        </a:bodyPr>
        <a:lstStyle/>
        <a:p>
          <a:pPr lvl="0" algn="l" defTabSz="2889250">
            <a:lnSpc>
              <a:spcPct val="90000"/>
            </a:lnSpc>
            <a:spcBef>
              <a:spcPct val="0"/>
            </a:spcBef>
            <a:spcAft>
              <a:spcPct val="35000"/>
            </a:spcAft>
          </a:pPr>
          <a:endParaRPr lang="en-US" sz="6500" kern="1200" dirty="0"/>
        </a:p>
        <a:p>
          <a:pPr marL="285750" lvl="1" indent="-285750" algn="l" defTabSz="2266950">
            <a:lnSpc>
              <a:spcPct val="90000"/>
            </a:lnSpc>
            <a:spcBef>
              <a:spcPct val="0"/>
            </a:spcBef>
            <a:spcAft>
              <a:spcPct val="15000"/>
            </a:spcAft>
            <a:buChar char="••"/>
          </a:pPr>
          <a:endParaRPr lang="en-US" sz="5100" kern="1200"/>
        </a:p>
      </dsp:txBody>
      <dsp:txXfrm>
        <a:off x="2713280" y="1554480"/>
        <a:ext cx="2346021" cy="2331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512F34-2ACF-4178-B8D0-98AA750E3F53}">
      <dsp:nvSpPr>
        <dsp:cNvPr id="0" name=""/>
        <dsp:cNvSpPr/>
      </dsp:nvSpPr>
      <dsp:spPr>
        <a:xfrm rot="5400000">
          <a:off x="1215367" y="651966"/>
          <a:ext cx="1015708" cy="1226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86B9710-2BA4-4734-B60B-4CF4BAE07EE5}">
      <dsp:nvSpPr>
        <dsp:cNvPr id="0" name=""/>
        <dsp:cNvSpPr/>
      </dsp:nvSpPr>
      <dsp:spPr>
        <a:xfrm>
          <a:off x="1447797" y="1931"/>
          <a:ext cx="1362223" cy="81733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Nucleic acid fractionation</a:t>
          </a:r>
          <a:endParaRPr lang="en-US" sz="1200" kern="1200" dirty="0">
            <a:solidFill>
              <a:schemeClr val="bg2">
                <a:lumMod val="75000"/>
              </a:schemeClr>
            </a:solidFill>
          </a:endParaRPr>
        </a:p>
      </dsp:txBody>
      <dsp:txXfrm>
        <a:off x="1447797" y="1931"/>
        <a:ext cx="1362223" cy="817334"/>
      </dsp:txXfrm>
    </dsp:sp>
    <dsp:sp modelId="{F415C0EE-A54E-4FFF-966D-319B81D9BFBA}">
      <dsp:nvSpPr>
        <dsp:cNvPr id="0" name=""/>
        <dsp:cNvSpPr/>
      </dsp:nvSpPr>
      <dsp:spPr>
        <a:xfrm rot="5400000">
          <a:off x="1215367" y="1673634"/>
          <a:ext cx="1015708" cy="122600"/>
        </a:xfrm>
        <a:prstGeom prst="rect">
          <a:avLst/>
        </a:prstGeom>
        <a:gradFill rotWithShape="0">
          <a:gsLst>
            <a:gs pos="0">
              <a:schemeClr val="accent2">
                <a:hueOff val="-1440000"/>
                <a:satOff val="-3333"/>
                <a:lumOff val="3000"/>
                <a:alphaOff val="0"/>
                <a:tint val="50000"/>
                <a:satMod val="300000"/>
              </a:schemeClr>
            </a:gs>
            <a:gs pos="35000">
              <a:schemeClr val="accent2">
                <a:hueOff val="-1440000"/>
                <a:satOff val="-3333"/>
                <a:lumOff val="3000"/>
                <a:alphaOff val="0"/>
                <a:tint val="37000"/>
                <a:satMod val="300000"/>
              </a:schemeClr>
            </a:gs>
            <a:gs pos="100000">
              <a:schemeClr val="accent2">
                <a:hueOff val="-1440000"/>
                <a:satOff val="-3333"/>
                <a:lumOff val="3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5E64591-7C93-449E-9AB3-CD3722662272}">
      <dsp:nvSpPr>
        <dsp:cNvPr id="0" name=""/>
        <dsp:cNvSpPr/>
      </dsp:nvSpPr>
      <dsp:spPr>
        <a:xfrm>
          <a:off x="1447797" y="1023598"/>
          <a:ext cx="1362223" cy="817334"/>
        </a:xfrm>
        <a:prstGeom prst="roundRect">
          <a:avLst>
            <a:gd name="adj" fmla="val 10000"/>
          </a:avLst>
        </a:prstGeom>
        <a:gradFill rotWithShape="0">
          <a:gsLst>
            <a:gs pos="0">
              <a:schemeClr val="accent2">
                <a:hueOff val="-1309091"/>
                <a:satOff val="-3030"/>
                <a:lumOff val="2727"/>
                <a:alphaOff val="0"/>
                <a:tint val="50000"/>
                <a:satMod val="300000"/>
              </a:schemeClr>
            </a:gs>
            <a:gs pos="35000">
              <a:schemeClr val="accent2">
                <a:hueOff val="-1309091"/>
                <a:satOff val="-3030"/>
                <a:lumOff val="2727"/>
                <a:alphaOff val="0"/>
                <a:tint val="37000"/>
                <a:satMod val="300000"/>
              </a:schemeClr>
            </a:gs>
            <a:gs pos="100000">
              <a:schemeClr val="accent2">
                <a:hueOff val="-1309091"/>
                <a:satOff val="-3030"/>
                <a:lumOff val="27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Polymerase chain reaction</a:t>
          </a:r>
          <a:endParaRPr lang="en-US" sz="1200" kern="1200" dirty="0">
            <a:solidFill>
              <a:schemeClr val="bg2">
                <a:lumMod val="75000"/>
              </a:schemeClr>
            </a:solidFill>
          </a:endParaRPr>
        </a:p>
      </dsp:txBody>
      <dsp:txXfrm>
        <a:off x="1447797" y="1023598"/>
        <a:ext cx="1362223" cy="817334"/>
      </dsp:txXfrm>
    </dsp:sp>
    <dsp:sp modelId="{4F63E5BE-7A14-4A6D-8C52-CB5743CBAC14}">
      <dsp:nvSpPr>
        <dsp:cNvPr id="0" name=""/>
        <dsp:cNvSpPr/>
      </dsp:nvSpPr>
      <dsp:spPr>
        <a:xfrm rot="5400000">
          <a:off x="1215367" y="2695302"/>
          <a:ext cx="1015708" cy="122600"/>
        </a:xfrm>
        <a:prstGeom prst="rect">
          <a:avLst/>
        </a:prstGeom>
        <a:gradFill rotWithShape="0">
          <a:gsLst>
            <a:gs pos="0">
              <a:schemeClr val="accent2">
                <a:hueOff val="-2880000"/>
                <a:satOff val="-6667"/>
                <a:lumOff val="6000"/>
                <a:alphaOff val="0"/>
                <a:tint val="50000"/>
                <a:satMod val="300000"/>
              </a:schemeClr>
            </a:gs>
            <a:gs pos="35000">
              <a:schemeClr val="accent2">
                <a:hueOff val="-2880000"/>
                <a:satOff val="-6667"/>
                <a:lumOff val="6000"/>
                <a:alphaOff val="0"/>
                <a:tint val="37000"/>
                <a:satMod val="300000"/>
              </a:schemeClr>
            </a:gs>
            <a:gs pos="100000">
              <a:schemeClr val="accent2">
                <a:hueOff val="-2880000"/>
                <a:satOff val="-6667"/>
                <a:lumOff val="6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C9E58091-2A75-48D9-AD6E-F0A71460936B}">
      <dsp:nvSpPr>
        <dsp:cNvPr id="0" name=""/>
        <dsp:cNvSpPr/>
      </dsp:nvSpPr>
      <dsp:spPr>
        <a:xfrm>
          <a:off x="1447797" y="2045266"/>
          <a:ext cx="1362223" cy="817334"/>
        </a:xfrm>
        <a:prstGeom prst="roundRect">
          <a:avLst>
            <a:gd name="adj" fmla="val 10000"/>
          </a:avLst>
        </a:prstGeom>
        <a:gradFill rotWithShape="0">
          <a:gsLst>
            <a:gs pos="0">
              <a:schemeClr val="accent2">
                <a:hueOff val="-2618182"/>
                <a:satOff val="-6061"/>
                <a:lumOff val="5455"/>
                <a:alphaOff val="0"/>
                <a:tint val="50000"/>
                <a:satMod val="300000"/>
              </a:schemeClr>
            </a:gs>
            <a:gs pos="35000">
              <a:schemeClr val="accent2">
                <a:hueOff val="-2618182"/>
                <a:satOff val="-6061"/>
                <a:lumOff val="5455"/>
                <a:alphaOff val="0"/>
                <a:tint val="37000"/>
                <a:satMod val="300000"/>
              </a:schemeClr>
            </a:gs>
            <a:gs pos="100000">
              <a:schemeClr val="accent2">
                <a:hueOff val="-2618182"/>
                <a:satOff val="-6061"/>
                <a:lumOff val="545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Probes, Hybridization </a:t>
          </a:r>
          <a:endParaRPr lang="en-US" sz="1200" kern="1200" dirty="0">
            <a:solidFill>
              <a:schemeClr val="bg2">
                <a:lumMod val="75000"/>
              </a:schemeClr>
            </a:solidFill>
          </a:endParaRPr>
        </a:p>
      </dsp:txBody>
      <dsp:txXfrm>
        <a:off x="1447797" y="2045266"/>
        <a:ext cx="1362223" cy="817334"/>
      </dsp:txXfrm>
    </dsp:sp>
    <dsp:sp modelId="{2E9D095F-6ECB-4EC5-8CE9-8C659DA5D242}">
      <dsp:nvSpPr>
        <dsp:cNvPr id="0" name=""/>
        <dsp:cNvSpPr/>
      </dsp:nvSpPr>
      <dsp:spPr>
        <a:xfrm>
          <a:off x="1726201" y="3206136"/>
          <a:ext cx="1805798" cy="122600"/>
        </a:xfrm>
        <a:prstGeom prst="rect">
          <a:avLst/>
        </a:prstGeom>
        <a:gradFill rotWithShape="0">
          <a:gsLst>
            <a:gs pos="0">
              <a:schemeClr val="accent2">
                <a:hueOff val="-4320000"/>
                <a:satOff val="-10000"/>
                <a:lumOff val="9000"/>
                <a:alphaOff val="0"/>
                <a:tint val="50000"/>
                <a:satMod val="300000"/>
              </a:schemeClr>
            </a:gs>
            <a:gs pos="35000">
              <a:schemeClr val="accent2">
                <a:hueOff val="-4320000"/>
                <a:satOff val="-10000"/>
                <a:lumOff val="9000"/>
                <a:alphaOff val="0"/>
                <a:tint val="37000"/>
                <a:satMod val="300000"/>
              </a:schemeClr>
            </a:gs>
            <a:gs pos="100000">
              <a:schemeClr val="accent2">
                <a:hueOff val="-4320000"/>
                <a:satOff val="-10000"/>
                <a:lumOff val="9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E0D57C5-BDCA-4193-A004-78FFF9DDB675}">
      <dsp:nvSpPr>
        <dsp:cNvPr id="0" name=""/>
        <dsp:cNvSpPr/>
      </dsp:nvSpPr>
      <dsp:spPr>
        <a:xfrm>
          <a:off x="1447797" y="3066934"/>
          <a:ext cx="1362223" cy="817334"/>
        </a:xfrm>
        <a:prstGeom prst="roundRect">
          <a:avLst>
            <a:gd name="adj" fmla="val 10000"/>
          </a:avLst>
        </a:prstGeom>
        <a:gradFill rotWithShape="0">
          <a:gsLst>
            <a:gs pos="0">
              <a:schemeClr val="accent2">
                <a:hueOff val="-3927273"/>
                <a:satOff val="-9091"/>
                <a:lumOff val="8182"/>
                <a:alphaOff val="0"/>
                <a:tint val="50000"/>
                <a:satMod val="300000"/>
              </a:schemeClr>
            </a:gs>
            <a:gs pos="35000">
              <a:schemeClr val="accent2">
                <a:hueOff val="-3927273"/>
                <a:satOff val="-9091"/>
                <a:lumOff val="8182"/>
                <a:alphaOff val="0"/>
                <a:tint val="37000"/>
                <a:satMod val="300000"/>
              </a:schemeClr>
            </a:gs>
            <a:gs pos="100000">
              <a:schemeClr val="accent2">
                <a:hueOff val="-3927273"/>
                <a:satOff val="-9091"/>
                <a:lumOff val="818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Vector, Molecular cloning</a:t>
          </a:r>
          <a:endParaRPr lang="en-US" sz="1200" kern="1200" dirty="0">
            <a:solidFill>
              <a:schemeClr val="bg2">
                <a:lumMod val="75000"/>
              </a:schemeClr>
            </a:solidFill>
          </a:endParaRPr>
        </a:p>
      </dsp:txBody>
      <dsp:txXfrm>
        <a:off x="1447797" y="3066934"/>
        <a:ext cx="1362223" cy="817334"/>
      </dsp:txXfrm>
    </dsp:sp>
    <dsp:sp modelId="{14912179-F975-4223-96BA-66C3D26D0DBF}">
      <dsp:nvSpPr>
        <dsp:cNvPr id="0" name=""/>
        <dsp:cNvSpPr/>
      </dsp:nvSpPr>
      <dsp:spPr>
        <a:xfrm rot="16200000">
          <a:off x="3027124" y="2695302"/>
          <a:ext cx="1015708" cy="122600"/>
        </a:xfrm>
        <a:prstGeom prst="rect">
          <a:avLst/>
        </a:prstGeom>
        <a:gradFill rotWithShape="0">
          <a:gsLst>
            <a:gs pos="0">
              <a:schemeClr val="accent2">
                <a:hueOff val="-5760000"/>
                <a:satOff val="-13333"/>
                <a:lumOff val="12000"/>
                <a:alphaOff val="0"/>
                <a:tint val="50000"/>
                <a:satMod val="300000"/>
              </a:schemeClr>
            </a:gs>
            <a:gs pos="35000">
              <a:schemeClr val="accent2">
                <a:hueOff val="-5760000"/>
                <a:satOff val="-13333"/>
                <a:lumOff val="12000"/>
                <a:alphaOff val="0"/>
                <a:tint val="37000"/>
                <a:satMod val="300000"/>
              </a:schemeClr>
            </a:gs>
            <a:gs pos="100000">
              <a:schemeClr val="accent2">
                <a:hueOff val="-5760000"/>
                <a:satOff val="-13333"/>
                <a:lumOff val="12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15478E7-AC11-4AB2-ABDD-F520ECC4476D}">
      <dsp:nvSpPr>
        <dsp:cNvPr id="0" name=""/>
        <dsp:cNvSpPr/>
      </dsp:nvSpPr>
      <dsp:spPr>
        <a:xfrm>
          <a:off x="3259555" y="3066934"/>
          <a:ext cx="1362223" cy="817334"/>
        </a:xfrm>
        <a:prstGeom prst="roundRect">
          <a:avLst>
            <a:gd name="adj" fmla="val 10000"/>
          </a:avLst>
        </a:prstGeom>
        <a:gradFill rotWithShape="0">
          <a:gsLst>
            <a:gs pos="0">
              <a:schemeClr val="accent2">
                <a:hueOff val="-5236364"/>
                <a:satOff val="-12121"/>
                <a:lumOff val="10909"/>
                <a:alphaOff val="0"/>
                <a:tint val="50000"/>
                <a:satMod val="300000"/>
              </a:schemeClr>
            </a:gs>
            <a:gs pos="35000">
              <a:schemeClr val="accent2">
                <a:hueOff val="-5236364"/>
                <a:satOff val="-12121"/>
                <a:lumOff val="10909"/>
                <a:alphaOff val="0"/>
                <a:tint val="37000"/>
                <a:satMod val="300000"/>
              </a:schemeClr>
            </a:gs>
            <a:gs pos="100000">
              <a:schemeClr val="accent2">
                <a:hueOff val="-5236364"/>
                <a:satOff val="-12121"/>
                <a:lumOff val="109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solidFill>
                <a:schemeClr val="bg2">
                  <a:lumMod val="75000"/>
                </a:schemeClr>
              </a:solidFill>
            </a:rPr>
            <a:t>Nucleic acid enzymes</a:t>
          </a:r>
          <a:endParaRPr lang="en-US" sz="1200" kern="1200">
            <a:solidFill>
              <a:schemeClr val="bg2">
                <a:lumMod val="75000"/>
              </a:schemeClr>
            </a:solidFill>
          </a:endParaRPr>
        </a:p>
      </dsp:txBody>
      <dsp:txXfrm>
        <a:off x="3259555" y="3066934"/>
        <a:ext cx="1362223" cy="817334"/>
      </dsp:txXfrm>
    </dsp:sp>
    <dsp:sp modelId="{16776A01-81A8-442A-8A17-90FAB864AFA7}">
      <dsp:nvSpPr>
        <dsp:cNvPr id="0" name=""/>
        <dsp:cNvSpPr/>
      </dsp:nvSpPr>
      <dsp:spPr>
        <a:xfrm rot="16200000">
          <a:off x="3027124" y="1673634"/>
          <a:ext cx="1015708" cy="122600"/>
        </a:xfrm>
        <a:prstGeom prst="rect">
          <a:avLst/>
        </a:prstGeom>
        <a:gradFill rotWithShape="0">
          <a:gsLst>
            <a:gs pos="0">
              <a:schemeClr val="accent2">
                <a:hueOff val="-7200000"/>
                <a:satOff val="-16667"/>
                <a:lumOff val="15000"/>
                <a:alphaOff val="0"/>
                <a:tint val="50000"/>
                <a:satMod val="300000"/>
              </a:schemeClr>
            </a:gs>
            <a:gs pos="35000">
              <a:schemeClr val="accent2">
                <a:hueOff val="-7200000"/>
                <a:satOff val="-16667"/>
                <a:lumOff val="15000"/>
                <a:alphaOff val="0"/>
                <a:tint val="37000"/>
                <a:satMod val="300000"/>
              </a:schemeClr>
            </a:gs>
            <a:gs pos="100000">
              <a:schemeClr val="accent2">
                <a:hueOff val="-7200000"/>
                <a:satOff val="-16667"/>
                <a:lumOff val="15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95358AA-BD98-4CCA-B928-E2061C8D07BA}">
      <dsp:nvSpPr>
        <dsp:cNvPr id="0" name=""/>
        <dsp:cNvSpPr/>
      </dsp:nvSpPr>
      <dsp:spPr>
        <a:xfrm>
          <a:off x="3259555" y="2045266"/>
          <a:ext cx="1362223" cy="817334"/>
        </a:xfrm>
        <a:prstGeom prst="roundRect">
          <a:avLst>
            <a:gd name="adj" fmla="val 10000"/>
          </a:avLst>
        </a:prstGeom>
        <a:gradFill rotWithShape="0">
          <a:gsLst>
            <a:gs pos="0">
              <a:schemeClr val="accent2">
                <a:hueOff val="-6545455"/>
                <a:satOff val="-15151"/>
                <a:lumOff val="13636"/>
                <a:alphaOff val="0"/>
                <a:tint val="50000"/>
                <a:satMod val="300000"/>
              </a:schemeClr>
            </a:gs>
            <a:gs pos="35000">
              <a:schemeClr val="accent2">
                <a:hueOff val="-6545455"/>
                <a:satOff val="-15151"/>
                <a:lumOff val="13636"/>
                <a:alphaOff val="0"/>
                <a:tint val="37000"/>
                <a:satMod val="300000"/>
              </a:schemeClr>
            </a:gs>
            <a:gs pos="100000">
              <a:schemeClr val="accent2">
                <a:hueOff val="-6545455"/>
                <a:satOff val="-15151"/>
                <a:lumOff val="136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Microarray</a:t>
          </a:r>
          <a:endParaRPr lang="en-US" sz="1200" kern="1200" dirty="0">
            <a:solidFill>
              <a:schemeClr val="bg2">
                <a:lumMod val="75000"/>
              </a:schemeClr>
            </a:solidFill>
          </a:endParaRPr>
        </a:p>
      </dsp:txBody>
      <dsp:txXfrm>
        <a:off x="3259555" y="2045266"/>
        <a:ext cx="1362223" cy="817334"/>
      </dsp:txXfrm>
    </dsp:sp>
    <dsp:sp modelId="{64E23243-98EA-4910-8D69-4C30463635A2}">
      <dsp:nvSpPr>
        <dsp:cNvPr id="0" name=""/>
        <dsp:cNvSpPr/>
      </dsp:nvSpPr>
      <dsp:spPr>
        <a:xfrm rot="16200000">
          <a:off x="3027124" y="651966"/>
          <a:ext cx="1015708" cy="122600"/>
        </a:xfrm>
        <a:prstGeom prst="rect">
          <a:avLst/>
        </a:prstGeom>
        <a:gradFill rotWithShape="0">
          <a:gsLst>
            <a:gs pos="0">
              <a:schemeClr val="accent2">
                <a:hueOff val="-8640000"/>
                <a:satOff val="-20000"/>
                <a:lumOff val="18000"/>
                <a:alphaOff val="0"/>
                <a:tint val="50000"/>
                <a:satMod val="300000"/>
              </a:schemeClr>
            </a:gs>
            <a:gs pos="35000">
              <a:schemeClr val="accent2">
                <a:hueOff val="-8640000"/>
                <a:satOff val="-20000"/>
                <a:lumOff val="18000"/>
                <a:alphaOff val="0"/>
                <a:tint val="37000"/>
                <a:satMod val="300000"/>
              </a:schemeClr>
            </a:gs>
            <a:gs pos="100000">
              <a:schemeClr val="accent2">
                <a:hueOff val="-8640000"/>
                <a:satOff val="-20000"/>
                <a:lumOff val="18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1E422A9-5ED3-4B8F-8C50-3F18B0D93EB0}">
      <dsp:nvSpPr>
        <dsp:cNvPr id="0" name=""/>
        <dsp:cNvSpPr/>
      </dsp:nvSpPr>
      <dsp:spPr>
        <a:xfrm>
          <a:off x="3259555" y="1023598"/>
          <a:ext cx="1362223" cy="817334"/>
        </a:xfrm>
        <a:prstGeom prst="roundRect">
          <a:avLst>
            <a:gd name="adj" fmla="val 10000"/>
          </a:avLst>
        </a:prstGeom>
        <a:gradFill rotWithShape="0">
          <a:gsLst>
            <a:gs pos="0">
              <a:schemeClr val="accent2">
                <a:hueOff val="-7854545"/>
                <a:satOff val="-18182"/>
                <a:lumOff val="16364"/>
                <a:alphaOff val="0"/>
                <a:tint val="50000"/>
                <a:satMod val="300000"/>
              </a:schemeClr>
            </a:gs>
            <a:gs pos="35000">
              <a:schemeClr val="accent2">
                <a:hueOff val="-7854545"/>
                <a:satOff val="-18182"/>
                <a:lumOff val="16364"/>
                <a:alphaOff val="0"/>
                <a:tint val="37000"/>
                <a:satMod val="300000"/>
              </a:schemeClr>
            </a:gs>
            <a:gs pos="100000">
              <a:schemeClr val="accent2">
                <a:hueOff val="-7854545"/>
                <a:satOff val="-18182"/>
                <a:lumOff val="163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DNA sequencing</a:t>
          </a:r>
          <a:endParaRPr lang="en-US" sz="1200" kern="1200" dirty="0">
            <a:solidFill>
              <a:schemeClr val="bg2">
                <a:lumMod val="75000"/>
              </a:schemeClr>
            </a:solidFill>
          </a:endParaRPr>
        </a:p>
      </dsp:txBody>
      <dsp:txXfrm>
        <a:off x="3259555" y="1023598"/>
        <a:ext cx="1362223" cy="817334"/>
      </dsp:txXfrm>
    </dsp:sp>
    <dsp:sp modelId="{0254330B-A700-403A-9D5F-F2540F4BDAD9}">
      <dsp:nvSpPr>
        <dsp:cNvPr id="0" name=""/>
        <dsp:cNvSpPr/>
      </dsp:nvSpPr>
      <dsp:spPr>
        <a:xfrm>
          <a:off x="3537958" y="141132"/>
          <a:ext cx="1979931" cy="122600"/>
        </a:xfrm>
        <a:prstGeom prst="rect">
          <a:avLst/>
        </a:prstGeom>
        <a:gradFill rotWithShape="0">
          <a:gsLst>
            <a:gs pos="0">
              <a:schemeClr val="accent2">
                <a:hueOff val="-10080000"/>
                <a:satOff val="-23333"/>
                <a:lumOff val="21000"/>
                <a:alphaOff val="0"/>
                <a:tint val="50000"/>
                <a:satMod val="300000"/>
              </a:schemeClr>
            </a:gs>
            <a:gs pos="35000">
              <a:schemeClr val="accent2">
                <a:hueOff val="-10080000"/>
                <a:satOff val="-23333"/>
                <a:lumOff val="21000"/>
                <a:alphaOff val="0"/>
                <a:tint val="37000"/>
                <a:satMod val="300000"/>
              </a:schemeClr>
            </a:gs>
            <a:gs pos="100000">
              <a:schemeClr val="accent2">
                <a:hueOff val="-10080000"/>
                <a:satOff val="-23333"/>
                <a:lumOff val="21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E7FDF72-E6DE-4AB8-BA7A-2253667073C2}">
      <dsp:nvSpPr>
        <dsp:cNvPr id="0" name=""/>
        <dsp:cNvSpPr/>
      </dsp:nvSpPr>
      <dsp:spPr>
        <a:xfrm>
          <a:off x="3259555" y="1931"/>
          <a:ext cx="1362223" cy="817334"/>
        </a:xfrm>
        <a:prstGeom prst="roundRect">
          <a:avLst>
            <a:gd name="adj" fmla="val 10000"/>
          </a:avLst>
        </a:prstGeom>
        <a:gradFill rotWithShape="0">
          <a:gsLst>
            <a:gs pos="0">
              <a:schemeClr val="accent2">
                <a:hueOff val="-9163636"/>
                <a:satOff val="-21212"/>
                <a:lumOff val="19091"/>
                <a:alphaOff val="0"/>
                <a:tint val="50000"/>
                <a:satMod val="300000"/>
              </a:schemeClr>
            </a:gs>
            <a:gs pos="35000">
              <a:schemeClr val="accent2">
                <a:hueOff val="-9163636"/>
                <a:satOff val="-21212"/>
                <a:lumOff val="19091"/>
                <a:alphaOff val="0"/>
                <a:tint val="37000"/>
                <a:satMod val="300000"/>
              </a:schemeClr>
            </a:gs>
            <a:gs pos="100000">
              <a:schemeClr val="accent2">
                <a:hueOff val="-9163636"/>
                <a:satOff val="-21212"/>
                <a:lumOff val="190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bg2">
                  <a:lumMod val="75000"/>
                </a:schemeClr>
              </a:solidFill>
            </a:rPr>
            <a:t>Electrophoretic separation of nucleic acid</a:t>
          </a:r>
          <a:endParaRPr lang="en-US" sz="1200" kern="1200" dirty="0">
            <a:solidFill>
              <a:schemeClr val="bg2">
                <a:lumMod val="75000"/>
              </a:schemeClr>
            </a:solidFill>
          </a:endParaRPr>
        </a:p>
      </dsp:txBody>
      <dsp:txXfrm>
        <a:off x="3259555" y="1931"/>
        <a:ext cx="1362223" cy="817334"/>
      </dsp:txXfrm>
    </dsp:sp>
    <dsp:sp modelId="{4E8911E5-B596-41C6-8D5D-CA189753BC03}">
      <dsp:nvSpPr>
        <dsp:cNvPr id="0" name=""/>
        <dsp:cNvSpPr/>
      </dsp:nvSpPr>
      <dsp:spPr>
        <a:xfrm rot="5400000">
          <a:off x="5013015" y="651966"/>
          <a:ext cx="1015708" cy="122600"/>
        </a:xfrm>
        <a:prstGeom prst="rect">
          <a:avLst/>
        </a:prstGeom>
        <a:gradFill rotWithShape="0">
          <a:gsLst>
            <a:gs pos="0">
              <a:schemeClr val="accent2">
                <a:hueOff val="-11520000"/>
                <a:satOff val="-26666"/>
                <a:lumOff val="24000"/>
                <a:alphaOff val="0"/>
                <a:tint val="50000"/>
                <a:satMod val="300000"/>
              </a:schemeClr>
            </a:gs>
            <a:gs pos="35000">
              <a:schemeClr val="accent2">
                <a:hueOff val="-11520000"/>
                <a:satOff val="-26666"/>
                <a:lumOff val="24000"/>
                <a:alphaOff val="0"/>
                <a:tint val="37000"/>
                <a:satMod val="300000"/>
              </a:schemeClr>
            </a:gs>
            <a:gs pos="100000">
              <a:schemeClr val="accent2">
                <a:hueOff val="-11520000"/>
                <a:satOff val="-26666"/>
                <a:lumOff val="24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27B3F4F-450C-4350-90B2-A69EA5D60AC2}">
      <dsp:nvSpPr>
        <dsp:cNvPr id="0" name=""/>
        <dsp:cNvSpPr/>
      </dsp:nvSpPr>
      <dsp:spPr>
        <a:xfrm>
          <a:off x="5245445" y="1931"/>
          <a:ext cx="1362223" cy="817334"/>
        </a:xfrm>
        <a:prstGeom prst="roundRect">
          <a:avLst>
            <a:gd name="adj" fmla="val 10000"/>
          </a:avLst>
        </a:prstGeom>
        <a:gradFill rotWithShape="0">
          <a:gsLst>
            <a:gs pos="0">
              <a:schemeClr val="accent2">
                <a:hueOff val="-10472727"/>
                <a:satOff val="-24242"/>
                <a:lumOff val="21818"/>
                <a:alphaOff val="0"/>
                <a:tint val="50000"/>
                <a:satMod val="300000"/>
              </a:schemeClr>
            </a:gs>
            <a:gs pos="35000">
              <a:schemeClr val="accent2">
                <a:hueOff val="-10472727"/>
                <a:satOff val="-24242"/>
                <a:lumOff val="21818"/>
                <a:alphaOff val="0"/>
                <a:tint val="37000"/>
                <a:satMod val="300000"/>
              </a:schemeClr>
            </a:gs>
            <a:gs pos="100000">
              <a:schemeClr val="accent2">
                <a:hueOff val="-10472727"/>
                <a:satOff val="-24242"/>
                <a:lumOff val="2181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u="sng" kern="1200" dirty="0" smtClean="0">
              <a:solidFill>
                <a:srgbClr val="800000"/>
              </a:solidFill>
            </a:rPr>
            <a:t>Detection of genes:</a:t>
          </a:r>
          <a:endParaRPr lang="en-US" sz="1200" kern="1200" dirty="0">
            <a:solidFill>
              <a:srgbClr val="800000"/>
            </a:solidFill>
          </a:endParaRPr>
        </a:p>
      </dsp:txBody>
      <dsp:txXfrm>
        <a:off x="5245445" y="1931"/>
        <a:ext cx="1362223" cy="817334"/>
      </dsp:txXfrm>
    </dsp:sp>
    <dsp:sp modelId="{B1FF804F-040E-4F42-99A6-64C73829115F}">
      <dsp:nvSpPr>
        <dsp:cNvPr id="0" name=""/>
        <dsp:cNvSpPr/>
      </dsp:nvSpPr>
      <dsp:spPr>
        <a:xfrm rot="5400000">
          <a:off x="5013015" y="1673634"/>
          <a:ext cx="1015708" cy="122600"/>
        </a:xfrm>
        <a:prstGeom prst="rect">
          <a:avLst/>
        </a:prstGeom>
        <a:gradFill rotWithShape="0">
          <a:gsLst>
            <a:gs pos="0">
              <a:schemeClr val="accent2">
                <a:hueOff val="-12960000"/>
                <a:satOff val="-30000"/>
                <a:lumOff val="27000"/>
                <a:alphaOff val="0"/>
                <a:tint val="50000"/>
                <a:satMod val="300000"/>
              </a:schemeClr>
            </a:gs>
            <a:gs pos="35000">
              <a:schemeClr val="accent2">
                <a:hueOff val="-12960000"/>
                <a:satOff val="-30000"/>
                <a:lumOff val="27000"/>
                <a:alphaOff val="0"/>
                <a:tint val="37000"/>
                <a:satMod val="300000"/>
              </a:schemeClr>
            </a:gs>
            <a:gs pos="100000">
              <a:schemeClr val="accent2">
                <a:hueOff val="-12960000"/>
                <a:satOff val="-30000"/>
                <a:lumOff val="27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3E29CC5-E2C4-4DCA-A807-B450BAFC4916}">
      <dsp:nvSpPr>
        <dsp:cNvPr id="0" name=""/>
        <dsp:cNvSpPr/>
      </dsp:nvSpPr>
      <dsp:spPr>
        <a:xfrm>
          <a:off x="5245445" y="1023598"/>
          <a:ext cx="1362223" cy="817334"/>
        </a:xfrm>
        <a:prstGeom prst="roundRect">
          <a:avLst>
            <a:gd name="adj" fmla="val 10000"/>
          </a:avLst>
        </a:prstGeom>
        <a:gradFill rotWithShape="0">
          <a:gsLst>
            <a:gs pos="0">
              <a:schemeClr val="accent2">
                <a:hueOff val="-11781818"/>
                <a:satOff val="-27272"/>
                <a:lumOff val="24545"/>
                <a:alphaOff val="0"/>
                <a:tint val="50000"/>
                <a:satMod val="300000"/>
              </a:schemeClr>
            </a:gs>
            <a:gs pos="35000">
              <a:schemeClr val="accent2">
                <a:hueOff val="-11781818"/>
                <a:satOff val="-27272"/>
                <a:lumOff val="24545"/>
                <a:alphaOff val="0"/>
                <a:tint val="37000"/>
                <a:satMod val="300000"/>
              </a:schemeClr>
            </a:gs>
            <a:gs pos="100000">
              <a:schemeClr val="accent2">
                <a:hueOff val="-11781818"/>
                <a:satOff val="-27272"/>
                <a:lumOff val="245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800000"/>
              </a:solidFill>
            </a:rPr>
            <a:t>*DNA: </a:t>
          </a:r>
          <a:r>
            <a:rPr lang="en-US" sz="1200" kern="1200" dirty="0" smtClean="0">
              <a:solidFill>
                <a:srgbClr val="800000"/>
              </a:solidFill>
            </a:rPr>
            <a:t>Southern blotting   </a:t>
          </a:r>
          <a:endParaRPr lang="en-US" sz="1200" kern="1200" dirty="0">
            <a:solidFill>
              <a:srgbClr val="800000"/>
            </a:solidFill>
          </a:endParaRPr>
        </a:p>
      </dsp:txBody>
      <dsp:txXfrm>
        <a:off x="5245445" y="1023598"/>
        <a:ext cx="1362223" cy="817334"/>
      </dsp:txXfrm>
    </dsp:sp>
    <dsp:sp modelId="{1438BC86-1D36-4B9E-908F-F1F67824F4A8}">
      <dsp:nvSpPr>
        <dsp:cNvPr id="0" name=""/>
        <dsp:cNvSpPr/>
      </dsp:nvSpPr>
      <dsp:spPr>
        <a:xfrm rot="5400000">
          <a:off x="5013015" y="2695302"/>
          <a:ext cx="1015708" cy="122600"/>
        </a:xfrm>
        <a:prstGeom prst="rect">
          <a:avLst/>
        </a:prstGeom>
        <a:gradFill rotWithShape="0">
          <a:gsLst>
            <a:gs pos="0">
              <a:schemeClr val="accent2">
                <a:hueOff val="-14400000"/>
                <a:satOff val="-33333"/>
                <a:lumOff val="30000"/>
                <a:alphaOff val="0"/>
                <a:tint val="50000"/>
                <a:satMod val="300000"/>
              </a:schemeClr>
            </a:gs>
            <a:gs pos="35000">
              <a:schemeClr val="accent2">
                <a:hueOff val="-14400000"/>
                <a:satOff val="-33333"/>
                <a:lumOff val="30000"/>
                <a:alphaOff val="0"/>
                <a:tint val="37000"/>
                <a:satMod val="300000"/>
              </a:schemeClr>
            </a:gs>
            <a:gs pos="100000">
              <a:schemeClr val="accent2">
                <a:hueOff val="-14400000"/>
                <a:satOff val="-33333"/>
                <a:lumOff val="3000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82E91BF-C8C7-4F9D-88C1-75AF241095C9}">
      <dsp:nvSpPr>
        <dsp:cNvPr id="0" name=""/>
        <dsp:cNvSpPr/>
      </dsp:nvSpPr>
      <dsp:spPr>
        <a:xfrm>
          <a:off x="5245445" y="2045266"/>
          <a:ext cx="1362223" cy="817334"/>
        </a:xfrm>
        <a:prstGeom prst="roundRect">
          <a:avLst>
            <a:gd name="adj" fmla="val 10000"/>
          </a:avLst>
        </a:prstGeom>
        <a:gradFill rotWithShape="0">
          <a:gsLst>
            <a:gs pos="0">
              <a:schemeClr val="accent2">
                <a:hueOff val="-13090909"/>
                <a:satOff val="-30303"/>
                <a:lumOff val="27273"/>
                <a:alphaOff val="0"/>
                <a:tint val="50000"/>
                <a:satMod val="300000"/>
              </a:schemeClr>
            </a:gs>
            <a:gs pos="35000">
              <a:schemeClr val="accent2">
                <a:hueOff val="-13090909"/>
                <a:satOff val="-30303"/>
                <a:lumOff val="27273"/>
                <a:alphaOff val="0"/>
                <a:tint val="37000"/>
                <a:satMod val="300000"/>
              </a:schemeClr>
            </a:gs>
            <a:gs pos="100000">
              <a:schemeClr val="accent2">
                <a:hueOff val="-13090909"/>
                <a:satOff val="-30303"/>
                <a:lumOff val="272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800000"/>
              </a:solidFill>
            </a:rPr>
            <a:t>*RNA: </a:t>
          </a:r>
          <a:r>
            <a:rPr lang="en-US" sz="1200" kern="1200" dirty="0" smtClean="0">
              <a:solidFill>
                <a:srgbClr val="800000"/>
              </a:solidFill>
            </a:rPr>
            <a:t>Northern blotting</a:t>
          </a:r>
          <a:endParaRPr lang="en-US" sz="1200" kern="1200" dirty="0">
            <a:solidFill>
              <a:srgbClr val="800000"/>
            </a:solidFill>
          </a:endParaRPr>
        </a:p>
      </dsp:txBody>
      <dsp:txXfrm>
        <a:off x="5245445" y="2045266"/>
        <a:ext cx="1362223" cy="817334"/>
      </dsp:txXfrm>
    </dsp:sp>
    <dsp:sp modelId="{403DB3D1-7290-4D4A-AC28-62B7A1B07A93}">
      <dsp:nvSpPr>
        <dsp:cNvPr id="0" name=""/>
        <dsp:cNvSpPr/>
      </dsp:nvSpPr>
      <dsp:spPr>
        <a:xfrm>
          <a:off x="5071312" y="3066934"/>
          <a:ext cx="1710489" cy="817334"/>
        </a:xfrm>
        <a:prstGeom prst="roundRect">
          <a:avLst>
            <a:gd name="adj" fmla="val 10000"/>
          </a:avLst>
        </a:prstGeom>
        <a:gradFill rotWithShape="0">
          <a:gsLst>
            <a:gs pos="0">
              <a:schemeClr val="accent2">
                <a:hueOff val="-14400000"/>
                <a:satOff val="-33333"/>
                <a:lumOff val="30000"/>
                <a:alphaOff val="0"/>
                <a:tint val="50000"/>
                <a:satMod val="300000"/>
              </a:schemeClr>
            </a:gs>
            <a:gs pos="35000">
              <a:schemeClr val="accent2">
                <a:hueOff val="-14400000"/>
                <a:satOff val="-33333"/>
                <a:lumOff val="30000"/>
                <a:alphaOff val="0"/>
                <a:tint val="37000"/>
                <a:satMod val="300000"/>
              </a:schemeClr>
            </a:gs>
            <a:gs pos="100000">
              <a:schemeClr val="accent2">
                <a:hueOff val="-14400000"/>
                <a:satOff val="-33333"/>
                <a:lumOff val="3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800000"/>
              </a:solidFill>
            </a:rPr>
            <a:t>*Protein: </a:t>
          </a:r>
          <a:r>
            <a:rPr lang="en-US" sz="1200" kern="1200" dirty="0" smtClean="0">
              <a:solidFill>
                <a:srgbClr val="800000"/>
              </a:solidFill>
            </a:rPr>
            <a:t>Western blotting </a:t>
          </a:r>
          <a:endParaRPr lang="en-US" sz="1200" kern="1200" dirty="0">
            <a:solidFill>
              <a:srgbClr val="800000"/>
            </a:solidFill>
          </a:endParaRPr>
        </a:p>
      </dsp:txBody>
      <dsp:txXfrm>
        <a:off x="5071312" y="3066934"/>
        <a:ext cx="1710489" cy="817334"/>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a:defRPr/>
            </a:pPr>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a:defRPr sz="1200"/>
            </a:lvl1pPr>
          </a:lstStyle>
          <a:p>
            <a:pPr>
              <a:defRPr/>
            </a:pPr>
            <a:fld id="{5E5833C4-22DA-4FFC-A93A-18977BE26697}" type="datetimeFigureOut">
              <a:rPr lang="ar-JO"/>
              <a:pPr>
                <a:defRPr/>
              </a:pPr>
              <a:t>08/05/1439</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vl1pPr>
          </a:lstStyle>
          <a:p>
            <a:pPr>
              <a:defRPr/>
            </a:pPr>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rtl="1">
              <a:defRPr sz="1200"/>
            </a:lvl1pPr>
          </a:lstStyle>
          <a:p>
            <a:pPr>
              <a:defRPr/>
            </a:pPr>
            <a:fld id="{BA8EA8EE-0B75-4AC6-BFA3-D0F75BC47DE9}" type="slidenum">
              <a:rPr lang="ar-JO"/>
              <a:pPr>
                <a:defRPr/>
              </a:pPr>
              <a:t>‹#›</a:t>
            </a:fld>
            <a:endParaRPr lang="ar-JO"/>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smtClean="0">
              <a:cs typeface="Arial"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D6B30A-98A6-44DA-B74C-603F04455C92}" type="slidenum">
              <a:rPr lang="ar-JO" smtClean="0"/>
              <a:pPr/>
              <a:t>1</a:t>
            </a:fld>
            <a:endParaRPr lang="ar-J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smtClean="0">
              <a:cs typeface="Arial" pitchFamily="34" charset="0"/>
            </a:endParaRP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C4953-F273-46B8-9757-4316BA2178DE}" type="slidenum">
              <a:rPr lang="ar-JO" smtClean="0"/>
              <a:pPr/>
              <a:t>4</a:t>
            </a:fld>
            <a:endParaRPr lang="ar-J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cs typeface="Arial" pitchFamily="34" charset="0"/>
            </a:endParaRP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F84EC1-44A4-44EB-8200-B35159C6F20B}" type="slidenum">
              <a:rPr lang="ar-JO" smtClean="0"/>
              <a:pPr/>
              <a:t>17</a:t>
            </a:fld>
            <a:endParaRPr lang="ar-J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smtClean="0">
              <a:cs typeface="Arial" pitchFamily="34" charset="0"/>
            </a:endParaRP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735864-57F5-489C-9AA2-D3544E6C40BC}" type="slidenum">
              <a:rPr lang="ar-JO" smtClean="0"/>
              <a:pPr/>
              <a:t>49</a:t>
            </a:fld>
            <a:endParaRPr lang="ar-J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1689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689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r>
              <a:rPr lang="fi-FI"/>
              <a:t>Dr./Salwa Hassan Teama 2012</a:t>
            </a:r>
            <a:endParaRPr lang="en-US"/>
          </a:p>
        </p:txBody>
      </p:sp>
      <p:sp>
        <p:nvSpPr>
          <p:cNvPr id="20" name="Rectangle 18"/>
          <p:cNvSpPr>
            <a:spLocks noGrp="1" noChangeArrowheads="1"/>
          </p:cNvSpPr>
          <p:nvPr>
            <p:ph type="sldNum" sz="quarter" idx="12"/>
          </p:nvPr>
        </p:nvSpPr>
        <p:spPr/>
        <p:txBody>
          <a:bodyPr/>
          <a:lstStyle>
            <a:lvl1pPr>
              <a:defRPr/>
            </a:lvl1pPr>
          </a:lstStyle>
          <a:p>
            <a:pPr>
              <a:defRPr/>
            </a:pPr>
            <a:fld id="{7F09117C-939C-44F3-989B-8C01B4142C6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367456B-0A43-4142-BAC3-10E3D2B16DB7}"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FB5AE7A-58F3-4794-9CD1-7C91DDFC11F0}"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927BEF6-6945-4206-98A2-516F024BF891}"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2A87B42-D00D-44CC-AB85-C5764155164F}" type="slidenum">
              <a:rPr lang="ar-SA"/>
              <a:pPr>
                <a:defRPr/>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8C68BB-A422-4F08-BC1E-C300AC209EA9}"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F5ECEAF-B425-4F90-BDBA-5327A342C3AF}" type="slidenum">
              <a:rPr lang="ar-SA"/>
              <a:pPr>
                <a:defRPr/>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5186ACC-BED8-4E35-8D01-EC575ADA4928}" type="slidenum">
              <a:rPr lang="ar-SA"/>
              <a:pPr>
                <a:defRPr/>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AEB43904-407A-442A-A6A7-AD567C900F6C}" type="slidenum">
              <a:rPr lang="ar-SA"/>
              <a:pPr>
                <a:defRPr/>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18E6BB1-40D5-463F-BFC2-32F960875F76}"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r>
              <a:rPr lang="fi-FI"/>
              <a:t>Dr./Salwa Hassan Teama 2012</a:t>
            </a: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FC452BF-A564-4501-A301-3E750947D9CA}" type="slidenum">
              <a:rPr lang="ar-SA"/>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rtl="0">
              <a:defRPr sz="1200"/>
            </a:lvl1pPr>
          </a:lstStyle>
          <a:p>
            <a:pPr>
              <a:defRPr/>
            </a:pPr>
            <a:r>
              <a:rPr lang="fi-FI"/>
              <a:t>Dr./Salwa Hassan Teama 2012</a:t>
            </a:r>
            <a:endParaRPr lang="en-US"/>
          </a:p>
        </p:txBody>
      </p:sp>
      <p:sp>
        <p:nvSpPr>
          <p:cNvPr id="167939"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rtl="0">
              <a:defRPr sz="1200">
                <a:latin typeface="Arial Black" pitchFamily="34" charset="0"/>
              </a:defRPr>
            </a:lvl1pPr>
          </a:lstStyle>
          <a:p>
            <a:pPr>
              <a:defRPr/>
            </a:pPr>
            <a:fld id="{3363D10A-92C9-46EB-A5EC-88566F7EE448}" type="slidenum">
              <a:rPr lang="ar-SA"/>
              <a:pPr>
                <a:defRPr/>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952"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l" rtl="0">
              <a:defRPr sz="12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5489"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Lst>
  <p:hf sldNum="0" hdr="0" dt="0"/>
  <p:txStyles>
    <p:titleStyle>
      <a:lvl1pPr algn="l" rtl="1" eaLnBrk="0" fontAlgn="base" hangingPunct="0">
        <a:spcBef>
          <a:spcPct val="0"/>
        </a:spcBef>
        <a:spcAft>
          <a:spcPct val="0"/>
        </a:spcAft>
        <a:defRPr sz="4400">
          <a:solidFill>
            <a:schemeClr val="tx1"/>
          </a:solidFill>
          <a:latin typeface="+mj-lt"/>
          <a:ea typeface="+mj-ea"/>
          <a:cs typeface="+mj-cs"/>
        </a:defRPr>
      </a:lvl1pPr>
      <a:lvl2pPr algn="l" rtl="1" eaLnBrk="0" fontAlgn="base" hangingPunct="0">
        <a:spcBef>
          <a:spcPct val="0"/>
        </a:spcBef>
        <a:spcAft>
          <a:spcPct val="0"/>
        </a:spcAft>
        <a:defRPr sz="4400">
          <a:solidFill>
            <a:schemeClr val="tx1"/>
          </a:solidFill>
          <a:latin typeface="Arial" pitchFamily="34" charset="0"/>
          <a:cs typeface="Arial" pitchFamily="34" charset="0"/>
        </a:defRPr>
      </a:lvl2pPr>
      <a:lvl3pPr algn="l" rtl="1" eaLnBrk="0" fontAlgn="base" hangingPunct="0">
        <a:spcBef>
          <a:spcPct val="0"/>
        </a:spcBef>
        <a:spcAft>
          <a:spcPct val="0"/>
        </a:spcAft>
        <a:defRPr sz="4400">
          <a:solidFill>
            <a:schemeClr val="tx1"/>
          </a:solidFill>
          <a:latin typeface="Arial" pitchFamily="34" charset="0"/>
          <a:cs typeface="Arial" pitchFamily="34" charset="0"/>
        </a:defRPr>
      </a:lvl3pPr>
      <a:lvl4pPr algn="l" rtl="1" eaLnBrk="0" fontAlgn="base" hangingPunct="0">
        <a:spcBef>
          <a:spcPct val="0"/>
        </a:spcBef>
        <a:spcAft>
          <a:spcPct val="0"/>
        </a:spcAft>
        <a:defRPr sz="4400">
          <a:solidFill>
            <a:schemeClr val="tx1"/>
          </a:solidFill>
          <a:latin typeface="Arial" pitchFamily="34" charset="0"/>
          <a:cs typeface="Arial" pitchFamily="34" charset="0"/>
        </a:defRPr>
      </a:lvl4pPr>
      <a:lvl5pPr algn="l"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l" rtl="1" fontAlgn="base">
        <a:spcBef>
          <a:spcPct val="0"/>
        </a:spcBef>
        <a:spcAft>
          <a:spcPct val="0"/>
        </a:spcAft>
        <a:defRPr sz="4400">
          <a:solidFill>
            <a:schemeClr val="tx1"/>
          </a:solidFill>
          <a:latin typeface="Arial" pitchFamily="34" charset="0"/>
          <a:cs typeface="Arial" pitchFamily="34" charset="0"/>
        </a:defRPr>
      </a:lvl6pPr>
      <a:lvl7pPr marL="914400" algn="l" rtl="1" fontAlgn="base">
        <a:spcBef>
          <a:spcPct val="0"/>
        </a:spcBef>
        <a:spcAft>
          <a:spcPct val="0"/>
        </a:spcAft>
        <a:defRPr sz="4400">
          <a:solidFill>
            <a:schemeClr val="tx1"/>
          </a:solidFill>
          <a:latin typeface="Arial" pitchFamily="34" charset="0"/>
          <a:cs typeface="Arial" pitchFamily="34" charset="0"/>
        </a:defRPr>
      </a:lvl7pPr>
      <a:lvl8pPr marL="1371600" algn="l" rtl="1" fontAlgn="base">
        <a:spcBef>
          <a:spcPct val="0"/>
        </a:spcBef>
        <a:spcAft>
          <a:spcPct val="0"/>
        </a:spcAft>
        <a:defRPr sz="4400">
          <a:solidFill>
            <a:schemeClr val="tx1"/>
          </a:solidFill>
          <a:latin typeface="Arial" pitchFamily="34" charset="0"/>
          <a:cs typeface="Arial" pitchFamily="34" charset="0"/>
        </a:defRPr>
      </a:lvl8pPr>
      <a:lvl9pPr marL="1828800" algn="l" rtl="1"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ctrTitle" idx="4294967295"/>
          </p:nvPr>
        </p:nvSpPr>
        <p:spPr>
          <a:xfrm>
            <a:off x="685800" y="2130425"/>
            <a:ext cx="7772400" cy="1470025"/>
          </a:xfrm>
        </p:spPr>
        <p:txBody>
          <a:bodyPr/>
          <a:lstStyle/>
          <a:p>
            <a:r>
              <a:rPr lang="en-GB" sz="3600" dirty="0" smtClean="0"/>
              <a:t>OBISESAN A.O.</a:t>
            </a:r>
            <a:br>
              <a:rPr lang="en-GB" sz="3600" dirty="0" smtClean="0"/>
            </a:br>
            <a:r>
              <a:rPr lang="en-GB" sz="6000" dirty="0" smtClean="0"/>
              <a:t> </a:t>
            </a:r>
            <a:r>
              <a:rPr lang="en-GB" sz="3600" dirty="0" smtClean="0"/>
              <a:t>PHARMACOLOGY AND THERAPEUTICS DEPARTMENT</a:t>
            </a:r>
            <a:r>
              <a:rPr lang="en-US" sz="6000" dirty="0" smtClean="0"/>
              <a:t/>
            </a:r>
            <a:br>
              <a:rPr lang="en-US" sz="6000" dirty="0" smtClean="0"/>
            </a:br>
            <a:r>
              <a:rPr lang="fr-CA" sz="5600" dirty="0" smtClean="0">
                <a:solidFill>
                  <a:schemeClr val="bg1"/>
                </a:solidFill>
              </a:rPr>
              <a:t> </a:t>
            </a:r>
            <a:endParaRPr lang="fr-CA" sz="5600" dirty="0" smtClean="0">
              <a:solidFill>
                <a:schemeClr val="bg1"/>
              </a:solidFill>
            </a:endParaRPr>
          </a:p>
        </p:txBody>
      </p:sp>
      <p:sp>
        <p:nvSpPr>
          <p:cNvPr id="3075" name="Sous-titre 2"/>
          <p:cNvSpPr>
            <a:spLocks noGrp="1"/>
          </p:cNvSpPr>
          <p:nvPr>
            <p:ph type="subTitle" idx="4294967295"/>
          </p:nvPr>
        </p:nvSpPr>
        <p:spPr>
          <a:xfrm>
            <a:off x="1390650" y="3429000"/>
            <a:ext cx="6400800" cy="1504950"/>
          </a:xfrm>
        </p:spPr>
        <p:txBody>
          <a:bodyPr/>
          <a:lstStyle/>
          <a:p>
            <a:pPr marL="0" indent="0" eaLnBrk="1" hangingPunct="1">
              <a:buFont typeface="Wingdings" pitchFamily="2" charset="2"/>
              <a:buNone/>
            </a:pPr>
            <a:r>
              <a:rPr lang="fr-CA" sz="3800" smtClean="0">
                <a:solidFill>
                  <a:schemeClr val="bg1"/>
                </a:solidFill>
              </a:rPr>
              <a:t> </a:t>
            </a:r>
          </a:p>
        </p:txBody>
      </p:sp>
      <p:sp>
        <p:nvSpPr>
          <p:cNvPr id="3076" name="Rectangle 5"/>
          <p:cNvSpPr>
            <a:spLocks noChangeArrowheads="1"/>
          </p:cNvSpPr>
          <p:nvPr/>
        </p:nvSpPr>
        <p:spPr bwMode="auto">
          <a:xfrm>
            <a:off x="-304800" y="1765300"/>
            <a:ext cx="9677400" cy="120015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rtl="1">
              <a:defRPr/>
            </a:pPr>
            <a:r>
              <a:rPr lang="en-US" sz="3600" dirty="0">
                <a:solidFill>
                  <a:srgbClr val="00005E"/>
                </a:solidFill>
                <a:latin typeface="Impact" pitchFamily="34" charset="0"/>
                <a:cs typeface="Times New Roman" pitchFamily="18" charset="0"/>
              </a:rPr>
              <a:t> </a:t>
            </a:r>
            <a:endParaRPr lang="en-US" sz="3600" dirty="0">
              <a:solidFill>
                <a:schemeClr val="bg2">
                  <a:lumMod val="50000"/>
                </a:schemeClr>
              </a:solidFill>
              <a:latin typeface="Constantia" pitchFamily="18" charset="0"/>
            </a:endParaRPr>
          </a:p>
          <a:p>
            <a:pPr algn="ctr" rtl="1">
              <a:defRPr/>
            </a:pPr>
            <a:r>
              <a:rPr lang="en-US" dirty="0">
                <a:solidFill>
                  <a:srgbClr val="00005E"/>
                </a:solidFill>
                <a:latin typeface="Lucida Console" pitchFamily="49" charset="0"/>
              </a:rPr>
              <a:t> </a:t>
            </a:r>
            <a:endParaRPr lang="en-US" dirty="0">
              <a:solidFill>
                <a:srgbClr val="00005E"/>
              </a:solidFill>
              <a:latin typeface="Adobe Garamond Pro Bold" pitchFamily="18" charset="0"/>
            </a:endParaRPr>
          </a:p>
          <a:p>
            <a:pPr algn="ctr" rtl="1">
              <a:defRPr/>
            </a:pPr>
            <a:r>
              <a:rPr lang="en-US" dirty="0">
                <a:solidFill>
                  <a:srgbClr val="00005E"/>
                </a:solidFill>
                <a:latin typeface="Times New Roman" pitchFamily="18" charset="0"/>
              </a:rPr>
              <a:t> </a:t>
            </a:r>
            <a:endParaRPr lang="en-US" dirty="0">
              <a:latin typeface="Times New Roman" pitchFamily="18" charset="0"/>
            </a:endParaRPr>
          </a:p>
        </p:txBody>
      </p:sp>
      <p:sp>
        <p:nvSpPr>
          <p:cNvPr id="2" name="Rectangle 1"/>
          <p:cNvSpPr/>
          <p:nvPr/>
        </p:nvSpPr>
        <p:spPr>
          <a:xfrm>
            <a:off x="1790700" y="6521450"/>
            <a:ext cx="6096000" cy="276225"/>
          </a:xfrm>
          <a:prstGeom prst="rect">
            <a:avLst/>
          </a:prstGeom>
        </p:spPr>
        <p:txBody>
          <a:bodyPr>
            <a:spAutoFit/>
          </a:bodyPr>
          <a:lstStyle/>
          <a:p>
            <a:pPr>
              <a:defRPr/>
            </a:pPr>
            <a:r>
              <a:rPr lang="en-US" sz="1200" dirty="0">
                <a:solidFill>
                  <a:schemeClr val="bg2">
                    <a:lumMod val="75000"/>
                  </a:schemeClr>
                </a:solidFill>
              </a:rPr>
              <a:t> </a:t>
            </a:r>
          </a:p>
        </p:txBody>
      </p:sp>
      <p:sp>
        <p:nvSpPr>
          <p:cNvPr id="3" name="Rectangle 2"/>
          <p:cNvSpPr/>
          <p:nvPr/>
        </p:nvSpPr>
        <p:spPr>
          <a:xfrm>
            <a:off x="3962400" y="4800600"/>
            <a:ext cx="5105400" cy="1865313"/>
          </a:xfrm>
          <a:prstGeom prst="rect">
            <a:avLst/>
          </a:prstGeom>
        </p:spPr>
        <p:txBody>
          <a:bodyPr>
            <a:spAutoFit/>
          </a:bodyPr>
          <a:lstStyle/>
          <a:p>
            <a:pPr rtl="1">
              <a:lnSpc>
                <a:spcPct val="90000"/>
              </a:lnSpc>
              <a:defRPr/>
            </a:pPr>
            <a:r>
              <a:rPr lang="en-US" sz="2400" dirty="0">
                <a:solidFill>
                  <a:schemeClr val="accent5">
                    <a:lumMod val="25000"/>
                  </a:schemeClr>
                </a:solidFill>
                <a:latin typeface="Constantia" pitchFamily="18" charset="0"/>
              </a:rPr>
              <a:t> </a:t>
            </a:r>
            <a:endParaRPr lang="en-US" sz="2400" dirty="0">
              <a:latin typeface="Constantia" pitchFamily="18" charset="0"/>
            </a:endParaRPr>
          </a:p>
          <a:p>
            <a:pPr algn="ctr" rtl="1">
              <a:lnSpc>
                <a:spcPct val="90000"/>
              </a:lnSpc>
              <a:defRPr/>
            </a:pPr>
            <a:r>
              <a:rPr lang="en-US" sz="2400" dirty="0">
                <a:latin typeface="Constantia" pitchFamily="18" charset="0"/>
              </a:rPr>
              <a:t> </a:t>
            </a:r>
            <a:r>
              <a:rPr lang="en-US" sz="2400" dirty="0">
                <a:solidFill>
                  <a:srgbClr val="000066"/>
                </a:solidFill>
                <a:latin typeface="Times New Roman" pitchFamily="18" charset="0"/>
                <a:cs typeface="Times New Roman" pitchFamily="18" charset="0"/>
              </a:rPr>
              <a:t> </a:t>
            </a:r>
          </a:p>
          <a:p>
            <a:pPr algn="ctr" rtl="1">
              <a:lnSpc>
                <a:spcPct val="90000"/>
              </a:lnSpc>
              <a:defRPr/>
            </a:pPr>
            <a:endParaRPr lang="en-US" sz="2400" dirty="0">
              <a:latin typeface="Times New Roman" pitchFamily="18" charset="0"/>
              <a:cs typeface="Times New Roman" pitchFamily="18" charset="0"/>
            </a:endParaRPr>
          </a:p>
          <a:p>
            <a:pPr algn="ctr" rtl="1">
              <a:lnSpc>
                <a:spcPct val="90000"/>
              </a:lnSpc>
              <a:defRPr/>
            </a:pPr>
            <a:r>
              <a:rPr lang="en-US" sz="2800" dirty="0">
                <a:latin typeface="Times New Roman" pitchFamily="18" charset="0"/>
                <a:cs typeface="Times New Roman" pitchFamily="18" charset="0"/>
              </a:rPr>
              <a:t> </a:t>
            </a:r>
          </a:p>
          <a:p>
            <a:pPr algn="ctr" rtl="1">
              <a:lnSpc>
                <a:spcPct val="90000"/>
              </a:lnSpc>
              <a:defRPr/>
            </a:pPr>
            <a:r>
              <a:rPr lang="en-US" sz="2800" dirty="0">
                <a:latin typeface="Times New Roman" pitchFamily="18" charset="0"/>
                <a:cs typeface="Times New Roman" pitchFamily="18" charset="0"/>
              </a:rPr>
              <a:t> </a:t>
            </a:r>
            <a:endParaRPr lang="en-US" dirty="0">
              <a:latin typeface="Constantia" pitchFamily="18" charset="0"/>
            </a:endParaRPr>
          </a:p>
        </p:txBody>
      </p:sp>
      <p:sp>
        <p:nvSpPr>
          <p:cNvPr id="3079"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sp>
        <p:nvSpPr>
          <p:cNvPr id="4" name="TextBox 3"/>
          <p:cNvSpPr txBox="1"/>
          <p:nvPr/>
        </p:nvSpPr>
        <p:spPr>
          <a:xfrm>
            <a:off x="0" y="685800"/>
            <a:ext cx="9829800" cy="1323439"/>
          </a:xfrm>
          <a:prstGeom prst="rect">
            <a:avLst/>
          </a:prstGeom>
          <a:noFill/>
        </p:spPr>
        <p:txBody>
          <a:bodyPr>
            <a:spAutoFit/>
          </a:bodyPr>
          <a:lstStyle/>
          <a:p>
            <a:pPr algn="ctr" rtl="1">
              <a:defRPr/>
            </a:pPr>
            <a:r>
              <a:rPr lang="en-US" sz="4000" b="1" dirty="0">
                <a:solidFill>
                  <a:schemeClr val="bg2">
                    <a:lumMod val="50000"/>
                  </a:schemeClr>
                </a:solidFill>
                <a:latin typeface="Times New Roman" pitchFamily="18" charset="0"/>
                <a:ea typeface="Tahoma" pitchFamily="34" charset="0"/>
                <a:cs typeface="Times New Roman" pitchFamily="18" charset="0"/>
              </a:rPr>
              <a:t>Introduction To Molecular </a:t>
            </a:r>
            <a:r>
              <a:rPr lang="en-US" sz="4000" b="1" dirty="0" smtClean="0">
                <a:solidFill>
                  <a:schemeClr val="bg2">
                    <a:lumMod val="50000"/>
                  </a:schemeClr>
                </a:solidFill>
                <a:latin typeface="Times New Roman" pitchFamily="18" charset="0"/>
                <a:ea typeface="Tahoma" pitchFamily="34" charset="0"/>
                <a:cs typeface="Times New Roman" pitchFamily="18" charset="0"/>
              </a:rPr>
              <a:t>Biology</a:t>
            </a:r>
          </a:p>
          <a:p>
            <a:pPr algn="ctr" rtl="1">
              <a:defRPr/>
            </a:pPr>
            <a:r>
              <a:rPr lang="en-GB" sz="4000" dirty="0" smtClean="0"/>
              <a:t>PHA 208</a:t>
            </a:r>
            <a:endParaRPr lang="en-US" sz="4000" b="1" dirty="0">
              <a:solidFill>
                <a:schemeClr val="bg2">
                  <a:lumMod val="50000"/>
                </a:schemeClr>
              </a:solidFill>
              <a:latin typeface="Times New Roman" pitchFamily="18" charset="0"/>
              <a:ea typeface="Tahoma" pitchFamily="34" charset="0"/>
              <a:cs typeface="Times New Roman" pitchFamily="18" charset="0"/>
            </a:endParaRPr>
          </a:p>
        </p:txBody>
      </p:sp>
      <p:sp>
        <p:nvSpPr>
          <p:cNvPr id="3081" name="TextBox 4"/>
          <p:cNvSpPr txBox="1">
            <a:spLocks noChangeArrowheads="1"/>
          </p:cNvSpPr>
          <p:nvPr/>
        </p:nvSpPr>
        <p:spPr bwMode="auto">
          <a:xfrm>
            <a:off x="3473450" y="5014913"/>
            <a:ext cx="5867400" cy="830262"/>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400" dirty="0" smtClean="0">
                <a:solidFill>
                  <a:schemeClr val="bg2">
                    <a:lumMod val="50000"/>
                  </a:schemeClr>
                </a:solidFill>
                <a:latin typeface="Impact" pitchFamily="34" charset="0"/>
                <a:ea typeface="Verdana" pitchFamily="34" charset="0"/>
                <a:cs typeface="Verdana" pitchFamily="34" charset="0"/>
              </a:rPr>
              <a:t> </a:t>
            </a:r>
          </a:p>
          <a:p>
            <a:pPr algn="ctr" eaLnBrk="1" hangingPunct="1">
              <a:defRPr/>
            </a:pPr>
            <a:r>
              <a:rPr lang="en-US" sz="2400" dirty="0" smtClean="0">
                <a:solidFill>
                  <a:schemeClr val="bg2">
                    <a:lumMod val="50000"/>
                  </a:schemeClr>
                </a:solidFill>
                <a:latin typeface="Impact" pitchFamily="34" charset="0"/>
                <a:ea typeface="Verdana" pitchFamily="34" charset="0"/>
                <a:cs typeface="Verdana" pitchFamily="34" charset="0"/>
              </a:rPr>
              <a:t> </a:t>
            </a:r>
            <a:endParaRPr lang="en-US" dirty="0" smtClean="0">
              <a:latin typeface="Arial Black" pitchFamily="34" charset="0"/>
            </a:endParaRPr>
          </a:p>
        </p:txBody>
      </p:sp>
    </p:spTree>
  </p:cSld>
  <p:clrMapOvr>
    <a:masterClrMapping/>
  </p:clrMapOvr>
  <p:transition advTm="102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Prokaryotic Cell</a:t>
            </a:r>
            <a:endParaRPr lang="en-US" sz="3200" smtClean="0"/>
          </a:p>
        </p:txBody>
      </p:sp>
      <p:sp>
        <p:nvSpPr>
          <p:cNvPr id="3" name="Content Placeholder 2"/>
          <p:cNvSpPr>
            <a:spLocks noGrp="1"/>
          </p:cNvSpPr>
          <p:nvPr>
            <p:ph idx="1"/>
          </p:nvPr>
        </p:nvSpPr>
        <p:spPr>
          <a:xfrm>
            <a:off x="381000" y="1828800"/>
            <a:ext cx="8229600" cy="3886200"/>
          </a:xfrm>
        </p:spPr>
        <p:txBody>
          <a:bodyPr/>
          <a:lstStyle/>
          <a:p>
            <a:pPr algn="l" rtl="0" eaLnBrk="1" hangingPunct="1">
              <a:spcBef>
                <a:spcPts val="0"/>
              </a:spcBef>
              <a:buSzPct val="150000"/>
              <a:buFont typeface="Wingdings" pitchFamily="2" charset="2"/>
              <a:buChar char="§"/>
              <a:defRPr/>
            </a:pPr>
            <a:r>
              <a:rPr lang="en-US" sz="2400" u="sng" dirty="0" smtClean="0">
                <a:solidFill>
                  <a:srgbClr val="990000"/>
                </a:solidFill>
                <a:latin typeface="Times New Roman" pitchFamily="18" charset="0"/>
                <a:cs typeface="Times New Roman" pitchFamily="18" charset="0"/>
              </a:rPr>
              <a:t>Unicellular </a:t>
            </a:r>
            <a:r>
              <a:rPr lang="en-US" sz="2400" dirty="0">
                <a:solidFill>
                  <a:schemeClr val="bg2">
                    <a:lumMod val="50000"/>
                  </a:schemeClr>
                </a:solidFill>
                <a:latin typeface="Times New Roman" pitchFamily="18" charset="0"/>
                <a:cs typeface="Times New Roman" pitchFamily="18" charset="0"/>
              </a:rPr>
              <a:t>organisms, found in all environments. These include </a:t>
            </a:r>
            <a:r>
              <a:rPr lang="en-US" sz="2400" u="sng" dirty="0">
                <a:solidFill>
                  <a:srgbClr val="990000"/>
                </a:solidFill>
                <a:latin typeface="Times New Roman" pitchFamily="18" charset="0"/>
                <a:cs typeface="Times New Roman" pitchFamily="18" charset="0"/>
              </a:rPr>
              <a:t>bacteria and </a:t>
            </a:r>
            <a:r>
              <a:rPr lang="en-US" sz="2400" u="sng" dirty="0" err="1">
                <a:solidFill>
                  <a:srgbClr val="990000"/>
                </a:solidFill>
                <a:latin typeface="Times New Roman" pitchFamily="18" charset="0"/>
                <a:cs typeface="Times New Roman" pitchFamily="18" charset="0"/>
              </a:rPr>
              <a:t>archaea</a:t>
            </a:r>
            <a:r>
              <a:rPr lang="en-US" sz="2400" u="sng" dirty="0">
                <a:solidFill>
                  <a:schemeClr val="bg2">
                    <a:lumMod val="50000"/>
                  </a:schemeClr>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endParaRPr lang="ar-SA" sz="2400" dirty="0">
              <a:solidFill>
                <a:srgbClr val="000000"/>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Without a nucleus</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no nuclear membrane (genetic material dispersed throughout cytoplasm;</a:t>
            </a:r>
            <a:endParaRPr lang="ar-SA" sz="2400" dirty="0">
              <a:solidFill>
                <a:schemeClr val="bg2">
                  <a:lumMod val="50000"/>
                </a:schemeClr>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No membrane-bound organelles</a:t>
            </a:r>
            <a:r>
              <a:rPr lang="en-US" sz="2400" dirty="0">
                <a:solidFill>
                  <a:srgbClr val="000000"/>
                </a:solidFill>
                <a:latin typeface="Times New Roman" pitchFamily="18" charset="0"/>
                <a:cs typeface="Times New Roman" pitchFamily="18" charset="0"/>
              </a:rPr>
              <a:t>;</a:t>
            </a:r>
            <a:r>
              <a:rPr lang="ar-SA" sz="2400" dirty="0">
                <a:solidFill>
                  <a:srgbClr val="000000"/>
                </a:solidFill>
                <a:latin typeface="Times New Roman" pitchFamily="18" charset="0"/>
                <a:cs typeface="Times New Roman" pitchFamily="18" charset="0"/>
              </a:rPr>
              <a:t> </a:t>
            </a:r>
          </a:p>
          <a:p>
            <a:pPr algn="l" rtl="0" eaLnBrk="1" hangingPunct="1">
              <a:spcBef>
                <a:spcPts val="0"/>
              </a:spcBef>
              <a:buSzPct val="150000"/>
              <a:buFont typeface="Wingdings" pitchFamily="2" charset="2"/>
              <a:buChar char="§"/>
              <a:defRPr/>
            </a:pPr>
            <a:r>
              <a:rPr lang="en-US" sz="2400" dirty="0">
                <a:solidFill>
                  <a:schemeClr val="bg2">
                    <a:lumMod val="50000"/>
                  </a:schemeClr>
                </a:solidFill>
                <a:latin typeface="Times New Roman" pitchFamily="18" charset="0"/>
                <a:cs typeface="Times New Roman" pitchFamily="18" charset="0"/>
              </a:rPr>
              <a:t>Cell contains only </a:t>
            </a:r>
            <a:r>
              <a:rPr lang="en-US" sz="2400" u="sng" dirty="0">
                <a:solidFill>
                  <a:srgbClr val="990000"/>
                </a:solidFill>
                <a:latin typeface="Times New Roman" pitchFamily="18" charset="0"/>
                <a:cs typeface="Times New Roman" pitchFamily="18" charset="0"/>
              </a:rPr>
              <a:t>one circular DNA molecule</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contained in the cytoplasm; </a:t>
            </a: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DNA is naked</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(no histone); </a:t>
            </a: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Simple internal structure</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and</a:t>
            </a:r>
          </a:p>
          <a:p>
            <a:pPr algn="l" rtl="0" eaLnBrk="1" hangingPunct="1">
              <a:spcBef>
                <a:spcPts val="0"/>
              </a:spcBef>
              <a:buSzPct val="150000"/>
              <a:buFont typeface="Wingdings" pitchFamily="2" charset="2"/>
              <a:buChar char="§"/>
              <a:defRPr/>
            </a:pPr>
            <a:r>
              <a:rPr lang="en-US" sz="2400" dirty="0">
                <a:solidFill>
                  <a:schemeClr val="bg2">
                    <a:lumMod val="50000"/>
                  </a:schemeClr>
                </a:solidFill>
                <a:latin typeface="Times New Roman" pitchFamily="18" charset="0"/>
                <a:cs typeface="Times New Roman" pitchFamily="18" charset="0"/>
              </a:rPr>
              <a:t>Cell division by</a:t>
            </a:r>
            <a:r>
              <a:rPr lang="en-US" sz="2400" dirty="0">
                <a:solidFill>
                  <a:schemeClr val="bg2">
                    <a:lumMod val="75000"/>
                  </a:schemeClr>
                </a:solidFill>
                <a:latin typeface="Times New Roman" pitchFamily="18" charset="0"/>
                <a:cs typeface="Times New Roman" pitchFamily="18" charset="0"/>
              </a:rPr>
              <a:t> </a:t>
            </a:r>
            <a:r>
              <a:rPr lang="en-US" sz="2400" u="sng" dirty="0">
                <a:solidFill>
                  <a:srgbClr val="990000"/>
                </a:solidFill>
                <a:latin typeface="Times New Roman" pitchFamily="18" charset="0"/>
                <a:cs typeface="Times New Roman" pitchFamily="18" charset="0"/>
              </a:rPr>
              <a:t>simple binary fission</a:t>
            </a:r>
            <a:r>
              <a:rPr lang="en-US" sz="2400" dirty="0">
                <a:solidFill>
                  <a:srgbClr val="000000"/>
                </a:solidFill>
                <a:latin typeface="Times New Roman" pitchFamily="18" charset="0"/>
                <a:cs typeface="Times New Roman" pitchFamily="18" charset="0"/>
              </a:rPr>
              <a:t>.</a:t>
            </a:r>
            <a:endParaRPr lang="ar-SA" sz="2400" dirty="0">
              <a:solidFill>
                <a:srgbClr val="000000"/>
              </a:solidFill>
              <a:latin typeface="Times New Roman" pitchFamily="18" charset="0"/>
              <a:cs typeface="Times New Roman" pitchFamily="18" charset="0"/>
            </a:endParaRPr>
          </a:p>
          <a:p>
            <a:pPr>
              <a:defRPr/>
            </a:pPr>
            <a:endParaRPr lang="en-US" sz="2800" dirty="0"/>
          </a:p>
        </p:txBody>
      </p:sp>
      <p:sp>
        <p:nvSpPr>
          <p:cNvPr id="12292"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sp>
        <p:nvSpPr>
          <p:cNvPr id="12293" name="Rectangle 1"/>
          <p:cNvSpPr>
            <a:spLocks noChangeArrowheads="1"/>
          </p:cNvSpPr>
          <p:nvPr/>
        </p:nvSpPr>
        <p:spPr bwMode="auto">
          <a:xfrm>
            <a:off x="3200400" y="6462713"/>
            <a:ext cx="2289175" cy="277812"/>
          </a:xfrm>
          <a:prstGeom prst="rect">
            <a:avLst/>
          </a:prstGeom>
          <a:noFill/>
          <a:ln w="9525">
            <a:noFill/>
            <a:miter lim="800000"/>
            <a:headEnd/>
            <a:tailEnd/>
          </a:ln>
        </p:spPr>
        <p:txBody>
          <a:bodyPr wrap="none">
            <a:spAutoFit/>
          </a:bodyPr>
          <a:lstStyle/>
          <a:p>
            <a:r>
              <a:rPr lang="fi-FI" sz="1200"/>
              <a:t>Dr./Salwa Hassan Teama 2012</a:t>
            </a:r>
            <a:endParaRPr 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Archaea</a:t>
            </a:r>
            <a:endParaRPr lang="en-US" sz="3200" smtClean="0">
              <a:latin typeface="Arial Black" pitchFamily="34" charset="0"/>
            </a:endParaRPr>
          </a:p>
        </p:txBody>
      </p:sp>
      <p:sp>
        <p:nvSpPr>
          <p:cNvPr id="3" name="Content Placeholder 2"/>
          <p:cNvSpPr>
            <a:spLocks noGrp="1"/>
          </p:cNvSpPr>
          <p:nvPr>
            <p:ph sz="half" idx="1"/>
          </p:nvPr>
        </p:nvSpPr>
        <p:spPr/>
        <p:txBody>
          <a:bodyPr/>
          <a:lstStyle/>
          <a:p>
            <a:pPr marL="0" indent="0" algn="l">
              <a:buFont typeface="Wingdings" pitchFamily="2" charset="2"/>
              <a:buNone/>
              <a:defRPr/>
            </a:pPr>
            <a:r>
              <a:rPr lang="en-US" u="sng" dirty="0" err="1">
                <a:solidFill>
                  <a:srgbClr val="800000"/>
                </a:solidFill>
                <a:latin typeface="Times New Roman" pitchFamily="18" charset="0"/>
                <a:cs typeface="Times New Roman" pitchFamily="18" charset="0"/>
              </a:rPr>
              <a:t>Archaea</a:t>
            </a:r>
            <a:r>
              <a:rPr lang="en-US" dirty="0">
                <a:solidFill>
                  <a:srgbClr val="000000"/>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is prokaryotes; organisms</a:t>
            </a:r>
            <a:r>
              <a:rPr lang="en-US" dirty="0">
                <a:solidFill>
                  <a:srgbClr val="00005E"/>
                </a:solidFill>
                <a:latin typeface="Times New Roman" pitchFamily="18" charset="0"/>
                <a:cs typeface="Times New Roman" pitchFamily="18" charset="0"/>
              </a:rPr>
              <a:t> </a:t>
            </a:r>
            <a:r>
              <a:rPr lang="en-US" u="sng" dirty="0">
                <a:solidFill>
                  <a:srgbClr val="800000"/>
                </a:solidFill>
                <a:latin typeface="Times New Roman" pitchFamily="18" charset="0"/>
                <a:cs typeface="Times New Roman" pitchFamily="18" charset="0"/>
              </a:rPr>
              <a:t>without nucleus</a:t>
            </a:r>
            <a:r>
              <a:rPr lang="en-US" dirty="0">
                <a:solidFill>
                  <a:srgbClr val="000000"/>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but some aspects of their molecular biology are more similar to those of eukaryotes.</a:t>
            </a:r>
            <a:endParaRPr lang="ar-JO" dirty="0">
              <a:solidFill>
                <a:schemeClr val="bg2">
                  <a:lumMod val="50000"/>
                </a:schemeClr>
              </a:solidFill>
              <a:latin typeface="Times New Roman" pitchFamily="18" charset="0"/>
              <a:cs typeface="Times New Roman" pitchFamily="18" charset="0"/>
            </a:endParaRPr>
          </a:p>
          <a:p>
            <a:pPr>
              <a:defRPr/>
            </a:pPr>
            <a:endParaRPr lang="en-US" dirty="0"/>
          </a:p>
        </p:txBody>
      </p:sp>
      <p:sp>
        <p:nvSpPr>
          <p:cNvPr id="13316" name="Footer Placeholder 4"/>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13317" name="Picture 2"/>
          <p:cNvPicPr>
            <a:picLocks noGrp="1" noChangeAspect="1" noChangeArrowheads="1"/>
          </p:cNvPicPr>
          <p:nvPr>
            <p:ph sz="half" idx="2"/>
          </p:nvPr>
        </p:nvPicPr>
        <p:blipFill>
          <a:blip r:embed="rId2" cstate="print"/>
          <a:srcRect/>
          <a:stretch>
            <a:fillRect/>
          </a:stretch>
        </p:blipFill>
        <p:spPr>
          <a:xfrm>
            <a:off x="4835525" y="2057400"/>
            <a:ext cx="3663950" cy="3886200"/>
          </a:xfrm>
          <a:noFill/>
        </p:spPr>
      </p:pic>
      <p:sp>
        <p:nvSpPr>
          <p:cNvPr id="13318" name="TextBox 5"/>
          <p:cNvSpPr txBox="1">
            <a:spLocks noChangeArrowheads="1"/>
          </p:cNvSpPr>
          <p:nvPr/>
        </p:nvSpPr>
        <p:spPr bwMode="auto">
          <a:xfrm>
            <a:off x="5181600" y="5867400"/>
            <a:ext cx="2895600" cy="276225"/>
          </a:xfrm>
          <a:prstGeom prst="rect">
            <a:avLst/>
          </a:prstGeom>
          <a:noFill/>
          <a:ln w="9525">
            <a:noFill/>
            <a:miter lim="800000"/>
            <a:headEnd/>
            <a:tailEnd/>
          </a:ln>
        </p:spPr>
        <p:txBody>
          <a:bodyPr>
            <a:spAutoFit/>
          </a:bodyPr>
          <a:lstStyle/>
          <a:p>
            <a:r>
              <a:rPr lang="en-US" sz="1200"/>
              <a:t>Saperaud. Source: Wikipedia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229600" cy="1371600"/>
          </a:xfrm>
        </p:spPr>
        <p:txBody>
          <a:bodyPr/>
          <a:lstStyle/>
          <a:p>
            <a:pPr algn="ctr"/>
            <a:r>
              <a:rPr lang="en-US" sz="3200" b="1" smtClean="0">
                <a:solidFill>
                  <a:srgbClr val="800000"/>
                </a:solidFill>
                <a:latin typeface="Arial Black" pitchFamily="34" charset="0"/>
                <a:cs typeface="Times New Roman" pitchFamily="18" charset="0"/>
              </a:rPr>
              <a:t>The Genome</a:t>
            </a:r>
            <a:endParaRPr lang="en-US" sz="3200" smtClean="0">
              <a:latin typeface="Arial Black" pitchFamily="34" charset="0"/>
            </a:endParaRPr>
          </a:p>
        </p:txBody>
      </p:sp>
      <p:sp>
        <p:nvSpPr>
          <p:cNvPr id="3" name="Content Placeholder 2"/>
          <p:cNvSpPr>
            <a:spLocks noGrp="1"/>
          </p:cNvSpPr>
          <p:nvPr>
            <p:ph idx="1"/>
          </p:nvPr>
        </p:nvSpPr>
        <p:spPr/>
        <p:txBody>
          <a:bodyPr/>
          <a:lstStyle/>
          <a:p>
            <a:pPr algn="l" rtl="0">
              <a:defRPr/>
            </a:pPr>
            <a:endParaRPr lang="en-US" dirty="0" smtClean="0">
              <a:solidFill>
                <a:schemeClr val="accent5">
                  <a:lumMod val="10000"/>
                </a:schemeClr>
              </a:solidFill>
              <a:latin typeface="Times New Roman" pitchFamily="18" charset="0"/>
              <a:cs typeface="Times New Roman" pitchFamily="18" charset="0"/>
            </a:endParaRPr>
          </a:p>
          <a:p>
            <a:pPr algn="l" rtl="0">
              <a:defRPr/>
            </a:pPr>
            <a:r>
              <a:rPr lang="en-US" dirty="0" smtClean="0">
                <a:solidFill>
                  <a:schemeClr val="accent5">
                    <a:lumMod val="10000"/>
                  </a:schemeClr>
                </a:solidFill>
                <a:latin typeface="Times New Roman" pitchFamily="18" charset="0"/>
                <a:cs typeface="Times New Roman" pitchFamily="18" charset="0"/>
              </a:rPr>
              <a:t>Totality </a:t>
            </a:r>
            <a:r>
              <a:rPr lang="en-US" dirty="0">
                <a:solidFill>
                  <a:schemeClr val="accent5">
                    <a:lumMod val="10000"/>
                  </a:schemeClr>
                </a:solidFill>
                <a:latin typeface="Times New Roman" pitchFamily="18" charset="0"/>
                <a:cs typeface="Times New Roman" pitchFamily="18" charset="0"/>
              </a:rPr>
              <a:t>of genetic information of an organism.</a:t>
            </a:r>
          </a:p>
          <a:p>
            <a:pPr marL="0" indent="0" algn="l" rtl="0">
              <a:buFont typeface="Wingdings" pitchFamily="2" charset="2"/>
              <a:buNone/>
              <a:defRPr/>
            </a:pPr>
            <a:endParaRPr lang="en-US" dirty="0">
              <a:solidFill>
                <a:schemeClr val="accent5">
                  <a:lumMod val="10000"/>
                </a:schemeClr>
              </a:solidFill>
              <a:latin typeface="Times New Roman" pitchFamily="18" charset="0"/>
              <a:cs typeface="Times New Roman" pitchFamily="18" charset="0"/>
            </a:endParaRPr>
          </a:p>
          <a:p>
            <a:pPr algn="l" rtl="0">
              <a:defRPr/>
            </a:pPr>
            <a:r>
              <a:rPr lang="en-US" dirty="0">
                <a:solidFill>
                  <a:schemeClr val="accent5">
                    <a:lumMod val="10000"/>
                  </a:schemeClr>
                </a:solidFill>
                <a:latin typeface="Times New Roman" pitchFamily="18" charset="0"/>
                <a:cs typeface="Times New Roman" pitchFamily="18" charset="0"/>
              </a:rPr>
              <a:t>Encoded in the </a:t>
            </a:r>
            <a:r>
              <a:rPr lang="en-US" u="sng" dirty="0">
                <a:solidFill>
                  <a:srgbClr val="990000"/>
                </a:solidFill>
                <a:latin typeface="Times New Roman" pitchFamily="18" charset="0"/>
                <a:cs typeface="Times New Roman" pitchFamily="18" charset="0"/>
              </a:rPr>
              <a:t>DNA</a:t>
            </a:r>
            <a:r>
              <a:rPr lang="en-US" dirty="0">
                <a:solidFill>
                  <a:srgbClr val="002060"/>
                </a:solidFill>
                <a:latin typeface="Times New Roman" pitchFamily="18" charset="0"/>
                <a:cs typeface="Times New Roman" pitchFamily="18" charset="0"/>
              </a:rPr>
              <a:t> </a:t>
            </a:r>
            <a:r>
              <a:rPr lang="en-US" dirty="0">
                <a:solidFill>
                  <a:schemeClr val="accent5">
                    <a:lumMod val="10000"/>
                  </a:schemeClr>
                </a:solidFill>
                <a:latin typeface="Times New Roman" pitchFamily="18" charset="0"/>
                <a:cs typeface="Times New Roman" pitchFamily="18" charset="0"/>
              </a:rPr>
              <a:t>(for some viruses</a:t>
            </a:r>
            <a:r>
              <a:rPr lang="en-US" dirty="0">
                <a:solidFill>
                  <a:srgbClr val="002060"/>
                </a:solidFill>
                <a:latin typeface="Times New Roman" pitchFamily="18" charset="0"/>
                <a:cs typeface="Times New Roman" pitchFamily="18" charset="0"/>
              </a:rPr>
              <a:t>, </a:t>
            </a:r>
            <a:r>
              <a:rPr lang="en-US" u="sng" dirty="0">
                <a:solidFill>
                  <a:srgbClr val="990000"/>
                </a:solidFill>
                <a:latin typeface="Times New Roman" pitchFamily="18" charset="0"/>
                <a:cs typeface="Times New Roman" pitchFamily="18" charset="0"/>
              </a:rPr>
              <a:t>RNA</a:t>
            </a:r>
            <a:r>
              <a:rPr lang="en-US" dirty="0">
                <a:solidFill>
                  <a:srgbClr val="002060"/>
                </a:solidFill>
                <a:latin typeface="Times New Roman" pitchFamily="18" charset="0"/>
                <a:cs typeface="Times New Roman" pitchFamily="18" charset="0"/>
              </a:rPr>
              <a:t>).</a:t>
            </a:r>
          </a:p>
          <a:p>
            <a:pPr>
              <a:defRPr/>
            </a:pPr>
            <a:endParaRPr lang="en-US" dirty="0"/>
          </a:p>
        </p:txBody>
      </p:sp>
      <p:sp>
        <p:nvSpPr>
          <p:cNvPr id="14340"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371600"/>
          </a:xfrm>
        </p:spPr>
        <p:txBody>
          <a:bodyPr/>
          <a:lstStyle/>
          <a:p>
            <a:pPr algn="ctr" rtl="0"/>
            <a:r>
              <a:rPr lang="en-US" sz="3200" b="1" smtClean="0">
                <a:solidFill>
                  <a:srgbClr val="800000"/>
                </a:solidFill>
                <a:latin typeface="Arial Black" pitchFamily="34" charset="0"/>
                <a:cs typeface="Times New Roman" pitchFamily="18" charset="0"/>
              </a:rPr>
              <a:t>The Genome Size</a:t>
            </a:r>
          </a:p>
        </p:txBody>
      </p:sp>
      <p:sp>
        <p:nvSpPr>
          <p:cNvPr id="15363"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15364" name="Picture 2"/>
          <p:cNvPicPr>
            <a:picLocks noGrp="1" noChangeAspect="1" noChangeArrowheads="1"/>
          </p:cNvPicPr>
          <p:nvPr>
            <p:ph idx="1"/>
          </p:nvPr>
        </p:nvPicPr>
        <p:blipFill>
          <a:blip r:embed="rId2" cstate="print"/>
          <a:srcRect l="2380" t="2257" r="2380" b="2257"/>
          <a:stretch>
            <a:fillRect/>
          </a:stretch>
        </p:blipFill>
        <p:spPr>
          <a:xfrm>
            <a:off x="838200" y="1905000"/>
            <a:ext cx="7407275" cy="4086225"/>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762000"/>
            <a:ext cx="8229600" cy="1371600"/>
          </a:xfrm>
        </p:spPr>
        <p:txBody>
          <a:bodyPr/>
          <a:lstStyle/>
          <a:p>
            <a:pPr algn="r" rtl="0"/>
            <a:r>
              <a:rPr lang="en-US" sz="2000" smtClean="0">
                <a:solidFill>
                  <a:srgbClr val="800000"/>
                </a:solidFill>
              </a:rPr>
              <a:t> </a:t>
            </a:r>
            <a:br>
              <a:rPr lang="en-US" sz="2000" smtClean="0">
                <a:solidFill>
                  <a:srgbClr val="800000"/>
                </a:solidFill>
              </a:rPr>
            </a:br>
            <a:r>
              <a:rPr lang="en-US" sz="2800" b="1" smtClean="0">
                <a:solidFill>
                  <a:srgbClr val="800000"/>
                </a:solidFill>
                <a:latin typeface="Arial Black" pitchFamily="34" charset="0"/>
                <a:cs typeface="Times New Roman" pitchFamily="18" charset="0"/>
              </a:rPr>
              <a:t>Species/ Number of Chromosomes</a:t>
            </a:r>
            <a:r>
              <a:rPr lang="en-US" smtClean="0">
                <a:solidFill>
                  <a:srgbClr val="800000"/>
                </a:solidFill>
                <a:latin typeface="Arial Black" pitchFamily="34" charset="0"/>
              </a:rPr>
              <a:t/>
            </a:r>
            <a:br>
              <a:rPr lang="en-US" smtClean="0">
                <a:solidFill>
                  <a:srgbClr val="800000"/>
                </a:solidFill>
                <a:latin typeface="Arial Black" pitchFamily="34" charset="0"/>
              </a:rPr>
            </a:br>
            <a:r>
              <a:rPr lang="en-US" smtClean="0">
                <a:solidFill>
                  <a:srgbClr val="800000"/>
                </a:solidFill>
                <a:latin typeface="Arial Black" pitchFamily="34" charset="0"/>
              </a:rPr>
              <a:t/>
            </a:r>
            <a:br>
              <a:rPr lang="en-US" smtClean="0">
                <a:solidFill>
                  <a:srgbClr val="800000"/>
                </a:solidFill>
                <a:latin typeface="Arial Black" pitchFamily="34" charset="0"/>
              </a:rPr>
            </a:br>
            <a:endParaRPr lang="en-US" smtClean="0">
              <a:latin typeface="Arial Black" pitchFamily="34" charset="0"/>
            </a:endParaRPr>
          </a:p>
        </p:txBody>
      </p:sp>
      <p:graphicFrame>
        <p:nvGraphicFramePr>
          <p:cNvPr id="4" name="Content Placeholder 3"/>
          <p:cNvGraphicFramePr>
            <a:graphicFrameLocks noGrp="1"/>
          </p:cNvGraphicFramePr>
          <p:nvPr>
            <p:ph idx="1"/>
          </p:nvPr>
        </p:nvGraphicFramePr>
        <p:xfrm>
          <a:off x="457200" y="2209800"/>
          <a:ext cx="8229600" cy="2378076"/>
        </p:xfrm>
        <a:graphic>
          <a:graphicData uri="http://schemas.openxmlformats.org/drawingml/2006/table">
            <a:tbl>
              <a:tblPr firstRow="1" bandRow="1">
                <a:tableStyleId>{5940675A-B579-460E-94D1-54222C63F5DA}</a:tableStyleId>
              </a:tblPr>
              <a:tblGrid>
                <a:gridCol w="4114800"/>
                <a:gridCol w="4114800"/>
              </a:tblGrid>
              <a:tr h="396346">
                <a:tc>
                  <a:txBody>
                    <a:bodyPr/>
                    <a:lstStyle/>
                    <a:p>
                      <a:pPr algn="ctr"/>
                      <a:r>
                        <a:rPr lang="en-US" sz="2000" dirty="0" smtClean="0">
                          <a:solidFill>
                            <a:srgbClr val="800000"/>
                          </a:solidFill>
                          <a:latin typeface="Arial Black" pitchFamily="34" charset="0"/>
                        </a:rPr>
                        <a:t>Species </a:t>
                      </a:r>
                      <a:endParaRPr lang="en-US" sz="2000" dirty="0">
                        <a:solidFill>
                          <a:srgbClr val="800000"/>
                        </a:solidFill>
                        <a:latin typeface="Arial Black" pitchFamily="34" charset="0"/>
                      </a:endParaRPr>
                    </a:p>
                  </a:txBody>
                  <a:tcPr marT="45748" marB="45748"/>
                </a:tc>
                <a:tc>
                  <a:txBody>
                    <a:bodyPr/>
                    <a:lstStyle/>
                    <a:p>
                      <a:pPr algn="ctr"/>
                      <a:r>
                        <a:rPr lang="en-US" sz="2000" dirty="0" smtClean="0">
                          <a:solidFill>
                            <a:srgbClr val="800000"/>
                          </a:solidFill>
                          <a:latin typeface="Arial Black" pitchFamily="34" charset="0"/>
                        </a:rPr>
                        <a:t>Number of chromosomes</a:t>
                      </a:r>
                      <a:endParaRPr lang="en-US" sz="2000" dirty="0">
                        <a:solidFill>
                          <a:srgbClr val="800000"/>
                        </a:solidFill>
                        <a:latin typeface="Arial Black" pitchFamily="34" charset="0"/>
                      </a:endParaRPr>
                    </a:p>
                  </a:txBody>
                  <a:tcPr marT="45748" marB="45748"/>
                </a:tc>
              </a:tr>
              <a:tr h="396346">
                <a:tc>
                  <a:txBody>
                    <a:bodyPr/>
                    <a:lstStyle/>
                    <a:p>
                      <a:pPr algn="ctr"/>
                      <a:r>
                        <a:rPr lang="en-US" sz="2000" dirty="0" smtClean="0">
                          <a:solidFill>
                            <a:srgbClr val="002060"/>
                          </a:solidFill>
                        </a:rPr>
                        <a:t>Human</a:t>
                      </a:r>
                      <a:endParaRPr lang="en-US" sz="2000" dirty="0">
                        <a:solidFill>
                          <a:srgbClr val="002060"/>
                        </a:solidFill>
                      </a:endParaRPr>
                    </a:p>
                  </a:txBody>
                  <a:tcPr marT="45748" marB="45748"/>
                </a:tc>
                <a:tc>
                  <a:txBody>
                    <a:bodyPr/>
                    <a:lstStyle/>
                    <a:p>
                      <a:pPr algn="ctr"/>
                      <a:r>
                        <a:rPr lang="en-US" sz="2000" dirty="0" smtClean="0">
                          <a:solidFill>
                            <a:srgbClr val="002060"/>
                          </a:solidFill>
                        </a:rPr>
                        <a:t>46</a:t>
                      </a:r>
                      <a:endParaRPr lang="en-US" sz="2000" dirty="0">
                        <a:solidFill>
                          <a:srgbClr val="002060"/>
                        </a:solidFill>
                      </a:endParaRPr>
                    </a:p>
                  </a:txBody>
                  <a:tcPr marT="45748" marB="45748"/>
                </a:tc>
              </a:tr>
              <a:tr h="396346">
                <a:tc>
                  <a:txBody>
                    <a:bodyPr/>
                    <a:lstStyle/>
                    <a:p>
                      <a:pPr algn="ctr"/>
                      <a:r>
                        <a:rPr lang="en-US" sz="2000" dirty="0" smtClean="0">
                          <a:solidFill>
                            <a:srgbClr val="002060"/>
                          </a:solidFill>
                        </a:rPr>
                        <a:t>Mouse</a:t>
                      </a:r>
                      <a:endParaRPr lang="en-US" sz="2000" dirty="0">
                        <a:solidFill>
                          <a:srgbClr val="002060"/>
                        </a:solidFill>
                      </a:endParaRPr>
                    </a:p>
                  </a:txBody>
                  <a:tcPr marT="45748" marB="45748"/>
                </a:tc>
                <a:tc>
                  <a:txBody>
                    <a:bodyPr/>
                    <a:lstStyle/>
                    <a:p>
                      <a:pPr algn="ctr"/>
                      <a:r>
                        <a:rPr lang="en-US" sz="2000" dirty="0" smtClean="0">
                          <a:solidFill>
                            <a:srgbClr val="002060"/>
                          </a:solidFill>
                        </a:rPr>
                        <a:t>40</a:t>
                      </a:r>
                      <a:endParaRPr lang="en-US" sz="2000" dirty="0">
                        <a:solidFill>
                          <a:srgbClr val="002060"/>
                        </a:solidFill>
                      </a:endParaRPr>
                    </a:p>
                  </a:txBody>
                  <a:tcPr marT="45748" marB="45748"/>
                </a:tc>
              </a:tr>
              <a:tr h="396346">
                <a:tc>
                  <a:txBody>
                    <a:bodyPr/>
                    <a:lstStyle/>
                    <a:p>
                      <a:pPr algn="ctr"/>
                      <a:r>
                        <a:rPr lang="en-US" sz="2000" dirty="0" smtClean="0">
                          <a:solidFill>
                            <a:srgbClr val="002060"/>
                          </a:solidFill>
                        </a:rPr>
                        <a:t>Rat</a:t>
                      </a:r>
                      <a:endParaRPr lang="en-US" sz="2000" dirty="0">
                        <a:solidFill>
                          <a:srgbClr val="002060"/>
                        </a:solidFill>
                      </a:endParaRPr>
                    </a:p>
                  </a:txBody>
                  <a:tcPr marT="45748" marB="45748"/>
                </a:tc>
                <a:tc>
                  <a:txBody>
                    <a:bodyPr/>
                    <a:lstStyle/>
                    <a:p>
                      <a:pPr algn="ctr"/>
                      <a:r>
                        <a:rPr lang="en-US" sz="2000" dirty="0" smtClean="0">
                          <a:solidFill>
                            <a:srgbClr val="002060"/>
                          </a:solidFill>
                        </a:rPr>
                        <a:t>42</a:t>
                      </a:r>
                      <a:endParaRPr lang="en-US" sz="2000" dirty="0">
                        <a:solidFill>
                          <a:srgbClr val="002060"/>
                        </a:solidFill>
                      </a:endParaRPr>
                    </a:p>
                  </a:txBody>
                  <a:tcPr marT="45748" marB="45748"/>
                </a:tc>
              </a:tr>
              <a:tr h="396346">
                <a:tc>
                  <a:txBody>
                    <a:bodyPr/>
                    <a:lstStyle/>
                    <a:p>
                      <a:pPr algn="ctr"/>
                      <a:r>
                        <a:rPr lang="en-US" sz="2000" dirty="0" smtClean="0">
                          <a:solidFill>
                            <a:srgbClr val="002060"/>
                          </a:solidFill>
                        </a:rPr>
                        <a:t>Fruit flies</a:t>
                      </a:r>
                      <a:endParaRPr lang="en-US" sz="2000" dirty="0">
                        <a:solidFill>
                          <a:srgbClr val="002060"/>
                        </a:solidFill>
                      </a:endParaRPr>
                    </a:p>
                  </a:txBody>
                  <a:tcPr marT="45748" marB="45748"/>
                </a:tc>
                <a:tc>
                  <a:txBody>
                    <a:bodyPr/>
                    <a:lstStyle/>
                    <a:p>
                      <a:pPr algn="ctr"/>
                      <a:r>
                        <a:rPr lang="en-US" sz="2000" dirty="0" smtClean="0">
                          <a:solidFill>
                            <a:srgbClr val="002060"/>
                          </a:solidFill>
                        </a:rPr>
                        <a:t>8</a:t>
                      </a:r>
                      <a:endParaRPr lang="en-US" sz="2000" dirty="0">
                        <a:solidFill>
                          <a:srgbClr val="002060"/>
                        </a:solidFill>
                      </a:endParaRPr>
                    </a:p>
                  </a:txBody>
                  <a:tcPr marT="45748" marB="45748"/>
                </a:tc>
              </a:tr>
              <a:tr h="396346">
                <a:tc>
                  <a:txBody>
                    <a:bodyPr/>
                    <a:lstStyle/>
                    <a:p>
                      <a:pPr algn="ctr"/>
                      <a:r>
                        <a:rPr lang="en-US" sz="2000" dirty="0" smtClean="0">
                          <a:solidFill>
                            <a:srgbClr val="002060"/>
                          </a:solidFill>
                        </a:rPr>
                        <a:t>Bacteria</a:t>
                      </a:r>
                      <a:endParaRPr lang="en-US" sz="2000" dirty="0">
                        <a:solidFill>
                          <a:srgbClr val="002060"/>
                        </a:solidFill>
                      </a:endParaRPr>
                    </a:p>
                  </a:txBody>
                  <a:tcPr marT="45748" marB="45748"/>
                </a:tc>
                <a:tc>
                  <a:txBody>
                    <a:bodyPr/>
                    <a:lstStyle/>
                    <a:p>
                      <a:pPr algn="ctr"/>
                      <a:r>
                        <a:rPr lang="en-US" sz="2000" dirty="0" smtClean="0">
                          <a:solidFill>
                            <a:srgbClr val="002060"/>
                          </a:solidFill>
                        </a:rPr>
                        <a:t>1</a:t>
                      </a:r>
                      <a:endParaRPr lang="en-US" sz="2000" dirty="0">
                        <a:solidFill>
                          <a:srgbClr val="002060"/>
                        </a:solidFill>
                      </a:endParaRPr>
                    </a:p>
                  </a:txBody>
                  <a:tcPr marT="45748" marB="45748"/>
                </a:tc>
              </a:tr>
            </a:tbl>
          </a:graphicData>
        </a:graphic>
      </p:graphicFrame>
      <p:sp>
        <p:nvSpPr>
          <p:cNvPr id="1641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Human Genome</a:t>
            </a:r>
          </a:p>
        </p:txBody>
      </p:sp>
      <p:sp>
        <p:nvSpPr>
          <p:cNvPr id="3" name="Content Placeholder 2"/>
          <p:cNvSpPr>
            <a:spLocks noGrp="1"/>
          </p:cNvSpPr>
          <p:nvPr>
            <p:ph idx="1"/>
          </p:nvPr>
        </p:nvSpPr>
        <p:spPr>
          <a:xfrm>
            <a:off x="304800" y="1828800"/>
            <a:ext cx="8229600" cy="3886200"/>
          </a:xfrm>
        </p:spPr>
        <p:txBody>
          <a:bodyPr/>
          <a:lstStyle/>
          <a:p>
            <a:pPr marL="0" indent="0" algn="l" rtl="0">
              <a:spcBef>
                <a:spcPts val="0"/>
              </a:spcBef>
              <a:buFont typeface="Wingdings" pitchFamily="2" charset="2"/>
              <a:buNone/>
              <a:defRPr/>
            </a:pPr>
            <a:r>
              <a:rPr lang="en-US" sz="2800" b="1" dirty="0" smtClean="0">
                <a:solidFill>
                  <a:srgbClr val="800000"/>
                </a:solidFill>
                <a:latin typeface="Times New Roman" pitchFamily="18" charset="0"/>
                <a:cs typeface="Times New Roman" pitchFamily="18" charset="0"/>
              </a:rPr>
              <a:t>Human Genome;</a:t>
            </a:r>
            <a:r>
              <a:rPr lang="en-US" sz="2800" dirty="0" smtClean="0">
                <a:solidFill>
                  <a:schemeClr val="bg2">
                    <a:lumMod val="75000"/>
                  </a:schemeClr>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Arranged on multiple chromosomes; </a:t>
            </a:r>
            <a:r>
              <a:rPr lang="en-GB" sz="2800" dirty="0" smtClean="0">
                <a:solidFill>
                  <a:schemeClr val="bg2">
                    <a:lumMod val="50000"/>
                  </a:schemeClr>
                </a:solidFill>
                <a:latin typeface="Times New Roman" pitchFamily="18" charset="0"/>
                <a:cs typeface="Times New Roman" pitchFamily="18" charset="0"/>
              </a:rPr>
              <a:t>twenty three pairs of chromosomes;</a:t>
            </a:r>
          </a:p>
          <a:p>
            <a:pPr algn="l" rtl="0">
              <a:spcBef>
                <a:spcPts val="0"/>
              </a:spcBef>
              <a:defRPr/>
            </a:pPr>
            <a:r>
              <a:rPr lang="en-GB" sz="2800" dirty="0" smtClean="0">
                <a:solidFill>
                  <a:schemeClr val="bg2">
                    <a:lumMod val="50000"/>
                  </a:schemeClr>
                </a:solidFill>
                <a:latin typeface="Times New Roman" pitchFamily="18" charset="0"/>
                <a:cs typeface="Times New Roman" pitchFamily="18" charset="0"/>
              </a:rPr>
              <a:t>Twenty two pairs  </a:t>
            </a:r>
            <a:r>
              <a:rPr lang="en-GB" sz="2800" dirty="0" smtClean="0">
                <a:solidFill>
                  <a:srgbClr val="800000"/>
                </a:solidFill>
                <a:latin typeface="Times New Roman" pitchFamily="18" charset="0"/>
                <a:cs typeface="Times New Roman" pitchFamily="18" charset="0"/>
              </a:rPr>
              <a:t>(autosomes).</a:t>
            </a:r>
          </a:p>
          <a:p>
            <a:pPr algn="l" rtl="0">
              <a:spcBef>
                <a:spcPts val="0"/>
              </a:spcBef>
              <a:defRPr/>
            </a:pPr>
            <a:r>
              <a:rPr lang="en-GB" sz="2800" dirty="0" smtClean="0">
                <a:solidFill>
                  <a:schemeClr val="bg2">
                    <a:lumMod val="50000"/>
                  </a:schemeClr>
                </a:solidFill>
                <a:latin typeface="Times New Roman" pitchFamily="18" charset="0"/>
                <a:cs typeface="Times New Roman" pitchFamily="18" charset="0"/>
              </a:rPr>
              <a:t>One pair </a:t>
            </a:r>
            <a:r>
              <a:rPr lang="en-GB" sz="2800" dirty="0" smtClean="0">
                <a:solidFill>
                  <a:srgbClr val="800000"/>
                </a:solidFill>
                <a:latin typeface="Times New Roman" pitchFamily="18" charset="0"/>
                <a:cs typeface="Times New Roman" pitchFamily="18" charset="0"/>
              </a:rPr>
              <a:t>(sex chromosome) </a:t>
            </a:r>
            <a:r>
              <a:rPr lang="en-GB" sz="2800" dirty="0" smtClean="0">
                <a:solidFill>
                  <a:schemeClr val="accent1">
                    <a:lumMod val="25000"/>
                  </a:schemeClr>
                </a:solidFill>
                <a:latin typeface="Times New Roman" pitchFamily="18" charset="0"/>
                <a:cs typeface="Times New Roman" pitchFamily="18" charset="0"/>
              </a:rPr>
              <a:t> </a:t>
            </a:r>
            <a:r>
              <a:rPr lang="en-GB" sz="2800" dirty="0" smtClean="0">
                <a:solidFill>
                  <a:schemeClr val="bg2">
                    <a:lumMod val="50000"/>
                  </a:schemeClr>
                </a:solidFill>
                <a:latin typeface="Times New Roman" pitchFamily="18" charset="0"/>
                <a:cs typeface="Times New Roman" pitchFamily="18" charset="0"/>
              </a:rPr>
              <a:t>(xx)  (female) or (</a:t>
            </a:r>
            <a:r>
              <a:rPr lang="en-GB" sz="2800" dirty="0" err="1" smtClean="0">
                <a:solidFill>
                  <a:schemeClr val="bg2">
                    <a:lumMod val="50000"/>
                  </a:schemeClr>
                </a:solidFill>
                <a:latin typeface="Times New Roman" pitchFamily="18" charset="0"/>
                <a:cs typeface="Times New Roman" pitchFamily="18" charset="0"/>
              </a:rPr>
              <a:t>xy</a:t>
            </a:r>
            <a:r>
              <a:rPr lang="en-GB" sz="2800" dirty="0" smtClean="0">
                <a:solidFill>
                  <a:schemeClr val="bg2">
                    <a:lumMod val="50000"/>
                  </a:schemeClr>
                </a:solidFill>
                <a:latin typeface="Times New Roman" pitchFamily="18" charset="0"/>
                <a:cs typeface="Times New Roman" pitchFamily="18" charset="0"/>
              </a:rPr>
              <a:t>) (male). </a:t>
            </a:r>
          </a:p>
          <a:p>
            <a:pPr marL="0" indent="0" algn="l" rtl="0">
              <a:spcBef>
                <a:spcPts val="0"/>
              </a:spcBef>
              <a:buFont typeface="Wingdings" pitchFamily="2" charset="2"/>
              <a:buNone/>
              <a:defRPr/>
            </a:pPr>
            <a:endParaRPr lang="en-GB" sz="2800" dirty="0" smtClean="0">
              <a:solidFill>
                <a:schemeClr val="bg2">
                  <a:lumMod val="50000"/>
                </a:schemeClr>
              </a:solidFill>
              <a:latin typeface="Times New Roman" pitchFamily="18" charset="0"/>
              <a:cs typeface="Times New Roman" pitchFamily="18" charset="0"/>
            </a:endParaRPr>
          </a:p>
          <a:p>
            <a:pPr marL="0" indent="0" algn="l" rtl="0">
              <a:spcBef>
                <a:spcPts val="0"/>
              </a:spcBef>
              <a:buFont typeface="Wingdings" pitchFamily="2" charset="2"/>
              <a:buNone/>
              <a:defRPr/>
            </a:pPr>
            <a:r>
              <a:rPr lang="en-GB" sz="2800" dirty="0" smtClean="0">
                <a:solidFill>
                  <a:srgbClr val="800000"/>
                </a:solidFill>
                <a:latin typeface="Times New Roman" pitchFamily="18" charset="0"/>
                <a:cs typeface="Times New Roman" pitchFamily="18" charset="0"/>
              </a:rPr>
              <a:t>Humans</a:t>
            </a:r>
            <a:r>
              <a:rPr lang="en-GB" sz="2800" dirty="0" smtClean="0">
                <a:solidFill>
                  <a:schemeClr val="bg2">
                    <a:lumMod val="50000"/>
                  </a:schemeClr>
                </a:solidFill>
                <a:latin typeface="Times New Roman" pitchFamily="18" charset="0"/>
                <a:cs typeface="Times New Roman" pitchFamily="18" charset="0"/>
              </a:rPr>
              <a:t> have 23 pairs of chromosome in every cell (except mature red blood cells..); Gametes or sex cells (sperm and eggs) have half the normal complement of chromosomes.</a:t>
            </a:r>
          </a:p>
          <a:p>
            <a:pPr marL="0" indent="0" algn="l" rtl="0">
              <a:buFont typeface="Wingdings" pitchFamily="2" charset="2"/>
              <a:buNone/>
              <a:defRPr/>
            </a:pPr>
            <a:endParaRPr lang="en-US" sz="2800" dirty="0"/>
          </a:p>
        </p:txBody>
      </p:sp>
      <p:sp>
        <p:nvSpPr>
          <p:cNvPr id="17412"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Times New Roman" pitchFamily="18" charset="0"/>
                <a:cs typeface="Times New Roman" pitchFamily="18" charset="0"/>
              </a:rPr>
              <a:t>Human Genome</a:t>
            </a:r>
            <a:endParaRPr lang="en-US" sz="3200" smtClean="0">
              <a:solidFill>
                <a:srgbClr val="800000"/>
              </a:solidFill>
            </a:endParaRPr>
          </a:p>
        </p:txBody>
      </p:sp>
      <p:sp>
        <p:nvSpPr>
          <p:cNvPr id="18435"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18436" name="Picture 2"/>
          <p:cNvPicPr>
            <a:picLocks noGrp="1" noChangeAspect="1" noChangeArrowheads="1"/>
          </p:cNvPicPr>
          <p:nvPr>
            <p:ph idx="1"/>
          </p:nvPr>
        </p:nvPicPr>
        <p:blipFill>
          <a:blip r:embed="rId2" cstate="print"/>
          <a:srcRect t="11328" b="11328"/>
          <a:stretch>
            <a:fillRect/>
          </a:stretch>
        </p:blipFill>
        <p:spPr>
          <a:xfrm>
            <a:off x="1036638" y="2057400"/>
            <a:ext cx="7497762" cy="4217988"/>
          </a:xfrm>
          <a:noFill/>
        </p:spPr>
      </p:pic>
      <p:sp>
        <p:nvSpPr>
          <p:cNvPr id="18437" name="TextBox 1"/>
          <p:cNvSpPr txBox="1">
            <a:spLocks noChangeArrowheads="1"/>
          </p:cNvSpPr>
          <p:nvPr/>
        </p:nvSpPr>
        <p:spPr bwMode="auto">
          <a:xfrm>
            <a:off x="2057400" y="6467475"/>
            <a:ext cx="6477000" cy="276225"/>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200" dirty="0" smtClean="0">
                <a:latin typeface="+mj-lt"/>
                <a:cs typeface="Times New Roman" pitchFamily="18" charset="0"/>
              </a:rPr>
              <a:t>Jane </a:t>
            </a:r>
            <a:r>
              <a:rPr lang="en-US" sz="1200" dirty="0" err="1" smtClean="0">
                <a:latin typeface="+mj-lt"/>
                <a:cs typeface="Times New Roman" pitchFamily="18" charset="0"/>
              </a:rPr>
              <a:t>Ades</a:t>
            </a:r>
            <a:r>
              <a:rPr lang="en-US" sz="1200" dirty="0" smtClean="0">
                <a:latin typeface="+mj-lt"/>
                <a:cs typeface="Times New Roman" pitchFamily="18" charset="0"/>
              </a:rPr>
              <a:t>. Source:</a:t>
            </a:r>
            <a:r>
              <a:rPr lang="en-US" sz="1200" dirty="0" smtClean="0">
                <a:latin typeface="+mj-lt"/>
              </a:rPr>
              <a:t> National Human Genome Research Institute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p:txBody>
          <a:bodyPr/>
          <a:lstStyle/>
          <a:p>
            <a:endParaRPr lang="en-US" smtClean="0"/>
          </a:p>
        </p:txBody>
      </p:sp>
      <p:sp>
        <p:nvSpPr>
          <p:cNvPr id="19460"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19461" name="Picture 2"/>
          <p:cNvPicPr>
            <a:picLocks noChangeAspect="1" noChangeArrowheads="1"/>
          </p:cNvPicPr>
          <p:nvPr/>
        </p:nvPicPr>
        <p:blipFill>
          <a:blip r:embed="rId3" cstate="print"/>
          <a:srcRect/>
          <a:stretch>
            <a:fillRect/>
          </a:stretch>
        </p:blipFill>
        <p:spPr bwMode="auto">
          <a:xfrm>
            <a:off x="381000" y="1524000"/>
            <a:ext cx="8305800" cy="4757738"/>
          </a:xfrm>
          <a:prstGeom prst="rect">
            <a:avLst/>
          </a:prstGeom>
          <a:noFill/>
          <a:ln w="9525">
            <a:noFill/>
            <a:miter lim="800000"/>
            <a:headEnd/>
            <a:tailEnd/>
          </a:ln>
        </p:spPr>
      </p:pic>
      <p:sp>
        <p:nvSpPr>
          <p:cNvPr id="19462" name="TextBox 4"/>
          <p:cNvSpPr txBox="1">
            <a:spLocks noChangeArrowheads="1"/>
          </p:cNvSpPr>
          <p:nvPr/>
        </p:nvSpPr>
        <p:spPr bwMode="auto">
          <a:xfrm>
            <a:off x="774700" y="6096000"/>
            <a:ext cx="3352800" cy="369888"/>
          </a:xfrm>
          <a:prstGeom prst="rect">
            <a:avLst/>
          </a:prstGeom>
          <a:noFill/>
          <a:ln w="9525">
            <a:noFill/>
            <a:miter lim="800000"/>
            <a:headEnd/>
            <a:tailEnd/>
          </a:ln>
        </p:spPr>
        <p:txBody>
          <a:bodyPr>
            <a:spAutoFit/>
          </a:bodyPr>
          <a:lstStyle/>
          <a:p>
            <a:r>
              <a:rPr lang="en-US"/>
              <a:t> </a:t>
            </a:r>
          </a:p>
        </p:txBody>
      </p:sp>
      <p:sp>
        <p:nvSpPr>
          <p:cNvPr id="19463" name="TextBox 1"/>
          <p:cNvSpPr txBox="1">
            <a:spLocks noChangeArrowheads="1"/>
          </p:cNvSpPr>
          <p:nvPr/>
        </p:nvSpPr>
        <p:spPr bwMode="auto">
          <a:xfrm>
            <a:off x="1828800" y="6465888"/>
            <a:ext cx="5765800" cy="276225"/>
          </a:xfrm>
          <a:prstGeom prst="rect">
            <a:avLst/>
          </a:prstGeom>
          <a:noFill/>
          <a:ln w="9525">
            <a:noFill/>
            <a:miter lim="800000"/>
            <a:headEnd/>
            <a:tailEnd/>
          </a:ln>
        </p:spPr>
        <p:txBody>
          <a:bodyPr>
            <a:spAutoFit/>
          </a:bodyPr>
          <a:lstStyle/>
          <a:p>
            <a:r>
              <a:rPr lang="en-US" sz="1200"/>
              <a:t>Modified from Strachan and Read . Source: http://geneticssuite.net/node/33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04800"/>
            <a:ext cx="8229600" cy="1371600"/>
          </a:xfrm>
        </p:spPr>
        <p:txBody>
          <a:bodyPr/>
          <a:lstStyle/>
          <a:p>
            <a:pPr algn="ctr"/>
            <a:r>
              <a:rPr lang="en-US" sz="2800" b="1" smtClean="0">
                <a:solidFill>
                  <a:srgbClr val="800000"/>
                </a:solidFill>
                <a:latin typeface="Arial Black" pitchFamily="34" charset="0"/>
                <a:cs typeface="Times New Roman" pitchFamily="18" charset="0"/>
              </a:rPr>
              <a:t>General Structure of Nucleic Acid</a:t>
            </a:r>
            <a:endParaRPr lang="en-US" sz="2800" smtClean="0">
              <a:latin typeface="Arial Black" pitchFamily="34" charset="0"/>
            </a:endParaRPr>
          </a:p>
        </p:txBody>
      </p:sp>
      <p:sp>
        <p:nvSpPr>
          <p:cNvPr id="3" name="Content Placeholder 2"/>
          <p:cNvSpPr>
            <a:spLocks noGrp="1"/>
          </p:cNvSpPr>
          <p:nvPr>
            <p:ph sz="half" idx="1"/>
          </p:nvPr>
        </p:nvSpPr>
        <p:spPr/>
        <p:txBody>
          <a:bodyPr/>
          <a:lstStyle/>
          <a:p>
            <a:pPr marL="0" indent="0" algn="l" rtl="0">
              <a:buFont typeface="Wingdings" pitchFamily="2" charset="2"/>
              <a:buNone/>
              <a:defRPr/>
            </a:pPr>
            <a:r>
              <a:rPr lang="en-US" b="1" u="sng" dirty="0">
                <a:solidFill>
                  <a:srgbClr val="800000"/>
                </a:solidFill>
                <a:latin typeface="Times New Roman" pitchFamily="18" charset="0"/>
                <a:cs typeface="Times New Roman" pitchFamily="18" charset="0"/>
              </a:rPr>
              <a:t>DNA</a:t>
            </a:r>
            <a:r>
              <a:rPr lang="en-US" dirty="0">
                <a:solidFill>
                  <a:srgbClr val="000066"/>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and</a:t>
            </a:r>
            <a:r>
              <a:rPr lang="en-US" dirty="0">
                <a:solidFill>
                  <a:srgbClr val="000066"/>
                </a:solidFill>
                <a:latin typeface="Times New Roman" pitchFamily="18" charset="0"/>
                <a:cs typeface="Times New Roman" pitchFamily="18" charset="0"/>
              </a:rPr>
              <a:t> </a:t>
            </a:r>
            <a:r>
              <a:rPr lang="en-US" b="1" u="sng" dirty="0">
                <a:solidFill>
                  <a:srgbClr val="800000"/>
                </a:solidFill>
                <a:latin typeface="Times New Roman" pitchFamily="18" charset="0"/>
                <a:cs typeface="Times New Roman" pitchFamily="18" charset="0"/>
              </a:rPr>
              <a:t>RNA</a:t>
            </a:r>
            <a:r>
              <a:rPr lang="en-US" dirty="0">
                <a:solidFill>
                  <a:srgbClr val="000066"/>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are long chain polymers of small chemical compound called </a:t>
            </a:r>
            <a:r>
              <a:rPr lang="en-US" dirty="0" smtClean="0">
                <a:solidFill>
                  <a:schemeClr val="bg2">
                    <a:lumMod val="50000"/>
                  </a:schemeClr>
                </a:solidFill>
                <a:latin typeface="Times New Roman" pitchFamily="18" charset="0"/>
                <a:cs typeface="Times New Roman" pitchFamily="18" charset="0"/>
              </a:rPr>
              <a:t>nucleotides.</a:t>
            </a:r>
            <a:endParaRPr lang="en-US" dirty="0"/>
          </a:p>
        </p:txBody>
      </p:sp>
      <p:sp>
        <p:nvSpPr>
          <p:cNvPr id="20484" name="Content Placeholder 3"/>
          <p:cNvSpPr>
            <a:spLocks noGrp="1"/>
          </p:cNvSpPr>
          <p:nvPr>
            <p:ph sz="half" idx="2"/>
          </p:nvPr>
        </p:nvSpPr>
        <p:spPr/>
        <p:txBody>
          <a:bodyPr/>
          <a:lstStyle/>
          <a:p>
            <a:endParaRPr lang="en-US" smtClean="0"/>
          </a:p>
        </p:txBody>
      </p:sp>
      <p:sp>
        <p:nvSpPr>
          <p:cNvPr id="20485" name="Footer Placeholder 4"/>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20486" name="Picture 2"/>
          <p:cNvPicPr>
            <a:picLocks noChangeAspect="1" noChangeArrowheads="1"/>
          </p:cNvPicPr>
          <p:nvPr/>
        </p:nvPicPr>
        <p:blipFill>
          <a:blip r:embed="rId2" cstate="print"/>
          <a:srcRect/>
          <a:stretch>
            <a:fillRect/>
          </a:stretch>
        </p:blipFill>
        <p:spPr bwMode="auto">
          <a:xfrm>
            <a:off x="4724400" y="1905000"/>
            <a:ext cx="39624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Nucleotides</a:t>
            </a:r>
            <a:endParaRPr lang="en-US" sz="3200" smtClean="0">
              <a:latin typeface="Arial Black" pitchFamily="34" charset="0"/>
            </a:endParaRPr>
          </a:p>
        </p:txBody>
      </p:sp>
      <p:sp>
        <p:nvSpPr>
          <p:cNvPr id="3" name="Content Placeholder 2"/>
          <p:cNvSpPr>
            <a:spLocks noGrp="1"/>
          </p:cNvSpPr>
          <p:nvPr>
            <p:ph idx="1"/>
          </p:nvPr>
        </p:nvSpPr>
        <p:spPr/>
        <p:txBody>
          <a:bodyPr/>
          <a:lstStyle/>
          <a:p>
            <a:pPr marL="0" indent="0" algn="l" rtl="0" eaLnBrk="1" hangingPunct="1">
              <a:spcBef>
                <a:spcPts val="0"/>
              </a:spcBef>
              <a:buSzPct val="150000"/>
              <a:buFont typeface="Wingdings" pitchFamily="2" charset="2"/>
              <a:buNone/>
              <a:defRPr/>
            </a:pPr>
            <a:r>
              <a:rPr lang="en-US" sz="2800" b="1" dirty="0" smtClean="0">
                <a:solidFill>
                  <a:srgbClr val="800000"/>
                </a:solidFill>
                <a:latin typeface="Times New Roman" pitchFamily="18" charset="0"/>
                <a:cs typeface="Times New Roman" pitchFamily="18" charset="0"/>
              </a:rPr>
              <a:t>Nucleotides; </a:t>
            </a:r>
            <a:r>
              <a:rPr lang="en-US" sz="2800" b="1" dirty="0">
                <a:solidFill>
                  <a:srgbClr val="800000"/>
                </a:solidFill>
                <a:latin typeface="Times New Roman" pitchFamily="18" charset="0"/>
                <a:cs typeface="Times New Roman" pitchFamily="18" charset="0"/>
              </a:rPr>
              <a:t>ring shaped </a:t>
            </a:r>
            <a:r>
              <a:rPr lang="en-US" sz="2800" b="1" dirty="0" smtClean="0">
                <a:solidFill>
                  <a:srgbClr val="800000"/>
                </a:solidFill>
                <a:latin typeface="Times New Roman" pitchFamily="18" charset="0"/>
                <a:cs typeface="Times New Roman" pitchFamily="18" charset="0"/>
              </a:rPr>
              <a:t>structures </a:t>
            </a:r>
            <a:r>
              <a:rPr lang="en-US" sz="2800" b="1" dirty="0">
                <a:solidFill>
                  <a:srgbClr val="800000"/>
                </a:solidFill>
                <a:latin typeface="Times New Roman" pitchFamily="18" charset="0"/>
                <a:cs typeface="Times New Roman" pitchFamily="18" charset="0"/>
              </a:rPr>
              <a:t>composed of:</a:t>
            </a:r>
            <a:endParaRPr lang="en-US" sz="2800" u="sng" dirty="0">
              <a:solidFill>
                <a:schemeClr val="bg2">
                  <a:lumMod val="50000"/>
                </a:schemeClr>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800" u="sng" dirty="0">
                <a:solidFill>
                  <a:schemeClr val="bg2">
                    <a:lumMod val="50000"/>
                  </a:schemeClr>
                </a:solidFill>
                <a:latin typeface="Times New Roman" pitchFamily="18" charset="0"/>
                <a:cs typeface="Times New Roman" pitchFamily="18" charset="0"/>
              </a:rPr>
              <a:t>Nitrogenous base</a:t>
            </a:r>
            <a:r>
              <a:rPr lang="en-US" sz="2800" dirty="0">
                <a:solidFill>
                  <a:schemeClr val="bg2">
                    <a:lumMod val="50000"/>
                  </a:schemeClr>
                </a:solidFill>
                <a:latin typeface="Times New Roman" pitchFamily="18" charset="0"/>
                <a:cs typeface="Times New Roman" pitchFamily="18" charset="0"/>
              </a:rPr>
              <a:t>; these bases are classified based on their chemical structures into two groups:</a:t>
            </a:r>
            <a:r>
              <a:rPr lang="en-US" sz="2800" dirty="0">
                <a:solidFill>
                  <a:srgbClr val="002060"/>
                </a:solidFill>
                <a:latin typeface="Times New Roman" pitchFamily="18" charset="0"/>
                <a:cs typeface="Times New Roman" pitchFamily="18" charset="0"/>
              </a:rPr>
              <a:t> </a:t>
            </a:r>
            <a:endParaRPr lang="en-US" sz="2800" dirty="0" smtClean="0">
              <a:solidFill>
                <a:srgbClr val="002060"/>
              </a:solidFill>
              <a:latin typeface="Times New Roman" pitchFamily="18" charset="0"/>
              <a:cs typeface="Times New Roman" pitchFamily="18" charset="0"/>
            </a:endParaRPr>
          </a:p>
          <a:p>
            <a:pPr algn="l" rtl="0" eaLnBrk="1" hangingPunct="1">
              <a:spcBef>
                <a:spcPts val="0"/>
              </a:spcBef>
              <a:buFont typeface="Wingdings" pitchFamily="2" charset="2"/>
              <a:buChar char="q"/>
              <a:defRPr/>
            </a:pPr>
            <a:r>
              <a:rPr lang="en-US" sz="2400" u="sng" dirty="0" smtClean="0">
                <a:solidFill>
                  <a:srgbClr val="800000"/>
                </a:solidFill>
                <a:latin typeface="Times New Roman" pitchFamily="18" charset="0"/>
                <a:cs typeface="Times New Roman" pitchFamily="18" charset="0"/>
              </a:rPr>
              <a:t>Purine;</a:t>
            </a:r>
            <a:r>
              <a:rPr lang="en-US" sz="2400" dirty="0" smtClean="0">
                <a:solidFill>
                  <a:srgbClr val="002060"/>
                </a:solidFill>
                <a:latin typeface="Times New Roman" pitchFamily="18" charset="0"/>
                <a:cs typeface="Times New Roman" pitchFamily="18" charset="0"/>
              </a:rPr>
              <a:t> </a:t>
            </a:r>
            <a:r>
              <a:rPr lang="en-US" sz="2400" dirty="0" smtClean="0">
                <a:solidFill>
                  <a:srgbClr val="006666"/>
                </a:solidFill>
                <a:latin typeface="Times New Roman" pitchFamily="18" charset="0"/>
                <a:cs typeface="Times New Roman" pitchFamily="18" charset="0"/>
              </a:rPr>
              <a:t>double </a:t>
            </a:r>
            <a:r>
              <a:rPr lang="en-US" sz="2400" dirty="0">
                <a:solidFill>
                  <a:srgbClr val="006666"/>
                </a:solidFill>
                <a:latin typeface="Times New Roman" pitchFamily="18" charset="0"/>
                <a:cs typeface="Times New Roman" pitchFamily="18" charset="0"/>
              </a:rPr>
              <a:t>ringed </a:t>
            </a:r>
            <a:r>
              <a:rPr lang="en-US" sz="2400" dirty="0" smtClean="0">
                <a:solidFill>
                  <a:srgbClr val="006666"/>
                </a:solidFill>
                <a:latin typeface="Times New Roman" pitchFamily="18" charset="0"/>
                <a:cs typeface="Times New Roman" pitchFamily="18" charset="0"/>
              </a:rPr>
              <a:t>structure (Adenine </a:t>
            </a:r>
            <a:r>
              <a:rPr lang="en-US" sz="2400" dirty="0">
                <a:solidFill>
                  <a:srgbClr val="006666"/>
                </a:solidFill>
                <a:latin typeface="Times New Roman" pitchFamily="18" charset="0"/>
                <a:cs typeface="Times New Roman" pitchFamily="18" charset="0"/>
              </a:rPr>
              <a:t>and </a:t>
            </a:r>
            <a:r>
              <a:rPr lang="en-US" sz="2400" dirty="0" smtClean="0">
                <a:solidFill>
                  <a:srgbClr val="006666"/>
                </a:solidFill>
                <a:latin typeface="Times New Roman" pitchFamily="18" charset="0"/>
                <a:cs typeface="Times New Roman" pitchFamily="18" charset="0"/>
              </a:rPr>
              <a:t>Guanine). </a:t>
            </a:r>
            <a:endParaRPr lang="en-US" sz="2400" dirty="0" smtClean="0">
              <a:solidFill>
                <a:schemeClr val="bg2">
                  <a:lumMod val="50000"/>
                </a:schemeClr>
              </a:solidFill>
              <a:latin typeface="Times New Roman" pitchFamily="18" charset="0"/>
              <a:cs typeface="Times New Roman" pitchFamily="18" charset="0"/>
            </a:endParaRPr>
          </a:p>
          <a:p>
            <a:pPr algn="l" rtl="0" eaLnBrk="1" hangingPunct="1">
              <a:spcBef>
                <a:spcPts val="0"/>
              </a:spcBef>
              <a:buFont typeface="Wingdings" pitchFamily="2" charset="2"/>
              <a:buChar char="q"/>
              <a:defRPr/>
            </a:pPr>
            <a:r>
              <a:rPr lang="en-US" sz="2400" u="sng" dirty="0" smtClean="0">
                <a:solidFill>
                  <a:srgbClr val="800000"/>
                </a:solidFill>
                <a:latin typeface="Times New Roman" pitchFamily="18" charset="0"/>
                <a:cs typeface="Times New Roman" pitchFamily="18" charset="0"/>
              </a:rPr>
              <a:t>Pyrimidine</a:t>
            </a:r>
            <a:r>
              <a:rPr lang="en-US" sz="2400" dirty="0" smtClean="0">
                <a:solidFill>
                  <a:srgbClr val="002060"/>
                </a:solidFill>
                <a:latin typeface="Times New Roman" pitchFamily="18" charset="0"/>
                <a:cs typeface="Times New Roman" pitchFamily="18" charset="0"/>
              </a:rPr>
              <a:t>; </a:t>
            </a:r>
            <a:r>
              <a:rPr lang="en-US" sz="2400" dirty="0" smtClean="0">
                <a:solidFill>
                  <a:srgbClr val="006666"/>
                </a:solidFill>
                <a:latin typeface="Times New Roman" pitchFamily="18" charset="0"/>
                <a:cs typeface="Times New Roman" pitchFamily="18" charset="0"/>
              </a:rPr>
              <a:t>single </a:t>
            </a:r>
            <a:r>
              <a:rPr lang="en-US" sz="2400" dirty="0">
                <a:solidFill>
                  <a:srgbClr val="006666"/>
                </a:solidFill>
                <a:latin typeface="Times New Roman" pitchFamily="18" charset="0"/>
                <a:cs typeface="Times New Roman" pitchFamily="18" charset="0"/>
              </a:rPr>
              <a:t>ring </a:t>
            </a:r>
            <a:r>
              <a:rPr lang="en-US" sz="2400" dirty="0" smtClean="0">
                <a:solidFill>
                  <a:srgbClr val="006666"/>
                </a:solidFill>
                <a:latin typeface="Times New Roman" pitchFamily="18" charset="0"/>
                <a:cs typeface="Times New Roman" pitchFamily="18" charset="0"/>
              </a:rPr>
              <a:t>structures</a:t>
            </a:r>
            <a:r>
              <a:rPr lang="en-US" sz="2400" dirty="0" smtClean="0">
                <a:solidFill>
                  <a:srgbClr val="00005E"/>
                </a:solidFill>
                <a:latin typeface="Times New Roman" pitchFamily="18" charset="0"/>
                <a:cs typeface="Times New Roman" pitchFamily="18" charset="0"/>
              </a:rPr>
              <a:t> </a:t>
            </a:r>
            <a:r>
              <a:rPr lang="en-US" sz="2400" dirty="0">
                <a:solidFill>
                  <a:srgbClr val="006666"/>
                </a:solidFill>
                <a:latin typeface="Times New Roman" pitchFamily="18" charset="0"/>
                <a:cs typeface="Times New Roman" pitchFamily="18" charset="0"/>
              </a:rPr>
              <a:t>(cytosine and thymine</a:t>
            </a:r>
            <a:r>
              <a:rPr lang="en-US" sz="2400" dirty="0" smtClean="0">
                <a:solidFill>
                  <a:srgbClr val="006666"/>
                </a:solidFill>
                <a:latin typeface="Times New Roman" pitchFamily="18" charset="0"/>
                <a:cs typeface="Times New Roman" pitchFamily="18" charset="0"/>
              </a:rPr>
              <a:t>).</a:t>
            </a:r>
          </a:p>
          <a:p>
            <a:pPr marL="0" indent="0" algn="l" rtl="0" eaLnBrk="1" hangingPunct="1">
              <a:spcBef>
                <a:spcPts val="0"/>
              </a:spcBef>
              <a:buFont typeface="Wingdings" pitchFamily="2" charset="2"/>
              <a:buNone/>
              <a:defRPr/>
            </a:pPr>
            <a:endParaRPr lang="en-US" sz="2400" dirty="0">
              <a:solidFill>
                <a:srgbClr val="006666"/>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800" u="sng" dirty="0">
                <a:solidFill>
                  <a:schemeClr val="bg2">
                    <a:lumMod val="50000"/>
                  </a:schemeClr>
                </a:solidFill>
                <a:latin typeface="Times New Roman" pitchFamily="18" charset="0"/>
                <a:cs typeface="Times New Roman" pitchFamily="18" charset="0"/>
              </a:rPr>
              <a:t>Sugar</a:t>
            </a:r>
            <a:r>
              <a:rPr lang="en-US" sz="2800" dirty="0">
                <a:solidFill>
                  <a:schemeClr val="bg2">
                    <a:lumMod val="50000"/>
                  </a:schemeClr>
                </a:solidFill>
                <a:latin typeface="Times New Roman" pitchFamily="18" charset="0"/>
                <a:cs typeface="Times New Roman" pitchFamily="18" charset="0"/>
              </a:rPr>
              <a:t> </a:t>
            </a:r>
            <a:endParaRPr lang="en-US" sz="2800" dirty="0" smtClean="0">
              <a:solidFill>
                <a:schemeClr val="bg2">
                  <a:lumMod val="50000"/>
                </a:schemeClr>
              </a:solidFill>
              <a:latin typeface="Times New Roman" pitchFamily="18" charset="0"/>
              <a:cs typeface="Times New Roman" pitchFamily="18" charset="0"/>
            </a:endParaRPr>
          </a:p>
          <a:p>
            <a:pPr marL="0" indent="0" algn="l" rtl="0" eaLnBrk="1" hangingPunct="1">
              <a:spcBef>
                <a:spcPts val="0"/>
              </a:spcBef>
              <a:buSzPct val="150000"/>
              <a:buFont typeface="Wingdings" pitchFamily="2" charset="2"/>
              <a:buNone/>
              <a:defRPr/>
            </a:pPr>
            <a:r>
              <a:rPr lang="en-US" sz="2800" dirty="0" smtClean="0">
                <a:solidFill>
                  <a:schemeClr val="bg2">
                    <a:lumMod val="50000"/>
                  </a:schemeClr>
                </a:solidFill>
                <a:latin typeface="Times New Roman" pitchFamily="18" charset="0"/>
                <a:cs typeface="Times New Roman" pitchFamily="18" charset="0"/>
              </a:rPr>
              <a:t> </a:t>
            </a:r>
            <a:endParaRPr lang="en-US" sz="2800" dirty="0">
              <a:solidFill>
                <a:schemeClr val="bg2">
                  <a:lumMod val="50000"/>
                </a:schemeClr>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800" u="sng" dirty="0">
                <a:solidFill>
                  <a:schemeClr val="bg2">
                    <a:lumMod val="50000"/>
                  </a:schemeClr>
                </a:solidFill>
                <a:latin typeface="Times New Roman" pitchFamily="18" charset="0"/>
                <a:cs typeface="Times New Roman" pitchFamily="18" charset="0"/>
              </a:rPr>
              <a:t>Phosphate group</a:t>
            </a:r>
            <a:endParaRPr lang="en-US" sz="2800" dirty="0">
              <a:solidFill>
                <a:schemeClr val="bg2">
                  <a:lumMod val="50000"/>
                </a:schemeClr>
              </a:solidFill>
              <a:latin typeface="Times New Roman" pitchFamily="18" charset="0"/>
              <a:cs typeface="Times New Roman" pitchFamily="18" charset="0"/>
            </a:endParaRPr>
          </a:p>
          <a:p>
            <a:pPr>
              <a:defRPr/>
            </a:pPr>
            <a:endParaRPr lang="en-US" dirty="0"/>
          </a:p>
        </p:txBody>
      </p:sp>
      <p:sp>
        <p:nvSpPr>
          <p:cNvPr id="21508"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sz="3200" smtClean="0">
                <a:solidFill>
                  <a:srgbClr val="800000"/>
                </a:solidFill>
                <a:latin typeface="Arial Black" pitchFamily="34" charset="0"/>
              </a:rPr>
              <a:t>Contents</a:t>
            </a:r>
            <a:r>
              <a:rPr lang="en-US" smtClean="0"/>
              <a:t/>
            </a:r>
            <a:br>
              <a:rPr lang="en-US" smtClean="0"/>
            </a:br>
            <a:endParaRPr lang="en-US" smtClean="0"/>
          </a:p>
        </p:txBody>
      </p:sp>
      <p:sp>
        <p:nvSpPr>
          <p:cNvPr id="3" name="Content Placeholder 2"/>
          <p:cNvSpPr>
            <a:spLocks noGrp="1"/>
          </p:cNvSpPr>
          <p:nvPr>
            <p:ph idx="1"/>
          </p:nvPr>
        </p:nvSpPr>
        <p:spPr>
          <a:xfrm>
            <a:off x="381000" y="1447800"/>
            <a:ext cx="8229600" cy="3886200"/>
          </a:xfrm>
        </p:spPr>
        <p:txBody>
          <a:bodyPr/>
          <a:lstStyle/>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The Genome</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The </a:t>
            </a:r>
            <a:r>
              <a:rPr lang="en-US" sz="2000" dirty="0" smtClean="0">
                <a:solidFill>
                  <a:srgbClr val="990000"/>
                </a:solidFill>
                <a:latin typeface="Times New Roman" pitchFamily="18" charset="0"/>
                <a:cs typeface="Times New Roman" pitchFamily="18" charset="0"/>
              </a:rPr>
              <a:t>Cell </a:t>
            </a:r>
          </a:p>
          <a:p>
            <a:pPr algn="l" rtl="0">
              <a:buFont typeface="Wingdings" pitchFamily="2" charset="2"/>
              <a:buChar char="q"/>
              <a:defRPr/>
            </a:pPr>
            <a:r>
              <a:rPr lang="en-US" sz="2000" dirty="0" smtClean="0">
                <a:solidFill>
                  <a:schemeClr val="bg2">
                    <a:lumMod val="75000"/>
                  </a:schemeClr>
                </a:solidFill>
                <a:latin typeface="Times New Roman" pitchFamily="18" charset="0"/>
                <a:cs typeface="Times New Roman" pitchFamily="18" charset="0"/>
              </a:rPr>
              <a:t>Eukaryotic Cell  </a:t>
            </a:r>
          </a:p>
          <a:p>
            <a:pPr algn="l" rtl="0">
              <a:buFont typeface="Wingdings" pitchFamily="2" charset="2"/>
              <a:buChar char="q"/>
              <a:defRPr/>
            </a:pPr>
            <a:r>
              <a:rPr lang="en-US" sz="2000" dirty="0" smtClean="0">
                <a:solidFill>
                  <a:schemeClr val="bg2">
                    <a:lumMod val="75000"/>
                  </a:schemeClr>
                </a:solidFill>
                <a:latin typeface="Times New Roman" pitchFamily="18" charset="0"/>
                <a:cs typeface="Times New Roman" pitchFamily="18" charset="0"/>
              </a:rPr>
              <a:t>Prokaryotic </a:t>
            </a:r>
            <a:r>
              <a:rPr lang="en-US" sz="2000" dirty="0">
                <a:solidFill>
                  <a:schemeClr val="bg2">
                    <a:lumMod val="75000"/>
                  </a:schemeClr>
                </a:solidFill>
                <a:latin typeface="Times New Roman" pitchFamily="18" charset="0"/>
                <a:cs typeface="Times New Roman" pitchFamily="18" charset="0"/>
              </a:rPr>
              <a:t>Cell</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Three Domain of  Life</a:t>
            </a:r>
            <a:endParaRPr lang="en-US" sz="2000" dirty="0">
              <a:solidFill>
                <a:schemeClr val="bg2">
                  <a:lumMod val="75000"/>
                </a:schemeClr>
              </a:solidFill>
              <a:latin typeface="Times New Roman" pitchFamily="18" charset="0"/>
              <a:cs typeface="Times New Roman" pitchFamily="18" charset="0"/>
            </a:endParaRP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The General Structure of Nucleic Acid</a:t>
            </a:r>
          </a:p>
          <a:p>
            <a:pPr algn="l" rtl="0">
              <a:buSzPct val="70000"/>
              <a:buFont typeface="Wingdings" pitchFamily="2" charset="2"/>
              <a:buChar char="q"/>
              <a:defRPr/>
            </a:pPr>
            <a:r>
              <a:rPr lang="en-US" sz="2000" dirty="0">
                <a:solidFill>
                  <a:schemeClr val="bg2">
                    <a:lumMod val="75000"/>
                  </a:schemeClr>
                </a:solidFill>
                <a:latin typeface="Times New Roman" pitchFamily="18" charset="0"/>
                <a:cs typeface="Times New Roman" pitchFamily="18" charset="0"/>
              </a:rPr>
              <a:t>DNA</a:t>
            </a:r>
          </a:p>
          <a:p>
            <a:pPr algn="l" rtl="0">
              <a:buSzPct val="70000"/>
              <a:buFont typeface="Wingdings" pitchFamily="2" charset="2"/>
              <a:buChar char="q"/>
              <a:defRPr/>
            </a:pPr>
            <a:r>
              <a:rPr lang="en-US" sz="2000" dirty="0" smtClean="0">
                <a:solidFill>
                  <a:schemeClr val="bg2">
                    <a:lumMod val="75000"/>
                  </a:schemeClr>
                </a:solidFill>
                <a:latin typeface="Times New Roman" pitchFamily="18" charset="0"/>
                <a:cs typeface="Times New Roman" pitchFamily="18" charset="0"/>
              </a:rPr>
              <a:t>RNA</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The Central Dogma of Molecular Biology</a:t>
            </a:r>
          </a:p>
          <a:p>
            <a:pPr algn="l" rtl="0">
              <a:buFont typeface="Wingdings" pitchFamily="2" charset="2"/>
              <a:buChar char="q"/>
              <a:defRPr/>
            </a:pPr>
            <a:r>
              <a:rPr lang="en-US" sz="2000" dirty="0">
                <a:solidFill>
                  <a:schemeClr val="bg2">
                    <a:lumMod val="50000"/>
                  </a:schemeClr>
                </a:solidFill>
                <a:latin typeface="Times New Roman" pitchFamily="18" charset="0"/>
                <a:cs typeface="Times New Roman" pitchFamily="18" charset="0"/>
              </a:rPr>
              <a:t>DNA Replication</a:t>
            </a:r>
          </a:p>
          <a:p>
            <a:pPr algn="l" rtl="0">
              <a:buSzPct val="70000"/>
              <a:buFont typeface="Wingdings" pitchFamily="2" charset="2"/>
              <a:buChar char="q"/>
              <a:defRPr/>
            </a:pPr>
            <a:r>
              <a:rPr lang="en-US" sz="2000" dirty="0">
                <a:solidFill>
                  <a:schemeClr val="bg2">
                    <a:lumMod val="75000"/>
                  </a:schemeClr>
                </a:solidFill>
                <a:latin typeface="Times New Roman" pitchFamily="18" charset="0"/>
                <a:cs typeface="Times New Roman" pitchFamily="18" charset="0"/>
              </a:rPr>
              <a:t>From DNA to Protein</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Genetic Mutation</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Human genome project</a:t>
            </a:r>
          </a:p>
          <a:p>
            <a:pPr algn="l" rtl="0">
              <a:buSzPct val="150000"/>
              <a:buFont typeface="Wingdings" pitchFamily="2" charset="2"/>
              <a:buChar char="§"/>
              <a:defRPr/>
            </a:pPr>
            <a:r>
              <a:rPr lang="en-US" sz="2000" dirty="0">
                <a:solidFill>
                  <a:srgbClr val="990000"/>
                </a:solidFill>
                <a:latin typeface="Times New Roman" pitchFamily="18" charset="0"/>
                <a:cs typeface="Times New Roman" pitchFamily="18" charset="0"/>
              </a:rPr>
              <a:t>Functional </a:t>
            </a:r>
            <a:r>
              <a:rPr lang="en-US" sz="2000" dirty="0" smtClean="0">
                <a:solidFill>
                  <a:srgbClr val="800000"/>
                </a:solidFill>
                <a:latin typeface="Times New Roman" pitchFamily="18" charset="0"/>
                <a:cs typeface="Times New Roman" pitchFamily="18" charset="0"/>
              </a:rPr>
              <a:t>Genomics/</a:t>
            </a:r>
            <a:r>
              <a:rPr lang="en-US" sz="2000" dirty="0" err="1" smtClean="0">
                <a:solidFill>
                  <a:srgbClr val="800000"/>
                </a:solidFill>
                <a:latin typeface="Times New Roman" pitchFamily="18" charset="0"/>
                <a:cs typeface="Times New Roman" pitchFamily="18" charset="0"/>
              </a:rPr>
              <a:t>Transcriptomics</a:t>
            </a:r>
            <a:r>
              <a:rPr lang="en-US" sz="2000" dirty="0" smtClean="0">
                <a:latin typeface="Times New Roman" pitchFamily="18" charset="0"/>
                <a:cs typeface="Times New Roman" pitchFamily="18" charset="0"/>
              </a:rPr>
              <a:t> </a:t>
            </a:r>
            <a:r>
              <a:rPr lang="en-US" sz="2000" dirty="0" smtClean="0">
                <a:solidFill>
                  <a:srgbClr val="800000"/>
                </a:solidFill>
                <a:latin typeface="Times New Roman" pitchFamily="18" charset="0"/>
                <a:cs typeface="Times New Roman" pitchFamily="18" charset="0"/>
              </a:rPr>
              <a:t>/</a:t>
            </a:r>
            <a:r>
              <a:rPr lang="en-US" sz="2000" dirty="0">
                <a:solidFill>
                  <a:srgbClr val="800000"/>
                </a:solidFill>
                <a:latin typeface="Times New Roman" pitchFamily="18" charset="0"/>
                <a:cs typeface="Times New Roman" pitchFamily="18" charset="0"/>
              </a:rPr>
              <a:t>Proteomics</a:t>
            </a:r>
          </a:p>
          <a:p>
            <a:pPr>
              <a:defRPr/>
            </a:pPr>
            <a:endParaRPr lang="en-US" sz="2800" dirty="0"/>
          </a:p>
          <a:p>
            <a:pPr algn="l" rtl="0">
              <a:buSzPct val="70000"/>
              <a:buFont typeface="Wingdings" pitchFamily="2" charset="2"/>
              <a:buChar char="q"/>
              <a:defRPr/>
            </a:pPr>
            <a:endParaRPr lang="en-US" sz="2800" dirty="0">
              <a:solidFill>
                <a:schemeClr val="bg2">
                  <a:lumMod val="75000"/>
                </a:schemeClr>
              </a:solidFill>
              <a:latin typeface="Times New Roman" pitchFamily="18" charset="0"/>
              <a:cs typeface="Times New Roman" pitchFamily="18" charset="0"/>
            </a:endParaRPr>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304800"/>
            <a:ext cx="8229600" cy="1371600"/>
          </a:xfrm>
        </p:spPr>
        <p:txBody>
          <a:bodyPr/>
          <a:lstStyle/>
          <a:p>
            <a:r>
              <a:rPr lang="en-US" sz="2800" b="1" smtClean="0">
                <a:solidFill>
                  <a:srgbClr val="800000"/>
                </a:solidFill>
                <a:latin typeface="Arial Black" pitchFamily="34" charset="0"/>
                <a:cs typeface="Times New Roman" pitchFamily="18" charset="0"/>
              </a:rPr>
              <a:t>Nucleotides</a:t>
            </a:r>
            <a:endParaRPr lang="en-US" sz="2800" smtClean="0">
              <a:latin typeface="Arial Black" pitchFamily="34" charset="0"/>
            </a:endParaRPr>
          </a:p>
        </p:txBody>
      </p:sp>
      <p:sp>
        <p:nvSpPr>
          <p:cNvPr id="3" name="Content Placeholder 2"/>
          <p:cNvSpPr>
            <a:spLocks noGrp="1"/>
          </p:cNvSpPr>
          <p:nvPr>
            <p:ph idx="1"/>
          </p:nvPr>
        </p:nvSpPr>
        <p:spPr/>
        <p:txBody>
          <a:bodyPr/>
          <a:lstStyle/>
          <a:p>
            <a:pPr algn="l" rtl="0" eaLnBrk="1" hangingPunct="1">
              <a:defRPr/>
            </a:pPr>
            <a:r>
              <a:rPr lang="en-US" sz="2800" dirty="0">
                <a:solidFill>
                  <a:srgbClr val="800000"/>
                </a:solidFill>
                <a:latin typeface="Times New Roman" pitchFamily="18" charset="0"/>
                <a:cs typeface="Times New Roman" pitchFamily="18" charset="0"/>
              </a:rPr>
              <a:t>DNA: </a:t>
            </a:r>
            <a:r>
              <a:rPr lang="en-US" sz="2800" dirty="0">
                <a:solidFill>
                  <a:schemeClr val="bg2">
                    <a:lumMod val="75000"/>
                  </a:schemeClr>
                </a:solidFill>
                <a:latin typeface="Times New Roman" pitchFamily="18" charset="0"/>
                <a:cs typeface="Times New Roman" pitchFamily="18" charset="0"/>
              </a:rPr>
              <a:t>Four different types of </a:t>
            </a:r>
            <a:r>
              <a:rPr lang="en-US" sz="2800" u="sng" dirty="0">
                <a:solidFill>
                  <a:srgbClr val="006666"/>
                </a:solidFill>
                <a:latin typeface="Times New Roman" pitchFamily="18" charset="0"/>
                <a:cs typeface="Times New Roman" pitchFamily="18" charset="0"/>
              </a:rPr>
              <a:t>nucleotides differ in nitrogenous base:</a:t>
            </a:r>
            <a:r>
              <a:rPr lang="en-US" sz="2800" dirty="0">
                <a:solidFill>
                  <a:srgbClr val="00005E"/>
                </a:solidFill>
                <a:latin typeface="Times New Roman" pitchFamily="18" charset="0"/>
                <a:cs typeface="Times New Roman" pitchFamily="18" charset="0"/>
              </a:rPr>
              <a:t> </a:t>
            </a:r>
          </a:p>
          <a:p>
            <a:pPr indent="457200" algn="l" rtl="0" eaLnBrk="1" hangingPunct="1">
              <a:buSzPct val="60000"/>
              <a:buFont typeface="Wingdings" pitchFamily="2" charset="2"/>
              <a:buChar char="q"/>
              <a:defRPr/>
            </a:pPr>
            <a:r>
              <a:rPr lang="en-US" sz="2800" dirty="0">
                <a:solidFill>
                  <a:srgbClr val="990000"/>
                </a:solidFill>
                <a:latin typeface="Times New Roman" pitchFamily="18" charset="0"/>
                <a:cs typeface="Times New Roman" pitchFamily="18" charset="0"/>
              </a:rPr>
              <a:t>   </a:t>
            </a:r>
            <a:r>
              <a:rPr lang="en-US" sz="2800" u="sng" dirty="0">
                <a:solidFill>
                  <a:srgbClr val="990000"/>
                </a:solidFill>
                <a:latin typeface="Times New Roman" pitchFamily="18" charset="0"/>
                <a:cs typeface="Times New Roman" pitchFamily="18" charset="0"/>
              </a:rPr>
              <a:t>A</a:t>
            </a:r>
            <a:r>
              <a:rPr lang="en-US" sz="2800" dirty="0">
                <a:solidFill>
                  <a:srgbClr val="00005E"/>
                </a:solidFill>
                <a:latin typeface="Times New Roman" pitchFamily="18" charset="0"/>
                <a:cs typeface="Times New Roman" pitchFamily="18" charset="0"/>
              </a:rPr>
              <a:t> is for adenine; </a:t>
            </a:r>
          </a:p>
          <a:p>
            <a:pPr indent="457200" algn="l" rtl="0" eaLnBrk="1" hangingPunct="1">
              <a:buSzPct val="60000"/>
              <a:buFont typeface="Wingdings" pitchFamily="2" charset="2"/>
              <a:buChar char="q"/>
              <a:defRPr/>
            </a:pPr>
            <a:r>
              <a:rPr lang="en-US" sz="2800" dirty="0">
                <a:solidFill>
                  <a:srgbClr val="990000"/>
                </a:solidFill>
                <a:latin typeface="Times New Roman" pitchFamily="18" charset="0"/>
                <a:cs typeface="Times New Roman" pitchFamily="18" charset="0"/>
              </a:rPr>
              <a:t>   </a:t>
            </a:r>
            <a:r>
              <a:rPr lang="en-US" sz="2800" u="sng" dirty="0">
                <a:solidFill>
                  <a:srgbClr val="990000"/>
                </a:solidFill>
                <a:latin typeface="Times New Roman" pitchFamily="18" charset="0"/>
                <a:cs typeface="Times New Roman" pitchFamily="18" charset="0"/>
              </a:rPr>
              <a:t>G</a:t>
            </a:r>
            <a:r>
              <a:rPr lang="en-US" sz="2800" dirty="0">
                <a:solidFill>
                  <a:srgbClr val="00005E"/>
                </a:solidFill>
                <a:latin typeface="Times New Roman" pitchFamily="18" charset="0"/>
                <a:cs typeface="Times New Roman" pitchFamily="18" charset="0"/>
              </a:rPr>
              <a:t> is for guanine; </a:t>
            </a:r>
          </a:p>
          <a:p>
            <a:pPr indent="457200" algn="l" rtl="0" eaLnBrk="1" hangingPunct="1">
              <a:buSzPct val="60000"/>
              <a:buFont typeface="Wingdings" pitchFamily="2" charset="2"/>
              <a:buChar char="q"/>
              <a:defRPr/>
            </a:pPr>
            <a:r>
              <a:rPr lang="en-US" sz="2800" dirty="0">
                <a:solidFill>
                  <a:srgbClr val="006C31"/>
                </a:solidFill>
                <a:latin typeface="Times New Roman" pitchFamily="18" charset="0"/>
                <a:cs typeface="Times New Roman" pitchFamily="18" charset="0"/>
              </a:rPr>
              <a:t>   </a:t>
            </a:r>
            <a:r>
              <a:rPr lang="en-US" sz="2800" u="sng" dirty="0">
                <a:solidFill>
                  <a:srgbClr val="006C31"/>
                </a:solidFill>
                <a:latin typeface="Times New Roman" pitchFamily="18" charset="0"/>
                <a:cs typeface="Times New Roman" pitchFamily="18" charset="0"/>
              </a:rPr>
              <a:t>C</a:t>
            </a:r>
            <a:r>
              <a:rPr lang="en-US" sz="2800" dirty="0">
                <a:solidFill>
                  <a:srgbClr val="006C31"/>
                </a:solidFill>
                <a:latin typeface="Times New Roman" pitchFamily="18" charset="0"/>
                <a:cs typeface="Times New Roman" pitchFamily="18" charset="0"/>
              </a:rPr>
              <a:t> </a:t>
            </a:r>
            <a:r>
              <a:rPr lang="en-US" sz="2800" dirty="0">
                <a:solidFill>
                  <a:srgbClr val="00005E"/>
                </a:solidFill>
                <a:latin typeface="Times New Roman" pitchFamily="18" charset="0"/>
                <a:cs typeface="Times New Roman" pitchFamily="18" charset="0"/>
              </a:rPr>
              <a:t>is for cytosine and </a:t>
            </a:r>
          </a:p>
          <a:p>
            <a:pPr indent="457200" algn="l" rtl="0" eaLnBrk="1" hangingPunct="1">
              <a:buSzPct val="60000"/>
              <a:buFont typeface="Wingdings" pitchFamily="2" charset="2"/>
              <a:buChar char="q"/>
              <a:defRPr/>
            </a:pPr>
            <a:r>
              <a:rPr lang="en-US" sz="2800" dirty="0">
                <a:solidFill>
                  <a:srgbClr val="00005E"/>
                </a:solidFill>
                <a:latin typeface="Times New Roman" pitchFamily="18" charset="0"/>
                <a:cs typeface="Times New Roman" pitchFamily="18" charset="0"/>
              </a:rPr>
              <a:t>   </a:t>
            </a:r>
            <a:r>
              <a:rPr lang="en-US" sz="2800" u="sng" dirty="0">
                <a:solidFill>
                  <a:srgbClr val="006C31"/>
                </a:solidFill>
                <a:latin typeface="Times New Roman" pitchFamily="18" charset="0"/>
                <a:cs typeface="Times New Roman" pitchFamily="18" charset="0"/>
              </a:rPr>
              <a:t>T</a:t>
            </a:r>
            <a:r>
              <a:rPr lang="en-US" sz="2800" dirty="0">
                <a:solidFill>
                  <a:srgbClr val="006C31"/>
                </a:solidFill>
                <a:latin typeface="Times New Roman" pitchFamily="18" charset="0"/>
                <a:cs typeface="Times New Roman" pitchFamily="18" charset="0"/>
              </a:rPr>
              <a:t> </a:t>
            </a:r>
            <a:r>
              <a:rPr lang="en-US" sz="2800" dirty="0">
                <a:solidFill>
                  <a:srgbClr val="00005E"/>
                </a:solidFill>
                <a:latin typeface="Times New Roman" pitchFamily="18" charset="0"/>
                <a:cs typeface="Times New Roman" pitchFamily="18" charset="0"/>
              </a:rPr>
              <a:t>is for thymine.</a:t>
            </a:r>
          </a:p>
          <a:p>
            <a:pPr marL="0" indent="0" algn="l" rtl="0" eaLnBrk="1" hangingPunct="1">
              <a:buFont typeface="Wingdings" pitchFamily="2" charset="2"/>
              <a:buNone/>
              <a:defRPr/>
            </a:pPr>
            <a:endParaRPr lang="en-US" sz="2800" dirty="0">
              <a:solidFill>
                <a:srgbClr val="00005E"/>
              </a:solidFill>
              <a:latin typeface="Times New Roman" pitchFamily="18" charset="0"/>
              <a:cs typeface="Times New Roman" pitchFamily="18" charset="0"/>
            </a:endParaRPr>
          </a:p>
          <a:p>
            <a:pPr algn="l" rtl="0" eaLnBrk="1" hangingPunct="1">
              <a:buSzPct val="150000"/>
              <a:buFont typeface="Wingdings" pitchFamily="2" charset="2"/>
              <a:buChar char="§"/>
              <a:defRPr/>
            </a:pPr>
            <a:r>
              <a:rPr lang="en-US" sz="2800" dirty="0">
                <a:solidFill>
                  <a:srgbClr val="800000"/>
                </a:solidFill>
                <a:latin typeface="Times New Roman" pitchFamily="18" charset="0"/>
                <a:cs typeface="Times New Roman" pitchFamily="18" charset="0"/>
              </a:rPr>
              <a:t>RNA:</a:t>
            </a:r>
            <a:r>
              <a:rPr lang="en-US" sz="2800" dirty="0">
                <a:solidFill>
                  <a:srgbClr val="00005E"/>
                </a:solidFill>
                <a:latin typeface="Times New Roman" pitchFamily="18" charset="0"/>
                <a:cs typeface="Times New Roman" pitchFamily="18" charset="0"/>
              </a:rPr>
              <a:t> thymine base replaced by uracil base.</a:t>
            </a:r>
          </a:p>
          <a:p>
            <a:pPr>
              <a:defRPr/>
            </a:pPr>
            <a:endParaRPr lang="en-US" sz="2800" dirty="0"/>
          </a:p>
        </p:txBody>
      </p:sp>
      <p:sp>
        <p:nvSpPr>
          <p:cNvPr id="22532"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04800"/>
            <a:ext cx="8229600" cy="1371600"/>
          </a:xfrm>
        </p:spPr>
        <p:txBody>
          <a:bodyPr/>
          <a:lstStyle/>
          <a:p>
            <a:r>
              <a:rPr lang="en-US" sz="2800" b="1" smtClean="0">
                <a:solidFill>
                  <a:srgbClr val="800000"/>
                </a:solidFill>
                <a:latin typeface="Arial Black" pitchFamily="34" charset="0"/>
                <a:cs typeface="Times New Roman" pitchFamily="18" charset="0"/>
              </a:rPr>
              <a:t>Nucleotides</a:t>
            </a:r>
            <a:endParaRPr lang="en-US" sz="2800" smtClean="0"/>
          </a:p>
        </p:txBody>
      </p:sp>
      <p:pic>
        <p:nvPicPr>
          <p:cNvPr id="23555" name="Picture 2"/>
          <p:cNvPicPr>
            <a:picLocks noGrp="1" noChangeAspect="1" noChangeArrowheads="1"/>
          </p:cNvPicPr>
          <p:nvPr>
            <p:ph idx="1"/>
          </p:nvPr>
        </p:nvPicPr>
        <p:blipFill>
          <a:blip r:embed="rId2" cstate="print"/>
          <a:srcRect/>
          <a:stretch>
            <a:fillRect/>
          </a:stretch>
        </p:blipFill>
        <p:spPr>
          <a:xfrm>
            <a:off x="4800600" y="2660650"/>
            <a:ext cx="3255963" cy="2328863"/>
          </a:xfrm>
          <a:noFill/>
        </p:spPr>
      </p:pic>
      <p:pic>
        <p:nvPicPr>
          <p:cNvPr id="23556" name="Picture 3"/>
          <p:cNvPicPr>
            <a:picLocks noChangeAspect="1" noChangeArrowheads="1"/>
          </p:cNvPicPr>
          <p:nvPr/>
        </p:nvPicPr>
        <p:blipFill>
          <a:blip r:embed="rId3" cstate="print"/>
          <a:srcRect/>
          <a:stretch>
            <a:fillRect/>
          </a:stretch>
        </p:blipFill>
        <p:spPr bwMode="auto">
          <a:xfrm>
            <a:off x="533400" y="2667000"/>
            <a:ext cx="3378200" cy="2359025"/>
          </a:xfrm>
          <a:prstGeom prst="rect">
            <a:avLst/>
          </a:prstGeom>
          <a:noFill/>
          <a:ln w="9525">
            <a:noFill/>
            <a:miter lim="800000"/>
            <a:headEnd/>
            <a:tailEnd/>
          </a:ln>
        </p:spPr>
      </p:pic>
      <p:sp>
        <p:nvSpPr>
          <p:cNvPr id="23557"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23558" name="TextBox 1"/>
          <p:cNvSpPr txBox="1">
            <a:spLocks noChangeArrowheads="1"/>
          </p:cNvSpPr>
          <p:nvPr/>
        </p:nvSpPr>
        <p:spPr bwMode="auto">
          <a:xfrm>
            <a:off x="3151188" y="5003800"/>
            <a:ext cx="7162800" cy="461963"/>
          </a:xfrm>
          <a:prstGeom prst="rect">
            <a:avLst/>
          </a:prstGeom>
          <a:noFill/>
          <a:ln w="9525">
            <a:noFill/>
            <a:miter lim="800000"/>
            <a:headEnd/>
            <a:tailEnd/>
          </a:ln>
        </p:spPr>
        <p:txBody>
          <a:bodyPr>
            <a:spAutoFit/>
          </a:bodyPr>
          <a:lstStyle/>
          <a:p>
            <a:r>
              <a:rPr lang="en-US" sz="1200"/>
              <a:t>Jypx35. Source: Wikipedia</a:t>
            </a:r>
          </a:p>
          <a:p>
            <a:endParaRPr lang="en-US" sz="1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229600" cy="1371600"/>
          </a:xfrm>
        </p:spPr>
        <p:txBody>
          <a:bodyPr/>
          <a:lstStyle/>
          <a:p>
            <a:pPr algn="ctr"/>
            <a:r>
              <a:rPr lang="en-US" sz="3200" b="1" smtClean="0">
                <a:solidFill>
                  <a:srgbClr val="800000"/>
                </a:solidFill>
                <a:latin typeface="Arial Black" pitchFamily="34" charset="0"/>
                <a:cs typeface="Times New Roman" pitchFamily="18" charset="0"/>
              </a:rPr>
              <a:t>The DNA</a:t>
            </a:r>
            <a:endParaRPr lang="en-US" sz="3200" smtClean="0"/>
          </a:p>
        </p:txBody>
      </p:sp>
      <p:sp>
        <p:nvSpPr>
          <p:cNvPr id="3" name="Content Placeholder 2"/>
          <p:cNvSpPr>
            <a:spLocks noGrp="1"/>
          </p:cNvSpPr>
          <p:nvPr>
            <p:ph idx="1"/>
          </p:nvPr>
        </p:nvSpPr>
        <p:spPr/>
        <p:txBody>
          <a:bodyPr/>
          <a:lstStyle/>
          <a:p>
            <a:pPr marL="0" algn="l" rtl="0" eaLnBrk="1" hangingPunct="1">
              <a:spcBef>
                <a:spcPts val="0"/>
              </a:spcBef>
              <a:buSzPct val="150000"/>
              <a:buFont typeface="Wingdings" pitchFamily="2" charset="2"/>
              <a:buChar char="§"/>
              <a:defRPr/>
            </a:pPr>
            <a:r>
              <a:rPr lang="en-US" sz="2800" b="1" u="sng" dirty="0">
                <a:solidFill>
                  <a:srgbClr val="800000"/>
                </a:solidFill>
                <a:latin typeface="Times New Roman" pitchFamily="18" charset="0"/>
                <a:cs typeface="Times New Roman" pitchFamily="18" charset="0"/>
              </a:rPr>
              <a:t>Deoxyribonucleic Acid (DNA);</a:t>
            </a:r>
            <a:r>
              <a:rPr lang="en-US" sz="2800" b="1" dirty="0">
                <a:solidFill>
                  <a:srgbClr val="000000"/>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the genetic material of all cellular organisms and most viruses. </a:t>
            </a:r>
          </a:p>
          <a:p>
            <a:pPr marL="0" algn="l" rtl="0" eaLnBrk="1" hangingPunct="1">
              <a:spcBef>
                <a:spcPts val="0"/>
              </a:spcBef>
              <a:buSzPct val="150000"/>
              <a:buFont typeface="Wingdings" pitchFamily="2" charset="2"/>
              <a:buChar char="§"/>
              <a:defRPr/>
            </a:pPr>
            <a:r>
              <a:rPr lang="en-US" sz="2800" b="1" dirty="0">
                <a:solidFill>
                  <a:srgbClr val="800000"/>
                </a:solidFill>
                <a:latin typeface="Times New Roman" pitchFamily="18" charset="0"/>
                <a:cs typeface="Times New Roman" pitchFamily="18" charset="0"/>
              </a:rPr>
              <a:t>DNA</a:t>
            </a:r>
            <a:r>
              <a:rPr lang="en-US" sz="2800" dirty="0">
                <a:solidFill>
                  <a:srgbClr val="990000"/>
                </a:solidFill>
                <a:latin typeface="Times New Roman" pitchFamily="18" charset="0"/>
                <a:cs typeface="Times New Roman" pitchFamily="18" charset="0"/>
              </a:rPr>
              <a:t>;</a:t>
            </a:r>
            <a:r>
              <a:rPr lang="en-US" sz="2800" dirty="0">
                <a:solidFill>
                  <a:schemeClr val="bg2">
                    <a:lumMod val="50000"/>
                  </a:schemeClr>
                </a:solidFill>
                <a:latin typeface="Times New Roman" pitchFamily="18" charset="0"/>
                <a:cs typeface="Times New Roman" pitchFamily="18" charset="0"/>
              </a:rPr>
              <a:t> the gigantic molecule which is used to encode genetic information for all life on Earth.</a:t>
            </a:r>
          </a:p>
          <a:p>
            <a:pPr marL="0" algn="l" rtl="0" eaLnBrk="1" hangingPunct="1">
              <a:spcBef>
                <a:spcPts val="0"/>
              </a:spcBef>
              <a:buSzPct val="150000"/>
              <a:buFont typeface="Wingdings" pitchFamily="2" charset="2"/>
              <a:buChar char="§"/>
              <a:defRPr/>
            </a:pPr>
            <a:r>
              <a:rPr lang="en-US" sz="2800" dirty="0">
                <a:solidFill>
                  <a:schemeClr val="bg2">
                    <a:lumMod val="50000"/>
                  </a:schemeClr>
                </a:solidFill>
                <a:latin typeface="Times New Roman" pitchFamily="18" charset="0"/>
                <a:cs typeface="Times New Roman" pitchFamily="18" charset="0"/>
              </a:rPr>
              <a:t>A human cell contains about 2 meters of </a:t>
            </a:r>
            <a:r>
              <a:rPr lang="en-US" sz="2800" b="1" u="sng" dirty="0">
                <a:solidFill>
                  <a:srgbClr val="800000"/>
                </a:solidFill>
                <a:latin typeface="Times New Roman" pitchFamily="18" charset="0"/>
                <a:cs typeface="Times New Roman" pitchFamily="18" charset="0"/>
              </a:rPr>
              <a:t>DNA</a:t>
            </a:r>
            <a:r>
              <a:rPr lang="en-US" sz="2800" u="sng" dirty="0">
                <a:solidFill>
                  <a:srgbClr val="800000"/>
                </a:solidFill>
                <a:latin typeface="Times New Roman" pitchFamily="18" charset="0"/>
                <a:cs typeface="Times New Roman" pitchFamily="18" charset="0"/>
              </a:rPr>
              <a:t>.</a:t>
            </a:r>
            <a:r>
              <a:rPr lang="en-US" sz="2800" dirty="0">
                <a:solidFill>
                  <a:srgbClr val="C82600"/>
                </a:solidFill>
                <a:latin typeface="Times New Roman" pitchFamily="18" charset="0"/>
                <a:cs typeface="Times New Roman" pitchFamily="18" charset="0"/>
              </a:rPr>
              <a:t> </a:t>
            </a:r>
            <a:r>
              <a:rPr lang="en-US" sz="2800" b="1" u="sng" dirty="0">
                <a:solidFill>
                  <a:srgbClr val="800000"/>
                </a:solidFill>
                <a:latin typeface="Times New Roman" pitchFamily="18" charset="0"/>
                <a:cs typeface="Times New Roman" pitchFamily="18" charset="0"/>
              </a:rPr>
              <a:t>DNA</a:t>
            </a:r>
            <a:r>
              <a:rPr lang="en-US" sz="2800" dirty="0">
                <a:solidFill>
                  <a:srgbClr val="C82600"/>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in the body could stretch to the sun and back almost 100 times. So it is tightly packed.</a:t>
            </a:r>
          </a:p>
          <a:p>
            <a:pPr marL="0" algn="l" rtl="0" eaLnBrk="1" hangingPunct="1">
              <a:spcBef>
                <a:spcPts val="0"/>
              </a:spcBef>
              <a:buSzPct val="150000"/>
              <a:buFont typeface="Wingdings" pitchFamily="2" charset="2"/>
              <a:buChar char="§"/>
              <a:defRPr/>
            </a:pPr>
            <a:r>
              <a:rPr lang="en-US" sz="2800" b="1" dirty="0">
                <a:solidFill>
                  <a:srgbClr val="800000"/>
                </a:solidFill>
                <a:latin typeface="Times New Roman" pitchFamily="18" charset="0"/>
                <a:cs typeface="Times New Roman" pitchFamily="18" charset="0"/>
              </a:rPr>
              <a:t>DNA</a:t>
            </a:r>
            <a:r>
              <a:rPr lang="en-US" sz="2800" dirty="0">
                <a:solidFill>
                  <a:srgbClr val="000066"/>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responsible for preserving, copying and transmitting  information within cells  and from generation to </a:t>
            </a:r>
            <a:r>
              <a:rPr lang="en-US" sz="2800" dirty="0" smtClean="0">
                <a:solidFill>
                  <a:schemeClr val="bg2">
                    <a:lumMod val="50000"/>
                  </a:schemeClr>
                </a:solidFill>
                <a:latin typeface="Times New Roman" pitchFamily="18" charset="0"/>
                <a:cs typeface="Times New Roman" pitchFamily="18" charset="0"/>
              </a:rPr>
              <a:t>generation.</a:t>
            </a:r>
            <a:endParaRPr lang="en-US" sz="2800" dirty="0"/>
          </a:p>
        </p:txBody>
      </p:sp>
      <p:sp>
        <p:nvSpPr>
          <p:cNvPr id="24580"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DNA Double Helix</a:t>
            </a:r>
            <a:endParaRPr lang="en-US" sz="3200" smtClean="0">
              <a:latin typeface="Arial Black" pitchFamily="34" charset="0"/>
            </a:endParaRPr>
          </a:p>
        </p:txBody>
      </p:sp>
      <p:sp>
        <p:nvSpPr>
          <p:cNvPr id="3" name="Content Placeholder 2"/>
          <p:cNvSpPr>
            <a:spLocks noGrp="1"/>
          </p:cNvSpPr>
          <p:nvPr>
            <p:ph idx="1"/>
          </p:nvPr>
        </p:nvSpPr>
        <p:spPr/>
        <p:txBody>
          <a:bodyPr/>
          <a:lstStyle/>
          <a:p>
            <a:pPr algn="l" rtl="0" eaLnBrk="1" hangingPunct="1">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Linked as a twisted ladder. </a:t>
            </a:r>
          </a:p>
          <a:p>
            <a:pPr algn="l" rtl="0" eaLnBrk="1" hangingPunct="1">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The curving sides of the ladder represent the </a:t>
            </a:r>
            <a:r>
              <a:rPr lang="en-US" dirty="0">
                <a:solidFill>
                  <a:srgbClr val="990000"/>
                </a:solidFill>
                <a:latin typeface="Times New Roman" pitchFamily="18" charset="0"/>
                <a:cs typeface="Times New Roman" pitchFamily="18" charset="0"/>
              </a:rPr>
              <a:t>sugar-phosphat</a:t>
            </a:r>
            <a:r>
              <a:rPr lang="en-US" dirty="0">
                <a:solidFill>
                  <a:srgbClr val="C00000"/>
                </a:solidFill>
                <a:latin typeface="Times New Roman" pitchFamily="18" charset="0"/>
                <a:cs typeface="Times New Roman" pitchFamily="18" charset="0"/>
              </a:rPr>
              <a:t>e</a:t>
            </a:r>
            <a:r>
              <a:rPr lang="en-US" dirty="0">
                <a:solidFill>
                  <a:srgbClr val="00005E"/>
                </a:solidFill>
                <a:latin typeface="Times New Roman" pitchFamily="18" charset="0"/>
                <a:cs typeface="Times New Roman" pitchFamily="18" charset="0"/>
              </a:rPr>
              <a:t> </a:t>
            </a:r>
            <a:r>
              <a:rPr lang="en-US" dirty="0">
                <a:solidFill>
                  <a:schemeClr val="bg2">
                    <a:lumMod val="75000"/>
                  </a:schemeClr>
                </a:solidFill>
                <a:latin typeface="Times New Roman" pitchFamily="18" charset="0"/>
                <a:cs typeface="Times New Roman" pitchFamily="18" charset="0"/>
              </a:rPr>
              <a:t>backbone of the two DNA strands; the rungs are the </a:t>
            </a:r>
            <a:r>
              <a:rPr lang="en-US" dirty="0">
                <a:solidFill>
                  <a:srgbClr val="990000"/>
                </a:solidFill>
                <a:latin typeface="Times New Roman" pitchFamily="18" charset="0"/>
                <a:cs typeface="Times New Roman" pitchFamily="18" charset="0"/>
              </a:rPr>
              <a:t>base pairs. </a:t>
            </a:r>
            <a:endParaRPr lang="en-US" dirty="0">
              <a:solidFill>
                <a:srgbClr val="990000"/>
              </a:solidFill>
              <a:latin typeface="Times New Roman" pitchFamily="18" charset="0"/>
              <a:cs typeface="Times New Roman" pitchFamily="18" charset="0"/>
              <a:sym typeface="Wingdings" pitchFamily="2" charset="2"/>
            </a:endParaRPr>
          </a:p>
          <a:p>
            <a:pPr algn="l" rtl="0" eaLnBrk="1" hangingPunct="1">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Possess </a:t>
            </a:r>
            <a:r>
              <a:rPr lang="en-US" dirty="0">
                <a:solidFill>
                  <a:srgbClr val="990000"/>
                </a:solidFill>
                <a:latin typeface="Times New Roman" pitchFamily="18" charset="0"/>
                <a:cs typeface="Times New Roman" pitchFamily="18" charset="0"/>
              </a:rPr>
              <a:t>antiparallel</a:t>
            </a:r>
            <a:r>
              <a:rPr lang="en-US" dirty="0">
                <a:solidFill>
                  <a:srgbClr val="000072"/>
                </a:solidFill>
                <a:latin typeface="Times New Roman" pitchFamily="18" charset="0"/>
                <a:cs typeface="Times New Roman" pitchFamily="18" charset="0"/>
              </a:rPr>
              <a:t> </a:t>
            </a:r>
            <a:r>
              <a:rPr lang="en-US" dirty="0">
                <a:solidFill>
                  <a:schemeClr val="bg2">
                    <a:lumMod val="75000"/>
                  </a:schemeClr>
                </a:solidFill>
                <a:latin typeface="Times New Roman" pitchFamily="18" charset="0"/>
                <a:cs typeface="Times New Roman" pitchFamily="18" charset="0"/>
              </a:rPr>
              <a:t>polarity</a:t>
            </a:r>
            <a:r>
              <a:rPr lang="en-US" dirty="0">
                <a:solidFill>
                  <a:srgbClr val="000072"/>
                </a:solidFill>
                <a:latin typeface="Times New Roman" pitchFamily="18" charset="0"/>
                <a:cs typeface="Times New Roman" pitchFamily="18" charset="0"/>
              </a:rPr>
              <a:t>.</a:t>
            </a:r>
          </a:p>
          <a:p>
            <a:pPr algn="l" rtl="0" eaLnBrk="1" hangingPunct="1">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Stabilized b</a:t>
            </a:r>
            <a:r>
              <a:rPr lang="en-US" dirty="0">
                <a:solidFill>
                  <a:srgbClr val="000072"/>
                </a:solidFill>
                <a:latin typeface="Times New Roman" pitchFamily="18" charset="0"/>
                <a:cs typeface="Times New Roman" pitchFamily="18" charset="0"/>
              </a:rPr>
              <a:t>y </a:t>
            </a:r>
            <a:r>
              <a:rPr lang="en-US" dirty="0">
                <a:solidFill>
                  <a:srgbClr val="990000"/>
                </a:solidFill>
                <a:latin typeface="Times New Roman" pitchFamily="18" charset="0"/>
                <a:cs typeface="Times New Roman" pitchFamily="18" charset="0"/>
              </a:rPr>
              <a:t>hydrogen bonds </a:t>
            </a:r>
            <a:r>
              <a:rPr lang="en-US" dirty="0">
                <a:solidFill>
                  <a:schemeClr val="bg2">
                    <a:lumMod val="75000"/>
                  </a:schemeClr>
                </a:solidFill>
                <a:latin typeface="Times New Roman" pitchFamily="18" charset="0"/>
                <a:cs typeface="Times New Roman" pitchFamily="18" charset="0"/>
              </a:rPr>
              <a:t>between the bases.  </a:t>
            </a:r>
          </a:p>
          <a:p>
            <a:pPr>
              <a:defRPr/>
            </a:pPr>
            <a:endParaRPr lang="en-US" dirty="0">
              <a:latin typeface="Times New Roman" pitchFamily="18" charset="0"/>
              <a:cs typeface="Times New Roman" pitchFamily="18" charset="0"/>
            </a:endParaRPr>
          </a:p>
          <a:p>
            <a:pPr>
              <a:defRPr/>
            </a:pPr>
            <a:endParaRPr lang="en-US" dirty="0"/>
          </a:p>
        </p:txBody>
      </p:sp>
      <p:sp>
        <p:nvSpPr>
          <p:cNvPr id="2560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DNA Double Helix</a:t>
            </a:r>
            <a:endParaRPr lang="en-US" sz="3200" smtClean="0"/>
          </a:p>
        </p:txBody>
      </p:sp>
      <p:pic>
        <p:nvPicPr>
          <p:cNvPr id="26627" name="Picture 2"/>
          <p:cNvPicPr>
            <a:picLocks noGrp="1" noChangeAspect="1" noChangeArrowheads="1"/>
          </p:cNvPicPr>
          <p:nvPr>
            <p:ph idx="1"/>
          </p:nvPr>
        </p:nvPicPr>
        <p:blipFill>
          <a:blip r:embed="rId2" cstate="print"/>
          <a:srcRect/>
          <a:stretch>
            <a:fillRect/>
          </a:stretch>
        </p:blipFill>
        <p:spPr>
          <a:xfrm>
            <a:off x="2819400" y="2193925"/>
            <a:ext cx="3886200" cy="3886200"/>
          </a:xfrm>
          <a:noFill/>
        </p:spPr>
      </p:pic>
      <p:sp>
        <p:nvSpPr>
          <p:cNvPr id="26628"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26629" name="TextBox 1"/>
          <p:cNvSpPr txBox="1">
            <a:spLocks noChangeArrowheads="1"/>
          </p:cNvSpPr>
          <p:nvPr/>
        </p:nvSpPr>
        <p:spPr bwMode="auto">
          <a:xfrm>
            <a:off x="3581400" y="6126163"/>
            <a:ext cx="3810000" cy="461962"/>
          </a:xfrm>
          <a:prstGeom prst="rect">
            <a:avLst/>
          </a:prstGeom>
          <a:noFill/>
          <a:ln w="9525">
            <a:noFill/>
            <a:miter lim="800000"/>
            <a:headEnd/>
            <a:tailEnd/>
          </a:ln>
        </p:spPr>
        <p:txBody>
          <a:bodyPr>
            <a:spAutoFit/>
          </a:bodyPr>
          <a:lstStyle/>
          <a:p>
            <a:r>
              <a:rPr lang="en-US" sz="1200"/>
              <a:t>Madprime.</a:t>
            </a:r>
            <a:r>
              <a:rPr lang="en-US" sz="1200">
                <a:solidFill>
                  <a:srgbClr val="990000"/>
                </a:solidFill>
              </a:rPr>
              <a:t> </a:t>
            </a:r>
            <a:r>
              <a:rPr lang="en-US" sz="1200"/>
              <a:t>Source: Wikipedia</a:t>
            </a:r>
          </a:p>
          <a:p>
            <a:endParaRPr lang="en-US" sz="1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The Gene</a:t>
            </a:r>
            <a:endParaRPr lang="en-US" sz="3200" smtClean="0">
              <a:latin typeface="Arial Black" pitchFamily="34" charset="0"/>
            </a:endParaRPr>
          </a:p>
        </p:txBody>
      </p:sp>
      <p:sp>
        <p:nvSpPr>
          <p:cNvPr id="3" name="Content Placeholder 2"/>
          <p:cNvSpPr>
            <a:spLocks noGrp="1"/>
          </p:cNvSpPr>
          <p:nvPr>
            <p:ph idx="1"/>
          </p:nvPr>
        </p:nvSpPr>
        <p:spPr/>
        <p:txBody>
          <a:bodyPr/>
          <a:lstStyle/>
          <a:p>
            <a:pPr marL="0" algn="l" rtl="0" eaLnBrk="1" hangingPunct="1">
              <a:spcBef>
                <a:spcPts val="0"/>
              </a:spcBef>
              <a:buSzPct val="150000"/>
              <a:buFont typeface="Wingdings" pitchFamily="2" charset="2"/>
              <a:buChar char="§"/>
              <a:defRPr/>
            </a:pPr>
            <a:r>
              <a:rPr lang="en-US" sz="2800" b="1" u="sng" dirty="0">
                <a:solidFill>
                  <a:srgbClr val="990000"/>
                </a:solidFill>
                <a:latin typeface="Times New Roman" pitchFamily="18" charset="0"/>
                <a:cs typeface="Times New Roman" pitchFamily="18" charset="0"/>
              </a:rPr>
              <a:t>The gene</a:t>
            </a:r>
            <a:r>
              <a:rPr lang="en-US" sz="2800" b="1" dirty="0">
                <a:solidFill>
                  <a:srgbClr val="990000"/>
                </a:solidFill>
                <a:latin typeface="Times New Roman" pitchFamily="18" charset="0"/>
                <a:cs typeface="Times New Roman" pitchFamily="18" charset="0"/>
              </a:rPr>
              <a:t>;</a:t>
            </a:r>
            <a:r>
              <a:rPr lang="en-US" sz="2800" b="1" dirty="0">
                <a:solidFill>
                  <a:srgbClr val="00005E"/>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it is a segment within a very long strand of </a:t>
            </a:r>
            <a:r>
              <a:rPr lang="en-US" sz="2800" u="sng" dirty="0">
                <a:solidFill>
                  <a:srgbClr val="990000"/>
                </a:solidFill>
                <a:latin typeface="Times New Roman" pitchFamily="18" charset="0"/>
                <a:cs typeface="Times New Roman" pitchFamily="18" charset="0"/>
              </a:rPr>
              <a:t>DNA</a:t>
            </a:r>
            <a:r>
              <a:rPr lang="en-US" sz="2800" u="sng" dirty="0" smtClean="0">
                <a:solidFill>
                  <a:srgbClr val="990000"/>
                </a:solidFill>
                <a:latin typeface="Times New Roman" pitchFamily="18" charset="0"/>
                <a:cs typeface="Times New Roman" pitchFamily="18" charset="0"/>
              </a:rPr>
              <a:t>.</a:t>
            </a:r>
            <a:endParaRPr lang="en-US" sz="2800" u="sng" dirty="0">
              <a:solidFill>
                <a:srgbClr val="990000"/>
              </a:solidFill>
              <a:latin typeface="Times New Roman" pitchFamily="18" charset="0"/>
              <a:cs typeface="Times New Roman" pitchFamily="18" charset="0"/>
            </a:endParaRPr>
          </a:p>
          <a:p>
            <a:pPr algn="l" rtl="0" eaLnBrk="1" hangingPunct="1">
              <a:buSzPct val="150000"/>
              <a:buFont typeface="Wingdings" pitchFamily="2" charset="2"/>
              <a:buChar char="§"/>
              <a:defRPr/>
            </a:pPr>
            <a:r>
              <a:rPr lang="en-US" sz="2800" b="1" u="sng" dirty="0">
                <a:solidFill>
                  <a:srgbClr val="990000"/>
                </a:solidFill>
                <a:latin typeface="Times New Roman" pitchFamily="18" charset="0"/>
                <a:cs typeface="Times New Roman" pitchFamily="18" charset="0"/>
              </a:rPr>
              <a:t>Genes</a:t>
            </a:r>
            <a:r>
              <a:rPr lang="en-US" sz="2800" dirty="0">
                <a:solidFill>
                  <a:srgbClr val="000072"/>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are the basic units of hereditary.  </a:t>
            </a:r>
            <a:endParaRPr lang="en-US" sz="2800" u="sng" dirty="0">
              <a:solidFill>
                <a:schemeClr val="bg2">
                  <a:lumMod val="50000"/>
                </a:schemeClr>
              </a:solidFill>
              <a:latin typeface="Times New Roman" pitchFamily="18" charset="0"/>
              <a:cs typeface="Times New Roman" pitchFamily="18" charset="0"/>
            </a:endParaRPr>
          </a:p>
          <a:p>
            <a:pPr algn="l" rtl="0" eaLnBrk="1" hangingPunct="1">
              <a:buSzPct val="150000"/>
              <a:buFont typeface="Wingdings" pitchFamily="2" charset="2"/>
              <a:buChar char="§"/>
              <a:defRPr/>
            </a:pPr>
            <a:r>
              <a:rPr lang="en-US" sz="2800" b="1" u="sng" dirty="0">
                <a:solidFill>
                  <a:srgbClr val="800000"/>
                </a:solidFill>
                <a:latin typeface="Times New Roman" pitchFamily="18" charset="0"/>
                <a:cs typeface="Times New Roman" pitchFamily="18" charset="0"/>
              </a:rPr>
              <a:t>Genes</a:t>
            </a:r>
            <a:r>
              <a:rPr lang="en-US" sz="2800" dirty="0">
                <a:solidFill>
                  <a:schemeClr val="bg2">
                    <a:lumMod val="50000"/>
                  </a:schemeClr>
                </a:solidFill>
                <a:latin typeface="Times New Roman" pitchFamily="18" charset="0"/>
                <a:cs typeface="Times New Roman" pitchFamily="18" charset="0"/>
              </a:rPr>
              <a:t> located on chromosome on its place or </a:t>
            </a:r>
            <a:r>
              <a:rPr lang="en-US" sz="2800" u="sng" dirty="0">
                <a:solidFill>
                  <a:srgbClr val="990000"/>
                </a:solidFill>
                <a:latin typeface="Times New Roman" pitchFamily="18" charset="0"/>
                <a:cs typeface="Times New Roman" pitchFamily="18" charset="0"/>
              </a:rPr>
              <a:t>locus</a:t>
            </a:r>
            <a:r>
              <a:rPr lang="en-US" sz="2800"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a:p>
            <a:pPr algn="l" rtl="0" eaLnBrk="1" hangingPunct="1">
              <a:buSzPct val="150000"/>
              <a:buFont typeface="Wingdings" pitchFamily="2" charset="2"/>
              <a:buChar char="§"/>
              <a:defRPr/>
            </a:pPr>
            <a:r>
              <a:rPr lang="en-US" sz="2800" b="1" u="sng" dirty="0">
                <a:solidFill>
                  <a:srgbClr val="800000"/>
                </a:solidFill>
                <a:latin typeface="Times New Roman" pitchFamily="18" charset="0"/>
                <a:cs typeface="Times New Roman" pitchFamily="18" charset="0"/>
              </a:rPr>
              <a:t>Allele;</a:t>
            </a:r>
            <a:r>
              <a:rPr lang="en-US" sz="2800" b="1" dirty="0">
                <a:solidFill>
                  <a:srgbClr val="C00000"/>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a variant of the DNA sequence at a given locus. Each allele inherited from a different parent. </a:t>
            </a:r>
          </a:p>
          <a:p>
            <a:pPr>
              <a:defRPr/>
            </a:pPr>
            <a:endParaRPr lang="en-US" dirty="0">
              <a:solidFill>
                <a:schemeClr val="bg2">
                  <a:lumMod val="50000"/>
                </a:schemeClr>
              </a:solidFill>
            </a:endParaRPr>
          </a:p>
        </p:txBody>
      </p:sp>
      <p:sp>
        <p:nvSpPr>
          <p:cNvPr id="27652"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rPr>
              <a:t>The Gene</a:t>
            </a:r>
          </a:p>
        </p:txBody>
      </p:sp>
      <p:pic>
        <p:nvPicPr>
          <p:cNvPr id="28675" name="Picture 2"/>
          <p:cNvPicPr>
            <a:picLocks noGrp="1" noChangeAspect="1" noChangeArrowheads="1"/>
          </p:cNvPicPr>
          <p:nvPr>
            <p:ph idx="1"/>
          </p:nvPr>
        </p:nvPicPr>
        <p:blipFill>
          <a:blip r:embed="rId2" cstate="print"/>
          <a:srcRect/>
          <a:stretch>
            <a:fillRect/>
          </a:stretch>
        </p:blipFill>
        <p:spPr>
          <a:xfrm>
            <a:off x="2895600" y="1700213"/>
            <a:ext cx="3657600" cy="4243387"/>
          </a:xfrm>
          <a:noFill/>
        </p:spPr>
      </p:pic>
      <p:sp>
        <p:nvSpPr>
          <p:cNvPr id="28676"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28677" name="TextBox 1"/>
          <p:cNvSpPr txBox="1">
            <a:spLocks noChangeArrowheads="1"/>
          </p:cNvSpPr>
          <p:nvPr/>
        </p:nvSpPr>
        <p:spPr bwMode="auto">
          <a:xfrm>
            <a:off x="2743200" y="5943600"/>
            <a:ext cx="5334000" cy="276225"/>
          </a:xfrm>
          <a:prstGeom prst="rect">
            <a:avLst/>
          </a:prstGeom>
          <a:noFill/>
          <a:ln w="9525">
            <a:noFill/>
            <a:miter lim="800000"/>
            <a:headEnd/>
            <a:tailEnd/>
          </a:ln>
        </p:spPr>
        <p:txBody>
          <a:bodyPr>
            <a:spAutoFit/>
          </a:bodyPr>
          <a:lstStyle/>
          <a:p>
            <a:r>
              <a:rPr lang="en-US" sz="1200"/>
              <a:t>Source: National Human Genome Research Institute.  </a:t>
            </a:r>
            <a:r>
              <a:rPr lang="en-US" sz="1200" b="1"/>
              <a:t> </a:t>
            </a:r>
            <a:endParaRPr lang="en-US" sz="1200" b="1" u="sn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Dominant and Recessive</a:t>
            </a:r>
            <a:endParaRPr lang="en-US" sz="3200" smtClean="0">
              <a:latin typeface="Arial Black" pitchFamily="34" charset="0"/>
            </a:endParaRPr>
          </a:p>
        </p:txBody>
      </p:sp>
      <p:sp>
        <p:nvSpPr>
          <p:cNvPr id="3" name="Content Placeholder 2"/>
          <p:cNvSpPr>
            <a:spLocks noGrp="1"/>
          </p:cNvSpPr>
          <p:nvPr>
            <p:ph idx="1"/>
          </p:nvPr>
        </p:nvSpPr>
        <p:spPr>
          <a:xfrm>
            <a:off x="457200" y="1828800"/>
            <a:ext cx="8229600" cy="3886200"/>
          </a:xfrm>
        </p:spPr>
        <p:txBody>
          <a:bodyPr/>
          <a:lstStyle/>
          <a:p>
            <a:pPr algn="l" rtl="0">
              <a:defRPr/>
            </a:pPr>
            <a:r>
              <a:rPr lang="en-US" sz="2800" b="1" dirty="0" smtClean="0">
                <a:solidFill>
                  <a:srgbClr val="990000"/>
                </a:solidFill>
                <a:latin typeface="Times New Roman" pitchFamily="18" charset="0"/>
                <a:cs typeface="Times New Roman" pitchFamily="18" charset="0"/>
              </a:rPr>
              <a:t>Dominant  </a:t>
            </a:r>
            <a:endParaRPr lang="en-US" sz="2800" b="1" dirty="0">
              <a:solidFill>
                <a:srgbClr val="990000"/>
              </a:solidFill>
              <a:latin typeface="Times New Roman" pitchFamily="18" charset="0"/>
              <a:cs typeface="Times New Roman" pitchFamily="18" charset="0"/>
            </a:endParaRPr>
          </a:p>
          <a:p>
            <a:pPr algn="l" rtl="0">
              <a:buSzPct val="60000"/>
              <a:buFont typeface="Wingdings" pitchFamily="2" charset="2"/>
              <a:buChar char="q"/>
              <a:defRPr/>
            </a:pPr>
            <a:r>
              <a:rPr lang="en-US" sz="2800" dirty="0">
                <a:solidFill>
                  <a:schemeClr val="bg2">
                    <a:lumMod val="75000"/>
                  </a:schemeClr>
                </a:solidFill>
                <a:latin typeface="Times New Roman" pitchFamily="18" charset="0"/>
                <a:cs typeface="Times New Roman" pitchFamily="18" charset="0"/>
              </a:rPr>
              <a:t>The one pair of allele that masks the effect of the other when present in the same cell.</a:t>
            </a:r>
          </a:p>
          <a:p>
            <a:pPr algn="l" rtl="0">
              <a:defRPr/>
            </a:pPr>
            <a:r>
              <a:rPr lang="en-US" sz="2800" b="1" dirty="0">
                <a:solidFill>
                  <a:srgbClr val="990000"/>
                </a:solidFill>
                <a:latin typeface="Times New Roman" pitchFamily="18" charset="0"/>
                <a:cs typeface="Times New Roman" pitchFamily="18" charset="0"/>
              </a:rPr>
              <a:t>Recessive  </a:t>
            </a:r>
          </a:p>
          <a:p>
            <a:pPr algn="l" rtl="0">
              <a:buSzPct val="60000"/>
              <a:buFont typeface="Wingdings" pitchFamily="2" charset="2"/>
              <a:buChar char="q"/>
              <a:defRPr/>
            </a:pPr>
            <a:r>
              <a:rPr lang="en-US" sz="2800" dirty="0">
                <a:solidFill>
                  <a:schemeClr val="bg2">
                    <a:lumMod val="75000"/>
                  </a:schemeClr>
                </a:solidFill>
                <a:latin typeface="Times New Roman" pitchFamily="18" charset="0"/>
                <a:cs typeface="Times New Roman" pitchFamily="18" charset="0"/>
              </a:rPr>
              <a:t>The one pair of allele that is masked by the other when present in the same cell and capable of producing its characteristics phenotype in the organism only when two alleles is present and </a:t>
            </a:r>
            <a:r>
              <a:rPr lang="en-US" sz="2800" dirty="0" smtClean="0">
                <a:solidFill>
                  <a:schemeClr val="bg2">
                    <a:lumMod val="75000"/>
                  </a:schemeClr>
                </a:solidFill>
                <a:latin typeface="Times New Roman" pitchFamily="18" charset="0"/>
                <a:cs typeface="Times New Roman" pitchFamily="18" charset="0"/>
              </a:rPr>
              <a:t>identical. </a:t>
            </a:r>
            <a:r>
              <a:rPr lang="en-US" sz="2800" b="1" dirty="0" smtClean="0">
                <a:solidFill>
                  <a:schemeClr val="bg2">
                    <a:lumMod val="75000"/>
                  </a:schemeClr>
                </a:solidFill>
                <a:latin typeface="Times New Roman" pitchFamily="18" charset="0"/>
                <a:cs typeface="Times New Roman" pitchFamily="18" charset="0"/>
              </a:rPr>
              <a:t>  </a:t>
            </a:r>
            <a:endParaRPr lang="en-US" sz="2800" b="1" dirty="0">
              <a:solidFill>
                <a:schemeClr val="bg2">
                  <a:lumMod val="75000"/>
                </a:schemeClr>
              </a:solidFill>
              <a:latin typeface="Times New Roman" pitchFamily="18" charset="0"/>
              <a:cs typeface="Times New Roman" pitchFamily="18" charset="0"/>
            </a:endParaRPr>
          </a:p>
          <a:p>
            <a:pPr algn="l" rtl="0">
              <a:defRPr/>
            </a:pPr>
            <a:endParaRPr lang="en-US" sz="2800" dirty="0">
              <a:solidFill>
                <a:schemeClr val="bg2">
                  <a:lumMod val="75000"/>
                </a:schemeClr>
              </a:solidFill>
            </a:endParaRPr>
          </a:p>
        </p:txBody>
      </p:sp>
      <p:sp>
        <p:nvSpPr>
          <p:cNvPr id="2970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Dominant and Recessive</a:t>
            </a:r>
            <a:endParaRPr lang="en-US" sz="3200" smtClean="0"/>
          </a:p>
        </p:txBody>
      </p:sp>
      <p:sp>
        <p:nvSpPr>
          <p:cNvPr id="30723"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30724" name="Picture 2"/>
          <p:cNvPicPr>
            <a:picLocks noGrp="1" noChangeAspect="1" noChangeArrowheads="1"/>
          </p:cNvPicPr>
          <p:nvPr>
            <p:ph idx="1"/>
          </p:nvPr>
        </p:nvPicPr>
        <p:blipFill>
          <a:blip r:embed="rId2" cstate="print"/>
          <a:srcRect/>
          <a:stretch>
            <a:fillRect/>
          </a:stretch>
        </p:blipFill>
        <p:spPr>
          <a:xfrm>
            <a:off x="2743200" y="2133600"/>
            <a:ext cx="3654425" cy="38862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Gene Structure</a:t>
            </a:r>
            <a:endParaRPr lang="en-US" sz="3200" smtClean="0">
              <a:latin typeface="Arial Black" pitchFamily="34" charset="0"/>
            </a:endParaRPr>
          </a:p>
        </p:txBody>
      </p:sp>
      <p:sp>
        <p:nvSpPr>
          <p:cNvPr id="3" name="Content Placeholder 2"/>
          <p:cNvSpPr>
            <a:spLocks noGrp="1"/>
          </p:cNvSpPr>
          <p:nvPr>
            <p:ph idx="1"/>
          </p:nvPr>
        </p:nvSpPr>
        <p:spPr/>
        <p:txBody>
          <a:bodyPr/>
          <a:lstStyle/>
          <a:p>
            <a:pPr algn="l" rtl="0">
              <a:defRPr/>
            </a:pPr>
            <a:r>
              <a:rPr lang="en-US" dirty="0" smtClean="0">
                <a:solidFill>
                  <a:schemeClr val="bg2">
                    <a:lumMod val="50000"/>
                  </a:schemeClr>
                </a:solidFill>
                <a:latin typeface="Times New Roman" pitchFamily="18" charset="0"/>
                <a:cs typeface="Times New Roman" pitchFamily="18" charset="0"/>
              </a:rPr>
              <a:t>Most of the genes consist of; short coding sequences or </a:t>
            </a:r>
            <a:r>
              <a:rPr lang="en-US" u="sng" dirty="0" smtClean="0">
                <a:solidFill>
                  <a:srgbClr val="990000"/>
                </a:solidFill>
                <a:latin typeface="Times New Roman" pitchFamily="18" charset="0"/>
                <a:cs typeface="Times New Roman" pitchFamily="18" charset="0"/>
              </a:rPr>
              <a:t>exons</a:t>
            </a:r>
            <a:r>
              <a:rPr lang="en-US" dirty="0" smtClean="0">
                <a:solidFill>
                  <a:srgbClr val="990000"/>
                </a:solidFill>
                <a:latin typeface="Times New Roman" pitchFamily="18" charset="0"/>
                <a:cs typeface="Times New Roman" pitchFamily="18" charset="0"/>
              </a:rPr>
              <a:t> </a:t>
            </a:r>
            <a:r>
              <a:rPr lang="en-US" dirty="0" smtClean="0">
                <a:solidFill>
                  <a:schemeClr val="bg2">
                    <a:lumMod val="50000"/>
                  </a:schemeClr>
                </a:solidFill>
                <a:latin typeface="Times New Roman" pitchFamily="18" charset="0"/>
                <a:cs typeface="Times New Roman" pitchFamily="18" charset="0"/>
              </a:rPr>
              <a:t>are interrupted by a longer intervening noncoding sequence or </a:t>
            </a:r>
            <a:r>
              <a:rPr lang="en-US" u="sng" dirty="0" smtClean="0">
                <a:solidFill>
                  <a:srgbClr val="990000"/>
                </a:solidFill>
                <a:latin typeface="Times New Roman" pitchFamily="18" charset="0"/>
                <a:cs typeface="Times New Roman" pitchFamily="18" charset="0"/>
              </a:rPr>
              <a:t>introns</a:t>
            </a:r>
            <a:r>
              <a:rPr lang="en-US" dirty="0" smtClean="0">
                <a:solidFill>
                  <a:schemeClr val="bg2">
                    <a:lumMod val="50000"/>
                  </a:schemeClr>
                </a:solidFill>
                <a:latin typeface="Times New Roman" pitchFamily="18" charset="0"/>
                <a:cs typeface="Times New Roman" pitchFamily="18" charset="0"/>
              </a:rPr>
              <a:t>; although a few genes in the human genome have no introns.</a:t>
            </a:r>
          </a:p>
          <a:p>
            <a:pPr algn="l" rtl="0">
              <a:defRPr/>
            </a:pPr>
            <a:endParaRPr lang="en-US" dirty="0"/>
          </a:p>
        </p:txBody>
      </p:sp>
      <p:sp>
        <p:nvSpPr>
          <p:cNvPr id="31748"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31749" name="Picture 2"/>
          <p:cNvPicPr>
            <a:picLocks noChangeAspect="1" noChangeArrowheads="1"/>
          </p:cNvPicPr>
          <p:nvPr/>
        </p:nvPicPr>
        <p:blipFill>
          <a:blip r:embed="rId2" cstate="print"/>
          <a:srcRect/>
          <a:stretch>
            <a:fillRect/>
          </a:stretch>
        </p:blipFill>
        <p:spPr bwMode="auto">
          <a:xfrm>
            <a:off x="738188" y="4800600"/>
            <a:ext cx="7735887" cy="108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33400"/>
            <a:ext cx="8229600" cy="1371600"/>
          </a:xfrm>
        </p:spPr>
        <p:txBody>
          <a:bodyPr/>
          <a:lstStyle/>
          <a:p>
            <a:r>
              <a:rPr lang="en-US" sz="3200" smtClean="0">
                <a:solidFill>
                  <a:srgbClr val="800000"/>
                </a:solidFill>
                <a:latin typeface="Arial Black" pitchFamily="34" charset="0"/>
              </a:rPr>
              <a:t>Target </a:t>
            </a:r>
            <a:r>
              <a:rPr lang="en-US" sz="3200" smtClean="0">
                <a:solidFill>
                  <a:srgbClr val="800000"/>
                </a:solidFill>
                <a:latin typeface="Arial Black" pitchFamily="34" charset="0"/>
                <a:ea typeface="Majalla UI"/>
                <a:cs typeface="Majalla UI"/>
              </a:rPr>
              <a:t>Audience</a:t>
            </a:r>
            <a:r>
              <a:rPr lang="en-US" smtClean="0">
                <a:solidFill>
                  <a:srgbClr val="990000"/>
                </a:solidFill>
                <a:latin typeface="Arial Black" pitchFamily="34" charset="0"/>
                <a:ea typeface="Majalla UI"/>
                <a:cs typeface="Majalla UI"/>
              </a:rPr>
              <a:t/>
            </a:r>
            <a:br>
              <a:rPr lang="en-US" smtClean="0">
                <a:solidFill>
                  <a:srgbClr val="990000"/>
                </a:solidFill>
                <a:latin typeface="Arial Black" pitchFamily="34" charset="0"/>
                <a:ea typeface="Majalla UI"/>
                <a:cs typeface="Majalla UI"/>
              </a:rPr>
            </a:br>
            <a:endParaRPr lang="en-US" smtClean="0">
              <a:latin typeface="Arial Black" pitchFamily="34" charset="0"/>
            </a:endParaRPr>
          </a:p>
        </p:txBody>
      </p:sp>
      <p:sp>
        <p:nvSpPr>
          <p:cNvPr id="3" name="Content Placeholder 2"/>
          <p:cNvSpPr>
            <a:spLocks noGrp="1"/>
          </p:cNvSpPr>
          <p:nvPr>
            <p:ph idx="1"/>
          </p:nvPr>
        </p:nvSpPr>
        <p:spPr/>
        <p:txBody>
          <a:bodyPr/>
          <a:lstStyle/>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Physician assistant; </a:t>
            </a:r>
          </a:p>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Postgraduate in clinical specialties;</a:t>
            </a:r>
          </a:p>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Medical students;</a:t>
            </a:r>
          </a:p>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Medical technologist; </a:t>
            </a:r>
          </a:p>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Beginners and </a:t>
            </a:r>
          </a:p>
          <a:p>
            <a:pPr marL="0" algn="l" rtl="0" eaLnBrk="1" hangingPunct="1">
              <a:lnSpc>
                <a:spcPct val="150000"/>
              </a:lnSpc>
              <a:spcBef>
                <a:spcPts val="0"/>
              </a:spcBef>
              <a:buSzPct val="150000"/>
              <a:buFont typeface="Wingdings" pitchFamily="2" charset="2"/>
              <a:buChar char="§"/>
              <a:defRPr/>
            </a:pPr>
            <a:r>
              <a:rPr lang="en-US" sz="2800" dirty="0" smtClean="0">
                <a:solidFill>
                  <a:srgbClr val="00005E"/>
                </a:solidFill>
                <a:latin typeface="Times New Roman" pitchFamily="18" charset="0"/>
                <a:cs typeface="Times New Roman" pitchFamily="18" charset="0"/>
              </a:rPr>
              <a:t>For every laboratory worker and everyone passion for learning.</a:t>
            </a:r>
          </a:p>
          <a:p>
            <a:pPr>
              <a:defRPr/>
            </a:pPr>
            <a:endParaRPr lang="en-US" dirty="0"/>
          </a:p>
        </p:txBody>
      </p:sp>
      <p:sp>
        <p:nvSpPr>
          <p:cNvPr id="512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304800"/>
            <a:ext cx="8229600" cy="1371600"/>
          </a:xfrm>
        </p:spPr>
        <p:txBody>
          <a:bodyPr/>
          <a:lstStyle/>
          <a:p>
            <a:pPr algn="ctr"/>
            <a:r>
              <a:rPr lang="en-US" sz="3200" b="1" smtClean="0">
                <a:solidFill>
                  <a:srgbClr val="800000"/>
                </a:solidFill>
                <a:latin typeface="Arial Black" pitchFamily="34" charset="0"/>
                <a:cs typeface="Times New Roman" pitchFamily="18" charset="0"/>
              </a:rPr>
              <a:t>DNA Organization</a:t>
            </a:r>
            <a:endParaRPr lang="en-US" sz="3200" smtClean="0">
              <a:latin typeface="Arial Black" pitchFamily="34" charset="0"/>
            </a:endParaRPr>
          </a:p>
        </p:txBody>
      </p:sp>
      <p:sp>
        <p:nvSpPr>
          <p:cNvPr id="31747" name="Content Placeholder 2"/>
          <p:cNvSpPr>
            <a:spLocks noGrp="1"/>
          </p:cNvSpPr>
          <p:nvPr>
            <p:ph sz="half" idx="1"/>
          </p:nvPr>
        </p:nvSpPr>
        <p:spPr/>
        <p:txBody>
          <a:bodyPr/>
          <a:lstStyle/>
          <a:p>
            <a:pPr marL="0" indent="0" algn="l" rtl="0">
              <a:buFont typeface="Wingdings" pitchFamily="2" charset="2"/>
              <a:buNone/>
              <a:defRPr/>
            </a:pPr>
            <a:r>
              <a:rPr lang="en-US" u="sng" dirty="0" smtClean="0">
                <a:solidFill>
                  <a:srgbClr val="800000"/>
                </a:solidFill>
                <a:latin typeface="Times New Roman" pitchFamily="18" charset="0"/>
                <a:cs typeface="Times New Roman" pitchFamily="18" charset="0"/>
              </a:rPr>
              <a:t>DNA </a:t>
            </a:r>
            <a:r>
              <a:rPr lang="en-US" dirty="0" smtClean="0">
                <a:solidFill>
                  <a:schemeClr val="bg2">
                    <a:lumMod val="50000"/>
                  </a:schemeClr>
                </a:solidFill>
                <a:latin typeface="Times New Roman" pitchFamily="18" charset="0"/>
                <a:cs typeface="Times New Roman" pitchFamily="18" charset="0"/>
              </a:rPr>
              <a:t>molecules </a:t>
            </a:r>
            <a:r>
              <a:rPr lang="en-US" dirty="0" err="1" smtClean="0">
                <a:solidFill>
                  <a:schemeClr val="bg2">
                    <a:lumMod val="50000"/>
                  </a:schemeClr>
                </a:solidFill>
                <a:latin typeface="Times New Roman" pitchFamily="18" charset="0"/>
                <a:cs typeface="Times New Roman" pitchFamily="18" charset="0"/>
              </a:rPr>
              <a:t>complexed</a:t>
            </a:r>
            <a:r>
              <a:rPr lang="en-US" dirty="0" smtClean="0">
                <a:solidFill>
                  <a:schemeClr val="bg2">
                    <a:lumMod val="50000"/>
                  </a:schemeClr>
                </a:solidFill>
                <a:latin typeface="Times New Roman" pitchFamily="18" charset="0"/>
                <a:cs typeface="Times New Roman" pitchFamily="18" charset="0"/>
              </a:rPr>
              <a:t> with other proteins, especially basic proteins called </a:t>
            </a:r>
            <a:r>
              <a:rPr lang="en-US" u="sng" dirty="0" smtClean="0">
                <a:solidFill>
                  <a:srgbClr val="C00000"/>
                </a:solidFill>
                <a:latin typeface="Times New Roman" pitchFamily="18" charset="0"/>
                <a:cs typeface="Times New Roman" pitchFamily="18" charset="0"/>
              </a:rPr>
              <a:t>histones</a:t>
            </a:r>
            <a:r>
              <a:rPr lang="en-US" u="sng" dirty="0" smtClean="0">
                <a:solidFill>
                  <a:srgbClr val="CC3300"/>
                </a:solidFill>
                <a:latin typeface="Times New Roman" pitchFamily="18" charset="0"/>
                <a:cs typeface="Times New Roman" pitchFamily="18" charset="0"/>
              </a:rPr>
              <a:t> </a:t>
            </a:r>
            <a:r>
              <a:rPr lang="en-US" dirty="0" smtClean="0">
                <a:solidFill>
                  <a:schemeClr val="bg2">
                    <a:lumMod val="50000"/>
                  </a:schemeClr>
                </a:solidFill>
                <a:latin typeface="Times New Roman" pitchFamily="18" charset="0"/>
                <a:cs typeface="Times New Roman" pitchFamily="18" charset="0"/>
              </a:rPr>
              <a:t>to</a:t>
            </a:r>
            <a:r>
              <a:rPr lang="en-US" dirty="0" smtClean="0">
                <a:solidFill>
                  <a:srgbClr val="000066"/>
                </a:solidFill>
                <a:latin typeface="Times New Roman" pitchFamily="18" charset="0"/>
                <a:cs typeface="Times New Roman" pitchFamily="18" charset="0"/>
              </a:rPr>
              <a:t> </a:t>
            </a:r>
            <a:r>
              <a:rPr lang="en-US" dirty="0" smtClean="0">
                <a:solidFill>
                  <a:schemeClr val="bg2">
                    <a:lumMod val="50000"/>
                  </a:schemeClr>
                </a:solidFill>
                <a:latin typeface="Times New Roman" pitchFamily="18" charset="0"/>
                <a:cs typeface="Times New Roman" pitchFamily="18" charset="0"/>
              </a:rPr>
              <a:t>form a substance known as </a:t>
            </a:r>
            <a:r>
              <a:rPr lang="en-US" u="sng" dirty="0" smtClean="0">
                <a:solidFill>
                  <a:srgbClr val="C00000"/>
                </a:solidFill>
                <a:latin typeface="Times New Roman" pitchFamily="18" charset="0"/>
                <a:cs typeface="Times New Roman" pitchFamily="18" charset="0"/>
              </a:rPr>
              <a:t>chromatin.</a:t>
            </a:r>
            <a:endParaRPr lang="en-US" dirty="0" smtClean="0">
              <a:latin typeface="Times New Roman" pitchFamily="18" charset="0"/>
              <a:cs typeface="Times New Roman" pitchFamily="18" charset="0"/>
            </a:endParaRPr>
          </a:p>
          <a:p>
            <a:pPr>
              <a:defRPr/>
            </a:pPr>
            <a:endParaRPr lang="en-US" dirty="0" smtClean="0"/>
          </a:p>
        </p:txBody>
      </p:sp>
      <p:sp>
        <p:nvSpPr>
          <p:cNvPr id="32772" name="Footer Placeholder 4"/>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32773" name="Picture 2"/>
          <p:cNvPicPr>
            <a:picLocks noGrp="1" noChangeAspect="1" noChangeArrowheads="1"/>
          </p:cNvPicPr>
          <p:nvPr>
            <p:ph sz="half" idx="2"/>
          </p:nvPr>
        </p:nvPicPr>
        <p:blipFill>
          <a:blip r:embed="rId2" cstate="print"/>
          <a:srcRect/>
          <a:stretch>
            <a:fillRect/>
          </a:stretch>
        </p:blipFill>
        <p:spPr>
          <a:xfrm>
            <a:off x="4679950" y="1989138"/>
            <a:ext cx="3975100" cy="38703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304800"/>
            <a:ext cx="8229600" cy="1371600"/>
          </a:xfrm>
        </p:spPr>
        <p:txBody>
          <a:bodyPr/>
          <a:lstStyle/>
          <a:p>
            <a:pPr algn="ctr"/>
            <a:r>
              <a:rPr lang="en-US" sz="3200" b="1" smtClean="0">
                <a:solidFill>
                  <a:srgbClr val="800000"/>
                </a:solidFill>
                <a:latin typeface="Arial Black" pitchFamily="34" charset="0"/>
                <a:cs typeface="Times New Roman" pitchFamily="18" charset="0"/>
              </a:rPr>
              <a:t>DNA Organization</a:t>
            </a:r>
            <a:endParaRPr lang="en-US" sz="3200" smtClean="0">
              <a:latin typeface="Arial Black" pitchFamily="34" charset="0"/>
            </a:endParaRPr>
          </a:p>
        </p:txBody>
      </p:sp>
      <p:sp>
        <p:nvSpPr>
          <p:cNvPr id="33795"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33796" name="Picture 2"/>
          <p:cNvPicPr>
            <a:picLocks noGrp="1" noChangeAspect="1" noChangeArrowheads="1"/>
          </p:cNvPicPr>
          <p:nvPr>
            <p:ph idx="1"/>
          </p:nvPr>
        </p:nvPicPr>
        <p:blipFill>
          <a:blip r:embed="rId2" cstate="print"/>
          <a:srcRect/>
          <a:stretch>
            <a:fillRect/>
          </a:stretch>
        </p:blipFill>
        <p:spPr>
          <a:xfrm>
            <a:off x="990600" y="1828800"/>
            <a:ext cx="7315200" cy="4230688"/>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04800"/>
            <a:ext cx="8229600" cy="1371600"/>
          </a:xfrm>
        </p:spPr>
        <p:txBody>
          <a:bodyPr/>
          <a:lstStyle/>
          <a:p>
            <a:pPr algn="ctr"/>
            <a:r>
              <a:rPr lang="en-US" sz="3200" b="1" smtClean="0">
                <a:solidFill>
                  <a:srgbClr val="800000"/>
                </a:solidFill>
                <a:latin typeface="Arial Black" pitchFamily="34" charset="0"/>
                <a:cs typeface="Times New Roman" pitchFamily="18" charset="0"/>
              </a:rPr>
              <a:t>The RNA</a:t>
            </a:r>
            <a:endParaRPr lang="en-US" sz="3200" b="1" smtClean="0">
              <a:latin typeface="Arial Black" pitchFamily="34" charset="0"/>
            </a:endParaRPr>
          </a:p>
        </p:txBody>
      </p:sp>
      <p:sp>
        <p:nvSpPr>
          <p:cNvPr id="3" name="Content Placeholder 2"/>
          <p:cNvSpPr>
            <a:spLocks noGrp="1"/>
          </p:cNvSpPr>
          <p:nvPr>
            <p:ph idx="1"/>
          </p:nvPr>
        </p:nvSpPr>
        <p:spPr/>
        <p:txBody>
          <a:bodyPr/>
          <a:lstStyle/>
          <a:p>
            <a:pPr algn="l" rtl="0">
              <a:buSzPct val="150000"/>
              <a:buFont typeface="Wingdings" pitchFamily="2" charset="2"/>
              <a:buChar char="§"/>
              <a:defRPr/>
            </a:pPr>
            <a:r>
              <a:rPr lang="en-US" sz="2800" dirty="0" smtClean="0">
                <a:solidFill>
                  <a:schemeClr val="bg2">
                    <a:lumMod val="50000"/>
                  </a:schemeClr>
                </a:solidFill>
                <a:latin typeface="Times New Roman" pitchFamily="18" charset="0"/>
                <a:cs typeface="Times New Roman" pitchFamily="18" charset="0"/>
              </a:rPr>
              <a:t>Three major classes of </a:t>
            </a:r>
            <a:r>
              <a:rPr lang="en-US" sz="2800" u="sng" dirty="0" smtClean="0">
                <a:solidFill>
                  <a:schemeClr val="bg2">
                    <a:lumMod val="50000"/>
                  </a:schemeClr>
                </a:solidFill>
                <a:latin typeface="Times New Roman" pitchFamily="18" charset="0"/>
                <a:cs typeface="Times New Roman" pitchFamily="18" charset="0"/>
              </a:rPr>
              <a:t>RNA</a:t>
            </a:r>
            <a:r>
              <a:rPr lang="en-US" sz="2800" dirty="0" smtClean="0">
                <a:solidFill>
                  <a:schemeClr val="bg2">
                    <a:lumMod val="50000"/>
                  </a:schemeClr>
                </a:solidFill>
                <a:latin typeface="Times New Roman" pitchFamily="18" charset="0"/>
                <a:cs typeface="Times New Roman" pitchFamily="18" charset="0"/>
              </a:rPr>
              <a:t>: messenger (mRNA), transfer (</a:t>
            </a:r>
            <a:r>
              <a:rPr lang="en-US" sz="2800" dirty="0" err="1" smtClean="0">
                <a:solidFill>
                  <a:schemeClr val="bg2">
                    <a:lumMod val="50000"/>
                  </a:schemeClr>
                </a:solidFill>
                <a:latin typeface="Times New Roman" pitchFamily="18" charset="0"/>
                <a:cs typeface="Times New Roman" pitchFamily="18" charset="0"/>
              </a:rPr>
              <a:t>tRNA</a:t>
            </a:r>
            <a:r>
              <a:rPr lang="en-US" sz="2800" dirty="0" smtClean="0">
                <a:solidFill>
                  <a:schemeClr val="bg2">
                    <a:lumMod val="50000"/>
                  </a:schemeClr>
                </a:solidFill>
                <a:latin typeface="Times New Roman" pitchFamily="18" charset="0"/>
                <a:cs typeface="Times New Roman" pitchFamily="18" charset="0"/>
              </a:rPr>
              <a:t>) and ribosomal (</a:t>
            </a:r>
            <a:r>
              <a:rPr lang="en-US" sz="2800" dirty="0" err="1" smtClean="0">
                <a:solidFill>
                  <a:schemeClr val="bg2">
                    <a:lumMod val="50000"/>
                  </a:schemeClr>
                </a:solidFill>
                <a:latin typeface="Times New Roman" pitchFamily="18" charset="0"/>
                <a:cs typeface="Times New Roman" pitchFamily="18" charset="0"/>
              </a:rPr>
              <a:t>rRNA</a:t>
            </a:r>
            <a:r>
              <a:rPr lang="en-US" sz="2800" dirty="0" smtClean="0">
                <a:solidFill>
                  <a:schemeClr val="bg2">
                    <a:lumMod val="50000"/>
                  </a:schemeClr>
                </a:solidFill>
                <a:latin typeface="Times New Roman" pitchFamily="18" charset="0"/>
                <a:cs typeface="Times New Roman" pitchFamily="18" charset="0"/>
              </a:rPr>
              <a:t>). Minor classes of RNA include small nuclear RNA; small </a:t>
            </a:r>
            <a:r>
              <a:rPr lang="en-US" sz="2800" dirty="0" err="1" smtClean="0">
                <a:solidFill>
                  <a:schemeClr val="bg2">
                    <a:lumMod val="50000"/>
                  </a:schemeClr>
                </a:solidFill>
                <a:latin typeface="Times New Roman" pitchFamily="18" charset="0"/>
                <a:cs typeface="Times New Roman" pitchFamily="18" charset="0"/>
              </a:rPr>
              <a:t>nucleolar</a:t>
            </a:r>
            <a:r>
              <a:rPr lang="en-US" sz="2800" dirty="0" smtClean="0">
                <a:solidFill>
                  <a:schemeClr val="bg2">
                    <a:lumMod val="50000"/>
                  </a:schemeClr>
                </a:solidFill>
                <a:latin typeface="Times New Roman" pitchFamily="18" charset="0"/>
                <a:cs typeface="Times New Roman" pitchFamily="18" charset="0"/>
              </a:rPr>
              <a:t> RNA;……….</a:t>
            </a:r>
          </a:p>
          <a:p>
            <a:pPr marL="0" indent="0" algn="l" rtl="0">
              <a:buSzPct val="150000"/>
              <a:buFont typeface="Wingdings" pitchFamily="2" charset="2"/>
              <a:buNone/>
              <a:defRPr/>
            </a:pPr>
            <a:endParaRPr lang="en-US" sz="2800" u="sng" dirty="0" smtClean="0">
              <a:solidFill>
                <a:srgbClr val="C00000"/>
              </a:solidFill>
              <a:latin typeface="Times New Roman" pitchFamily="18" charset="0"/>
              <a:cs typeface="Times New Roman" pitchFamily="18" charset="0"/>
            </a:endParaRPr>
          </a:p>
          <a:p>
            <a:pPr algn="l" rtl="0">
              <a:buSzPct val="150000"/>
              <a:buFont typeface="Wingdings" pitchFamily="2" charset="2"/>
              <a:buChar char="§"/>
              <a:defRPr/>
            </a:pPr>
            <a:r>
              <a:rPr lang="en-US" sz="2800" u="sng" dirty="0" smtClean="0">
                <a:solidFill>
                  <a:srgbClr val="990000"/>
                </a:solidFill>
                <a:latin typeface="Times New Roman" pitchFamily="18" charset="0"/>
                <a:cs typeface="Times New Roman" pitchFamily="18" charset="0"/>
              </a:rPr>
              <a:t>RNA is a single stranded</a:t>
            </a:r>
            <a:r>
              <a:rPr lang="en-US" sz="2800" dirty="0">
                <a:solidFill>
                  <a:srgbClr val="800000"/>
                </a:solidFill>
                <a:latin typeface="Times New Roman" pitchFamily="18" charset="0"/>
                <a:cs typeface="Times New Roman" pitchFamily="18" charset="0"/>
              </a:rPr>
              <a:t>;</a:t>
            </a:r>
            <a:r>
              <a:rPr lang="en-US" sz="2800" dirty="0" smtClean="0">
                <a:solidFill>
                  <a:schemeClr val="accent5">
                    <a:lumMod val="25000"/>
                  </a:schemeClr>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the pyrimidine base </a:t>
            </a:r>
            <a:r>
              <a:rPr lang="en-US" sz="2800" b="1" dirty="0" smtClean="0">
                <a:solidFill>
                  <a:srgbClr val="006666"/>
                </a:solidFill>
                <a:latin typeface="Times New Roman" pitchFamily="18" charset="0"/>
                <a:cs typeface="Times New Roman" pitchFamily="18" charset="0"/>
              </a:rPr>
              <a:t>uracil </a:t>
            </a:r>
            <a:r>
              <a:rPr lang="en-US" sz="2800" dirty="0" smtClean="0">
                <a:solidFill>
                  <a:srgbClr val="006666"/>
                </a:solidFill>
                <a:latin typeface="Times New Roman" pitchFamily="18" charset="0"/>
                <a:cs typeface="Times New Roman" pitchFamily="18" charset="0"/>
              </a:rPr>
              <a:t>(U)</a:t>
            </a:r>
            <a:r>
              <a:rPr lang="en-US" sz="2800" dirty="0" smtClean="0">
                <a:solidFill>
                  <a:schemeClr val="accent5">
                    <a:lumMod val="25000"/>
                  </a:schemeClr>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replaces</a:t>
            </a:r>
            <a:r>
              <a:rPr lang="en-US" sz="2800" dirty="0" smtClean="0">
                <a:solidFill>
                  <a:schemeClr val="accent5">
                    <a:lumMod val="25000"/>
                  </a:schemeClr>
                </a:solidFill>
                <a:latin typeface="Times New Roman" pitchFamily="18" charset="0"/>
                <a:cs typeface="Times New Roman" pitchFamily="18" charset="0"/>
              </a:rPr>
              <a:t> </a:t>
            </a:r>
            <a:r>
              <a:rPr lang="en-US" sz="2800" dirty="0" smtClean="0">
                <a:solidFill>
                  <a:srgbClr val="006666"/>
                </a:solidFill>
                <a:latin typeface="Times New Roman" pitchFamily="18" charset="0"/>
                <a:cs typeface="Times New Roman" pitchFamily="18" charset="0"/>
              </a:rPr>
              <a:t>thymine</a:t>
            </a:r>
            <a:r>
              <a:rPr lang="en-US" sz="2800" dirty="0" smtClean="0">
                <a:solidFill>
                  <a:schemeClr val="accent5">
                    <a:lumMod val="25000"/>
                  </a:schemeClr>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and</a:t>
            </a:r>
            <a:r>
              <a:rPr lang="en-US" sz="2800" dirty="0" smtClean="0">
                <a:solidFill>
                  <a:schemeClr val="bg2">
                    <a:lumMod val="75000"/>
                  </a:schemeClr>
                </a:solidFill>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ribose</a:t>
            </a:r>
            <a:r>
              <a:rPr lang="en-US" sz="2800" dirty="0" smtClean="0">
                <a:solidFill>
                  <a:schemeClr val="accent5">
                    <a:lumMod val="25000"/>
                  </a:schemeClr>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sugar replaces </a:t>
            </a:r>
            <a:r>
              <a:rPr lang="en-US" sz="2800" dirty="0" err="1" smtClean="0">
                <a:solidFill>
                  <a:srgbClr val="C00000"/>
                </a:solidFill>
                <a:latin typeface="Times New Roman" pitchFamily="18" charset="0"/>
                <a:cs typeface="Times New Roman" pitchFamily="18" charset="0"/>
              </a:rPr>
              <a:t>deoxyribose</a:t>
            </a:r>
            <a:r>
              <a:rPr lang="en-US" sz="2800" b="1" dirty="0" smtClean="0">
                <a:solidFill>
                  <a:srgbClr val="C00000"/>
                </a:solidFill>
                <a:latin typeface="Times New Roman" pitchFamily="18" charset="0"/>
                <a:cs typeface="Times New Roman" pitchFamily="18" charset="0"/>
              </a:rPr>
              <a:t>.</a:t>
            </a:r>
            <a:endParaRPr lang="en-US" sz="2800" dirty="0" smtClean="0">
              <a:solidFill>
                <a:srgbClr val="C00000"/>
              </a:solidFill>
              <a:latin typeface="Times New Roman" pitchFamily="18" charset="0"/>
              <a:cs typeface="Times New Roman" pitchFamily="18" charset="0"/>
            </a:endParaRPr>
          </a:p>
          <a:p>
            <a:pPr>
              <a:defRPr/>
            </a:pPr>
            <a:endParaRPr lang="en-US" sz="2000" dirty="0">
              <a:latin typeface="+mj-lt"/>
            </a:endParaRPr>
          </a:p>
        </p:txBody>
      </p:sp>
      <p:sp>
        <p:nvSpPr>
          <p:cNvPr id="3482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62000" y="304800"/>
            <a:ext cx="8001000" cy="1371600"/>
          </a:xfrm>
        </p:spPr>
        <p:txBody>
          <a:bodyPr/>
          <a:lstStyle/>
          <a:p>
            <a:r>
              <a:rPr lang="en-US" sz="2800" b="1" smtClean="0">
                <a:solidFill>
                  <a:srgbClr val="800000"/>
                </a:solidFill>
                <a:latin typeface="Arial Black" pitchFamily="34" charset="0"/>
                <a:cs typeface="Times New Roman" pitchFamily="18" charset="0"/>
              </a:rPr>
              <a:t>Messenger RNA/ mRNA</a:t>
            </a:r>
            <a:endParaRPr lang="en-US" sz="2800" b="1" smtClean="0">
              <a:solidFill>
                <a:srgbClr val="800000"/>
              </a:solidFill>
              <a:latin typeface="Arial Black" pitchFamily="34" charset="0"/>
            </a:endParaRPr>
          </a:p>
        </p:txBody>
      </p:sp>
      <p:sp>
        <p:nvSpPr>
          <p:cNvPr id="3" name="Content Placeholder 2"/>
          <p:cNvSpPr>
            <a:spLocks noGrp="1"/>
          </p:cNvSpPr>
          <p:nvPr>
            <p:ph idx="1"/>
          </p:nvPr>
        </p:nvSpPr>
        <p:spPr>
          <a:xfrm>
            <a:off x="381000" y="1828800"/>
            <a:ext cx="8229600" cy="3886200"/>
          </a:xfrm>
        </p:spPr>
        <p:txBody>
          <a:bodyPr/>
          <a:lstStyle/>
          <a:p>
            <a:pPr algn="l" rtl="0">
              <a:defRPr/>
            </a:pPr>
            <a:r>
              <a:rPr lang="en-US" sz="2800" dirty="0" smtClean="0">
                <a:solidFill>
                  <a:schemeClr val="bg2">
                    <a:lumMod val="50000"/>
                  </a:schemeClr>
                </a:solidFill>
                <a:latin typeface="Times New Roman" pitchFamily="18" charset="0"/>
                <a:cs typeface="Times New Roman" pitchFamily="18" charset="0"/>
              </a:rPr>
              <a:t>Transcripts of structural genes.</a:t>
            </a:r>
          </a:p>
          <a:p>
            <a:pPr algn="l" rtl="0">
              <a:defRPr/>
            </a:pPr>
            <a:r>
              <a:rPr lang="en-US" sz="2800" dirty="0" smtClean="0">
                <a:solidFill>
                  <a:schemeClr val="bg2">
                    <a:lumMod val="50000"/>
                  </a:schemeClr>
                </a:solidFill>
                <a:latin typeface="Times New Roman" pitchFamily="18" charset="0"/>
                <a:cs typeface="Times New Roman" pitchFamily="18" charset="0"/>
              </a:rPr>
              <a:t>Encode all the information necessary for the synthesis of a polypeptide of protein.</a:t>
            </a:r>
          </a:p>
          <a:p>
            <a:pPr algn="l" rtl="0">
              <a:defRPr/>
            </a:pPr>
            <a:r>
              <a:rPr lang="en-US" sz="2800" dirty="0">
                <a:solidFill>
                  <a:schemeClr val="bg2">
                    <a:lumMod val="50000"/>
                  </a:schemeClr>
                </a:solidFill>
                <a:latin typeface="Times New Roman" pitchFamily="18" charset="0"/>
                <a:cs typeface="Times New Roman" pitchFamily="18" charset="0"/>
              </a:rPr>
              <a:t>The </a:t>
            </a:r>
            <a:r>
              <a:rPr lang="en-US" sz="2800" dirty="0">
                <a:solidFill>
                  <a:srgbClr val="800000"/>
                </a:solidFill>
                <a:latin typeface="Times New Roman" pitchFamily="18" charset="0"/>
                <a:cs typeface="Times New Roman" pitchFamily="18" charset="0"/>
              </a:rPr>
              <a:t>5' terminus </a:t>
            </a:r>
            <a:r>
              <a:rPr lang="en-US" sz="2800" dirty="0">
                <a:solidFill>
                  <a:schemeClr val="bg2">
                    <a:lumMod val="75000"/>
                  </a:schemeClr>
                </a:solidFill>
                <a:latin typeface="Times New Roman" pitchFamily="18" charset="0"/>
                <a:cs typeface="Times New Roman" pitchFamily="18" charset="0"/>
              </a:rPr>
              <a:t>is </a:t>
            </a:r>
            <a:r>
              <a:rPr lang="en-US" sz="2800" dirty="0">
                <a:solidFill>
                  <a:srgbClr val="800000"/>
                </a:solidFill>
                <a:latin typeface="Times New Roman" pitchFamily="18" charset="0"/>
                <a:cs typeface="Times New Roman" pitchFamily="18" charset="0"/>
              </a:rPr>
              <a:t>capped </a:t>
            </a:r>
            <a:r>
              <a:rPr lang="en-US" sz="2800" dirty="0">
                <a:solidFill>
                  <a:schemeClr val="bg2">
                    <a:lumMod val="75000"/>
                  </a:schemeClr>
                </a:solidFill>
                <a:latin typeface="Times New Roman" pitchFamily="18" charset="0"/>
                <a:cs typeface="Times New Roman" pitchFamily="18" charset="0"/>
              </a:rPr>
              <a:t>by </a:t>
            </a:r>
            <a:r>
              <a:rPr lang="en-US" sz="2800" dirty="0">
                <a:solidFill>
                  <a:srgbClr val="800000"/>
                </a:solidFill>
                <a:latin typeface="Times New Roman" pitchFamily="18" charset="0"/>
                <a:cs typeface="Times New Roman" pitchFamily="18" charset="0"/>
              </a:rPr>
              <a:t>7 </a:t>
            </a:r>
            <a:r>
              <a:rPr lang="en-US" sz="2800" dirty="0" err="1">
                <a:solidFill>
                  <a:srgbClr val="800000"/>
                </a:solidFill>
                <a:latin typeface="Times New Roman" pitchFamily="18" charset="0"/>
                <a:cs typeface="Times New Roman" pitchFamily="18" charset="0"/>
              </a:rPr>
              <a:t>methyguanosine</a:t>
            </a:r>
            <a:r>
              <a:rPr lang="en-US" sz="2800" dirty="0">
                <a:solidFill>
                  <a:srgbClr val="800000"/>
                </a:solidFill>
                <a:latin typeface="Times New Roman" pitchFamily="18" charset="0"/>
                <a:cs typeface="Times New Roman" pitchFamily="18" charset="0"/>
              </a:rPr>
              <a:t> triphosphate</a:t>
            </a:r>
            <a:r>
              <a:rPr lang="en-US" sz="2800" dirty="0">
                <a:solidFill>
                  <a:schemeClr val="bg2">
                    <a:lumMod val="75000"/>
                  </a:schemeClr>
                </a:solidFill>
                <a:latin typeface="Times New Roman" pitchFamily="18" charset="0"/>
                <a:cs typeface="Times New Roman" pitchFamily="18" charset="0"/>
              </a:rPr>
              <a:t>. </a:t>
            </a:r>
          </a:p>
          <a:p>
            <a:pPr algn="l" rtl="0">
              <a:defRPr/>
            </a:pPr>
            <a:r>
              <a:rPr lang="en-US" sz="2800" dirty="0">
                <a:solidFill>
                  <a:srgbClr val="800000"/>
                </a:solidFill>
                <a:latin typeface="Times New Roman" pitchFamily="18" charset="0"/>
                <a:cs typeface="Times New Roman" pitchFamily="18" charset="0"/>
              </a:rPr>
              <a:t>Synthesis of the poly (A) </a:t>
            </a:r>
            <a:r>
              <a:rPr lang="en-US" sz="2800" dirty="0">
                <a:solidFill>
                  <a:schemeClr val="bg2">
                    <a:lumMod val="50000"/>
                  </a:schemeClr>
                </a:solidFill>
                <a:latin typeface="Times New Roman" pitchFamily="18" charset="0"/>
                <a:cs typeface="Times New Roman" pitchFamily="18" charset="0"/>
              </a:rPr>
              <a:t>tail involves cleavage of its 3' end and then the addition of about 200 adenine residues.  </a:t>
            </a:r>
            <a:endParaRPr lang="en-US" sz="2800" dirty="0" smtClean="0">
              <a:solidFill>
                <a:schemeClr val="bg2">
                  <a:lumMod val="50000"/>
                </a:schemeClr>
              </a:solidFill>
              <a:latin typeface="Times New Roman" pitchFamily="18" charset="0"/>
              <a:cs typeface="Times New Roman" pitchFamily="18" charset="0"/>
            </a:endParaRPr>
          </a:p>
          <a:p>
            <a:pPr algn="l" rtl="0">
              <a:defRPr/>
            </a:pPr>
            <a:r>
              <a:rPr lang="en-US" sz="2800" dirty="0" smtClean="0">
                <a:solidFill>
                  <a:schemeClr val="bg2">
                    <a:lumMod val="50000"/>
                  </a:schemeClr>
                </a:solidFill>
                <a:latin typeface="Times New Roman" pitchFamily="18" charset="0"/>
                <a:cs typeface="Times New Roman" pitchFamily="18" charset="0"/>
              </a:rPr>
              <a:t>Intermediate carrier of genetic information; deliver genetic information to the cytoplasm.</a:t>
            </a:r>
            <a:endParaRPr lang="en-US" sz="2800" dirty="0" smtClean="0">
              <a:solidFill>
                <a:schemeClr val="accent5">
                  <a:lumMod val="25000"/>
                </a:schemeClr>
              </a:solidFill>
              <a:latin typeface="Times New Roman" pitchFamily="18" charset="0"/>
              <a:cs typeface="Times New Roman" pitchFamily="18" charset="0"/>
            </a:endParaRPr>
          </a:p>
          <a:p>
            <a:pPr>
              <a:defRPr/>
            </a:pPr>
            <a:endParaRPr lang="en-US" dirty="0"/>
          </a:p>
        </p:txBody>
      </p:sp>
      <p:sp>
        <p:nvSpPr>
          <p:cNvPr id="35844"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304800"/>
            <a:ext cx="8229600" cy="1371600"/>
          </a:xfrm>
        </p:spPr>
        <p:txBody>
          <a:bodyPr/>
          <a:lstStyle/>
          <a:p>
            <a:r>
              <a:rPr lang="en-US" sz="2800" b="1" smtClean="0">
                <a:solidFill>
                  <a:srgbClr val="990000"/>
                </a:solidFill>
                <a:latin typeface="Arial Black" pitchFamily="34" charset="0"/>
                <a:cs typeface="Times New Roman" pitchFamily="18" charset="0"/>
              </a:rPr>
              <a:t>mRNA</a:t>
            </a:r>
            <a:endParaRPr lang="en-US" sz="2800" smtClean="0">
              <a:latin typeface="Arial Black" pitchFamily="34" charset="0"/>
            </a:endParaRPr>
          </a:p>
        </p:txBody>
      </p:sp>
      <p:sp>
        <p:nvSpPr>
          <p:cNvPr id="36867"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36868" name="Picture 2"/>
          <p:cNvPicPr>
            <a:picLocks noGrp="1" noChangeAspect="1" noChangeArrowheads="1"/>
          </p:cNvPicPr>
          <p:nvPr>
            <p:ph idx="1"/>
          </p:nvPr>
        </p:nvPicPr>
        <p:blipFill>
          <a:blip r:embed="rId2" cstate="print"/>
          <a:srcRect/>
          <a:stretch>
            <a:fillRect/>
          </a:stretch>
        </p:blipFill>
        <p:spPr>
          <a:xfrm>
            <a:off x="685800" y="3046413"/>
            <a:ext cx="7772400" cy="1755775"/>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14400" y="304800"/>
            <a:ext cx="8229600" cy="1371600"/>
          </a:xfrm>
        </p:spPr>
        <p:txBody>
          <a:bodyPr/>
          <a:lstStyle/>
          <a:p>
            <a:r>
              <a:rPr lang="en-US" sz="3200" b="1" smtClean="0">
                <a:solidFill>
                  <a:srgbClr val="800000"/>
                </a:solidFill>
                <a:latin typeface="Arial Black" pitchFamily="34" charset="0"/>
                <a:cs typeface="Times New Roman" pitchFamily="18" charset="0"/>
              </a:rPr>
              <a:t>Transfer RNA/ tRNA </a:t>
            </a:r>
            <a:endParaRPr lang="en-US" sz="3200" smtClean="0">
              <a:latin typeface="Arial Black" pitchFamily="34" charset="0"/>
            </a:endParaRPr>
          </a:p>
        </p:txBody>
      </p:sp>
      <p:sp>
        <p:nvSpPr>
          <p:cNvPr id="3" name="Content Placeholder 2"/>
          <p:cNvSpPr>
            <a:spLocks noGrp="1"/>
          </p:cNvSpPr>
          <p:nvPr>
            <p:ph idx="1"/>
          </p:nvPr>
        </p:nvSpPr>
        <p:spPr>
          <a:xfrm>
            <a:off x="457200" y="1905000"/>
            <a:ext cx="8153400" cy="3962400"/>
          </a:xfrm>
        </p:spPr>
        <p:txBody>
          <a:bodyPr/>
          <a:lstStyle/>
          <a:p>
            <a:pPr algn="l" rtl="0">
              <a:buSzPct val="150000"/>
              <a:buFont typeface="Wingdings" pitchFamily="2" charset="2"/>
              <a:buChar char="§"/>
              <a:defRPr/>
            </a:pPr>
            <a:r>
              <a:rPr lang="en-US" sz="2800" dirty="0" smtClean="0">
                <a:solidFill>
                  <a:schemeClr val="bg2">
                    <a:lumMod val="50000"/>
                  </a:schemeClr>
                </a:solidFill>
                <a:latin typeface="Times New Roman" pitchFamily="18" charset="0"/>
                <a:cs typeface="Times New Roman" pitchFamily="18" charset="0"/>
              </a:rPr>
              <a:t>All the </a:t>
            </a:r>
            <a:r>
              <a:rPr lang="en-US" sz="2800" dirty="0" err="1" smtClean="0">
                <a:solidFill>
                  <a:schemeClr val="bg2">
                    <a:lumMod val="50000"/>
                  </a:schemeClr>
                </a:solidFill>
                <a:latin typeface="Times New Roman" pitchFamily="18" charset="0"/>
                <a:cs typeface="Times New Roman" pitchFamily="18" charset="0"/>
              </a:rPr>
              <a:t>tRNAs</a:t>
            </a:r>
            <a:r>
              <a:rPr lang="en-US" sz="2800" dirty="0" smtClean="0">
                <a:solidFill>
                  <a:schemeClr val="bg2">
                    <a:lumMod val="50000"/>
                  </a:schemeClr>
                </a:solidFill>
                <a:latin typeface="Times New Roman" pitchFamily="18" charset="0"/>
                <a:cs typeface="Times New Roman" pitchFamily="18" charset="0"/>
              </a:rPr>
              <a:t> share a  common secondary structure  resembles a cloverleaf: They have four base- paired stems defining three stem-loops </a:t>
            </a:r>
            <a:r>
              <a:rPr lang="en-US" sz="2800" dirty="0" smtClean="0">
                <a:solidFill>
                  <a:srgbClr val="FF0000"/>
                </a:solidFill>
                <a:latin typeface="Times New Roman" pitchFamily="18" charset="0"/>
                <a:cs typeface="Times New Roman" pitchFamily="18" charset="0"/>
              </a:rPr>
              <a:t>(</a:t>
            </a:r>
            <a:r>
              <a:rPr lang="en-US" sz="2800" u="sng" dirty="0" smtClean="0">
                <a:solidFill>
                  <a:srgbClr val="C00000"/>
                </a:solidFill>
                <a:latin typeface="Times New Roman" pitchFamily="18" charset="0"/>
                <a:cs typeface="Times New Roman" pitchFamily="18" charset="0"/>
              </a:rPr>
              <a:t>the </a:t>
            </a:r>
            <a:r>
              <a:rPr lang="en-US" sz="2800" u="sng" dirty="0">
                <a:solidFill>
                  <a:srgbClr val="C00000"/>
                </a:solidFill>
                <a:latin typeface="Times New Roman" pitchFamily="18" charset="0"/>
                <a:cs typeface="Times New Roman" pitchFamily="18" charset="0"/>
              </a:rPr>
              <a:t>D loop, anticodon loop, and T </a:t>
            </a:r>
            <a:r>
              <a:rPr lang="en-US" sz="2800" u="sng" dirty="0" smtClean="0">
                <a:solidFill>
                  <a:srgbClr val="C00000"/>
                </a:solidFill>
                <a:latin typeface="Times New Roman" pitchFamily="18" charset="0"/>
                <a:cs typeface="Times New Roman" pitchFamily="18" charset="0"/>
              </a:rPr>
              <a:t>loop)</a:t>
            </a:r>
            <a:r>
              <a:rPr lang="en-US" sz="2800" dirty="0" smtClean="0">
                <a:solidFill>
                  <a:srgbClr val="C00000"/>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and </a:t>
            </a:r>
            <a:r>
              <a:rPr lang="en-US" sz="2800" dirty="0">
                <a:solidFill>
                  <a:schemeClr val="bg2">
                    <a:lumMod val="50000"/>
                  </a:schemeClr>
                </a:solidFill>
                <a:latin typeface="Times New Roman" pitchFamily="18" charset="0"/>
                <a:cs typeface="Times New Roman" pitchFamily="18" charset="0"/>
              </a:rPr>
              <a:t>the acceptor stem.  </a:t>
            </a:r>
            <a:endParaRPr lang="en-US" sz="2800" dirty="0" smtClean="0">
              <a:solidFill>
                <a:schemeClr val="bg2">
                  <a:lumMod val="50000"/>
                </a:schemeClr>
              </a:solidFill>
              <a:latin typeface="Times New Roman" pitchFamily="18" charset="0"/>
              <a:cs typeface="Times New Roman" pitchFamily="18" charset="0"/>
            </a:endParaRPr>
          </a:p>
          <a:p>
            <a:pPr marL="0" indent="0" algn="l" rtl="0">
              <a:buSzPct val="150000"/>
              <a:buFont typeface="Wingdings" pitchFamily="2" charset="2"/>
              <a:buNone/>
              <a:defRPr/>
            </a:pPr>
            <a:endParaRPr lang="en-US" sz="2800" dirty="0">
              <a:solidFill>
                <a:schemeClr val="bg2">
                  <a:lumMod val="50000"/>
                </a:schemeClr>
              </a:solidFill>
              <a:latin typeface="Times New Roman" pitchFamily="18" charset="0"/>
              <a:cs typeface="Times New Roman" pitchFamily="18" charset="0"/>
            </a:endParaRPr>
          </a:p>
          <a:p>
            <a:pPr algn="l" rtl="0">
              <a:buSzPct val="150000"/>
              <a:buFont typeface="Wingdings" pitchFamily="2" charset="2"/>
              <a:buChar char="§"/>
              <a:defRPr/>
            </a:pPr>
            <a:r>
              <a:rPr lang="en-US" sz="2800" dirty="0" err="1" smtClean="0">
                <a:solidFill>
                  <a:schemeClr val="bg2">
                    <a:lumMod val="50000"/>
                  </a:schemeClr>
                </a:solidFill>
                <a:latin typeface="Times New Roman" pitchFamily="18" charset="0"/>
                <a:cs typeface="Times New Roman" pitchFamily="18" charset="0"/>
              </a:rPr>
              <a:t>tRNA</a:t>
            </a:r>
            <a:r>
              <a:rPr lang="en-US" sz="2800" dirty="0" smtClean="0">
                <a:solidFill>
                  <a:schemeClr val="bg2">
                    <a:lumMod val="50000"/>
                  </a:schemeClr>
                </a:solidFill>
                <a:latin typeface="Times New Roman" pitchFamily="18" charset="0"/>
                <a:cs typeface="Times New Roman" pitchFamily="18" charset="0"/>
              </a:rPr>
              <a:t> carry </a:t>
            </a:r>
            <a:r>
              <a:rPr lang="en-US" sz="2800" dirty="0">
                <a:solidFill>
                  <a:schemeClr val="bg2">
                    <a:lumMod val="50000"/>
                  </a:schemeClr>
                </a:solidFill>
                <a:latin typeface="Times New Roman" pitchFamily="18" charset="0"/>
                <a:cs typeface="Times New Roman" pitchFamily="18" charset="0"/>
              </a:rPr>
              <a:t>correct amino acids to their position </a:t>
            </a:r>
            <a:r>
              <a:rPr lang="en-US" sz="2800" dirty="0" smtClean="0">
                <a:solidFill>
                  <a:schemeClr val="bg2">
                    <a:lumMod val="50000"/>
                  </a:schemeClr>
                </a:solidFill>
                <a:latin typeface="Times New Roman" pitchFamily="18" charset="0"/>
                <a:cs typeface="Times New Roman" pitchFamily="18" charset="0"/>
              </a:rPr>
              <a:t>along </a:t>
            </a:r>
            <a:r>
              <a:rPr lang="en-US" sz="2800" dirty="0">
                <a:solidFill>
                  <a:schemeClr val="bg2">
                    <a:lumMod val="50000"/>
                  </a:schemeClr>
                </a:solidFill>
                <a:latin typeface="Times New Roman" pitchFamily="18" charset="0"/>
                <a:cs typeface="Times New Roman" pitchFamily="18" charset="0"/>
              </a:rPr>
              <a:t>the mRNA template to be added to the growing polypeptide chain. </a:t>
            </a:r>
          </a:p>
          <a:p>
            <a:pPr algn="l" rtl="0">
              <a:defRPr/>
            </a:pPr>
            <a:endParaRPr lang="en-US" sz="2800" dirty="0"/>
          </a:p>
          <a:p>
            <a:pPr>
              <a:defRPr/>
            </a:pPr>
            <a:endParaRPr lang="en-US" dirty="0"/>
          </a:p>
        </p:txBody>
      </p:sp>
      <p:sp>
        <p:nvSpPr>
          <p:cNvPr id="37892"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04800"/>
            <a:ext cx="8229600" cy="1371600"/>
          </a:xfrm>
        </p:spPr>
        <p:txBody>
          <a:bodyPr/>
          <a:lstStyle/>
          <a:p>
            <a:r>
              <a:rPr lang="en-US" sz="2800" b="1" smtClean="0">
                <a:solidFill>
                  <a:srgbClr val="800000"/>
                </a:solidFill>
                <a:latin typeface="Arial Black" pitchFamily="34" charset="0"/>
                <a:cs typeface="Times New Roman" pitchFamily="18" charset="0"/>
              </a:rPr>
              <a:t>tRNA</a:t>
            </a:r>
            <a:endParaRPr lang="en-US" sz="2800" smtClean="0"/>
          </a:p>
        </p:txBody>
      </p:sp>
      <p:sp>
        <p:nvSpPr>
          <p:cNvPr id="38915"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38916" name="Picture 2"/>
          <p:cNvPicPr>
            <a:picLocks noGrp="1" noChangeAspect="1" noChangeArrowheads="1"/>
          </p:cNvPicPr>
          <p:nvPr>
            <p:ph idx="1"/>
          </p:nvPr>
        </p:nvPicPr>
        <p:blipFill>
          <a:blip r:embed="rId2" cstate="print"/>
          <a:srcRect/>
          <a:stretch>
            <a:fillRect/>
          </a:stretch>
        </p:blipFill>
        <p:spPr>
          <a:xfrm>
            <a:off x="2484438" y="2357438"/>
            <a:ext cx="4175125" cy="3133725"/>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304800"/>
            <a:ext cx="8001000" cy="1371600"/>
          </a:xfrm>
        </p:spPr>
        <p:txBody>
          <a:bodyPr/>
          <a:lstStyle/>
          <a:p>
            <a:r>
              <a:rPr lang="en-US" sz="2800" b="1" smtClean="0">
                <a:solidFill>
                  <a:srgbClr val="800000"/>
                </a:solidFill>
                <a:latin typeface="Arial Black" pitchFamily="34" charset="0"/>
                <a:cs typeface="Times New Roman" pitchFamily="18" charset="0"/>
              </a:rPr>
              <a:t>Ribosomal RNA/ rRNA</a:t>
            </a:r>
            <a:r>
              <a:rPr lang="en-US" sz="2800" b="1" smtClean="0">
                <a:solidFill>
                  <a:srgbClr val="800000"/>
                </a:solidFill>
                <a:latin typeface="Times New Roman" pitchFamily="18" charset="0"/>
                <a:cs typeface="Times New Roman" pitchFamily="18" charset="0"/>
              </a:rPr>
              <a:t> </a:t>
            </a:r>
            <a:r>
              <a:rPr lang="en-US" sz="2800" b="1" smtClean="0">
                <a:solidFill>
                  <a:srgbClr val="990000"/>
                </a:solidFill>
                <a:latin typeface="Times New Roman" pitchFamily="18" charset="0"/>
                <a:cs typeface="Times New Roman" pitchFamily="18" charset="0"/>
              </a:rPr>
              <a:t> </a:t>
            </a:r>
            <a:endParaRPr lang="en-US" smtClean="0">
              <a:latin typeface="Times New Roman" pitchFamily="18" charset="0"/>
              <a:cs typeface="Times New Roman" pitchFamily="18" charset="0"/>
            </a:endParaRPr>
          </a:p>
        </p:txBody>
      </p:sp>
      <p:sp>
        <p:nvSpPr>
          <p:cNvPr id="38915" name="Content Placeholder 2"/>
          <p:cNvSpPr>
            <a:spLocks noGrp="1"/>
          </p:cNvSpPr>
          <p:nvPr>
            <p:ph idx="1"/>
          </p:nvPr>
        </p:nvSpPr>
        <p:spPr/>
        <p:txBody>
          <a:bodyPr/>
          <a:lstStyle/>
          <a:p>
            <a:pPr marL="0" algn="l" rtl="0">
              <a:spcBef>
                <a:spcPts val="600"/>
              </a:spcBef>
              <a:defRPr/>
            </a:pPr>
            <a:r>
              <a:rPr lang="en-US" sz="2800" dirty="0" smtClean="0">
                <a:solidFill>
                  <a:schemeClr val="bg2">
                    <a:lumMod val="50000"/>
                  </a:schemeClr>
                </a:solidFill>
                <a:latin typeface="Times New Roman" pitchFamily="18" charset="0"/>
                <a:cs typeface="Times New Roman" pitchFamily="18" charset="0"/>
              </a:rPr>
              <a:t>The </a:t>
            </a:r>
            <a:r>
              <a:rPr lang="en-US" sz="2800" dirty="0" smtClean="0">
                <a:solidFill>
                  <a:srgbClr val="800000"/>
                </a:solidFill>
                <a:latin typeface="Times New Roman" pitchFamily="18" charset="0"/>
                <a:cs typeface="Times New Roman" pitchFamily="18" charset="0"/>
              </a:rPr>
              <a:t>central </a:t>
            </a:r>
            <a:r>
              <a:rPr lang="en-US" sz="2800" dirty="0" smtClean="0">
                <a:solidFill>
                  <a:schemeClr val="bg2">
                    <a:lumMod val="50000"/>
                  </a:schemeClr>
                </a:solidFill>
                <a:latin typeface="Times New Roman" pitchFamily="18" charset="0"/>
                <a:cs typeface="Times New Roman" pitchFamily="18" charset="0"/>
              </a:rPr>
              <a:t>component of the </a:t>
            </a:r>
            <a:r>
              <a:rPr lang="en-US" sz="2800" dirty="0" smtClean="0">
                <a:solidFill>
                  <a:srgbClr val="800000"/>
                </a:solidFill>
                <a:latin typeface="Times New Roman" pitchFamily="18" charset="0"/>
                <a:cs typeface="Times New Roman" pitchFamily="18" charset="0"/>
              </a:rPr>
              <a:t>ribosome.</a:t>
            </a:r>
          </a:p>
          <a:p>
            <a:pPr marL="0" indent="0" algn="l" rtl="0">
              <a:spcBef>
                <a:spcPts val="600"/>
              </a:spcBef>
              <a:buFont typeface="Wingdings" pitchFamily="2" charset="2"/>
              <a:buNone/>
              <a:defRPr/>
            </a:pPr>
            <a:endParaRPr lang="en-US" sz="2800" dirty="0" smtClean="0">
              <a:solidFill>
                <a:srgbClr val="800000"/>
              </a:solidFill>
              <a:latin typeface="Times New Roman" pitchFamily="18" charset="0"/>
              <a:cs typeface="Times New Roman" pitchFamily="18" charset="0"/>
            </a:endParaRPr>
          </a:p>
          <a:p>
            <a:pPr algn="l" rtl="0">
              <a:defRPr/>
            </a:pPr>
            <a:r>
              <a:rPr lang="en-US" sz="2800" dirty="0" smtClean="0">
                <a:solidFill>
                  <a:srgbClr val="800000"/>
                </a:solidFill>
                <a:latin typeface="Times New Roman" pitchFamily="18" charset="0"/>
                <a:cs typeface="Times New Roman" pitchFamily="18" charset="0"/>
              </a:rPr>
              <a:t>Ribosome; </a:t>
            </a:r>
            <a:r>
              <a:rPr lang="en-US" sz="2800" dirty="0">
                <a:solidFill>
                  <a:schemeClr val="bg2">
                    <a:lumMod val="50000"/>
                  </a:schemeClr>
                </a:solidFill>
                <a:latin typeface="Times New Roman" pitchFamily="18" charset="0"/>
                <a:cs typeface="Times New Roman" pitchFamily="18" charset="0"/>
              </a:rPr>
              <a:t>f</a:t>
            </a:r>
            <a:r>
              <a:rPr lang="en-US" sz="2800" dirty="0" smtClean="0">
                <a:solidFill>
                  <a:schemeClr val="bg2">
                    <a:lumMod val="50000"/>
                  </a:schemeClr>
                </a:solidFill>
                <a:latin typeface="Times New Roman" pitchFamily="18" charset="0"/>
                <a:cs typeface="Times New Roman" pitchFamily="18" charset="0"/>
              </a:rPr>
              <a:t>actory </a:t>
            </a:r>
            <a:r>
              <a:rPr lang="en-US" sz="2800" dirty="0">
                <a:solidFill>
                  <a:schemeClr val="bg2">
                    <a:lumMod val="50000"/>
                  </a:schemeClr>
                </a:solidFill>
                <a:latin typeface="Times New Roman" pitchFamily="18" charset="0"/>
                <a:cs typeface="Times New Roman" pitchFamily="18" charset="0"/>
              </a:rPr>
              <a:t>for protein </a:t>
            </a:r>
            <a:r>
              <a:rPr lang="en-US" sz="2800" dirty="0" smtClean="0">
                <a:solidFill>
                  <a:schemeClr val="bg2">
                    <a:lumMod val="50000"/>
                  </a:schemeClr>
                </a:solidFill>
                <a:latin typeface="Times New Roman" pitchFamily="18" charset="0"/>
                <a:cs typeface="Times New Roman" pitchFamily="18" charset="0"/>
              </a:rPr>
              <a:t>synthesis; composed </a:t>
            </a:r>
            <a:r>
              <a:rPr lang="en-US" sz="2800" dirty="0">
                <a:solidFill>
                  <a:schemeClr val="bg2">
                    <a:lumMod val="50000"/>
                  </a:schemeClr>
                </a:solidFill>
                <a:latin typeface="Times New Roman" pitchFamily="18" charset="0"/>
                <a:cs typeface="Times New Roman" pitchFamily="18" charset="0"/>
              </a:rPr>
              <a:t>of </a:t>
            </a:r>
            <a:r>
              <a:rPr lang="en-US" sz="2800" u="sng" dirty="0">
                <a:solidFill>
                  <a:schemeClr val="bg2">
                    <a:lumMod val="50000"/>
                  </a:schemeClr>
                </a:solidFill>
                <a:latin typeface="Times New Roman" pitchFamily="18" charset="0"/>
                <a:cs typeface="Times New Roman" pitchFamily="18" charset="0"/>
              </a:rPr>
              <a:t>ribosomal RNA</a:t>
            </a:r>
            <a:r>
              <a:rPr lang="en-US" sz="2800" dirty="0">
                <a:solidFill>
                  <a:schemeClr val="bg2">
                    <a:lumMod val="50000"/>
                  </a:schemeClr>
                </a:solidFill>
                <a:latin typeface="Times New Roman" pitchFamily="18" charset="0"/>
                <a:cs typeface="Times New Roman" pitchFamily="18" charset="0"/>
              </a:rPr>
              <a:t> and ribosomal proteins (known as a </a:t>
            </a:r>
            <a:r>
              <a:rPr lang="en-US" sz="2800" dirty="0" err="1">
                <a:solidFill>
                  <a:schemeClr val="bg2">
                    <a:lumMod val="50000"/>
                  </a:schemeClr>
                </a:solidFill>
                <a:latin typeface="Times New Roman" pitchFamily="18" charset="0"/>
                <a:cs typeface="Times New Roman" pitchFamily="18" charset="0"/>
              </a:rPr>
              <a:t>Ribonucleoproteinor</a:t>
            </a:r>
            <a:r>
              <a:rPr lang="en-US" sz="2800" dirty="0">
                <a:solidFill>
                  <a:schemeClr val="bg2">
                    <a:lumMod val="50000"/>
                  </a:schemeClr>
                </a:solidFill>
                <a:latin typeface="Times New Roman" pitchFamily="18" charset="0"/>
                <a:cs typeface="Times New Roman" pitchFamily="18" charset="0"/>
              </a:rPr>
              <a:t> RNP). </a:t>
            </a:r>
            <a:endParaRPr lang="en-US" sz="2800" dirty="0" smtClean="0">
              <a:solidFill>
                <a:schemeClr val="bg2">
                  <a:lumMod val="50000"/>
                </a:schemeClr>
              </a:solidFill>
              <a:latin typeface="Times New Roman" pitchFamily="18" charset="0"/>
              <a:cs typeface="Times New Roman" pitchFamily="18" charset="0"/>
            </a:endParaRPr>
          </a:p>
          <a:p>
            <a:pPr marL="0" indent="0" algn="l" rtl="0">
              <a:buFont typeface="Wingdings" pitchFamily="2" charset="2"/>
              <a:buNone/>
              <a:defRPr/>
            </a:pPr>
            <a:endParaRPr lang="en-US" sz="2800" dirty="0" smtClean="0">
              <a:solidFill>
                <a:srgbClr val="800000"/>
              </a:solidFill>
              <a:latin typeface="Times New Roman" pitchFamily="18" charset="0"/>
              <a:cs typeface="Times New Roman" pitchFamily="18" charset="0"/>
            </a:endParaRPr>
          </a:p>
          <a:p>
            <a:pPr algn="l" rtl="0">
              <a:defRPr/>
            </a:pPr>
            <a:r>
              <a:rPr lang="en-US" sz="2800" dirty="0" err="1" smtClean="0">
                <a:solidFill>
                  <a:srgbClr val="800000"/>
                </a:solidFill>
                <a:latin typeface="Times New Roman" pitchFamily="18" charset="0"/>
                <a:cs typeface="Times New Roman" pitchFamily="18" charset="0"/>
              </a:rPr>
              <a:t>rRNA</a:t>
            </a:r>
            <a:r>
              <a:rPr lang="en-US" sz="2800" dirty="0" smtClean="0">
                <a:solidFill>
                  <a:schemeClr val="bg2">
                    <a:lumMod val="50000"/>
                  </a:schemeClr>
                </a:solidFill>
                <a:latin typeface="Times New Roman" pitchFamily="18" charset="0"/>
                <a:cs typeface="Times New Roman" pitchFamily="18" charset="0"/>
              </a:rPr>
              <a:t> provides a mechanism for decoding mRNA into amino acids.</a:t>
            </a:r>
          </a:p>
          <a:p>
            <a:pPr marL="0" indent="0" algn="l" rtl="0">
              <a:buFont typeface="Wingdings" pitchFamily="2" charset="2"/>
              <a:buNone/>
              <a:defRPr/>
            </a:pPr>
            <a:endParaRPr lang="en-US" sz="2000" dirty="0" smtClean="0">
              <a:solidFill>
                <a:schemeClr val="bg2">
                  <a:lumMod val="50000"/>
                </a:schemeClr>
              </a:solidFill>
              <a:latin typeface="+mj-lt"/>
            </a:endParaRPr>
          </a:p>
        </p:txBody>
      </p:sp>
      <p:sp>
        <p:nvSpPr>
          <p:cNvPr id="3994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81000"/>
            <a:ext cx="8229600" cy="1371600"/>
          </a:xfrm>
        </p:spPr>
        <p:txBody>
          <a:bodyPr/>
          <a:lstStyle/>
          <a:p>
            <a:pPr algn="ctr"/>
            <a:r>
              <a:rPr lang="en-US" sz="2800" b="1" smtClean="0">
                <a:solidFill>
                  <a:srgbClr val="800000"/>
                </a:solidFill>
                <a:latin typeface="Arial Black" pitchFamily="34" charset="0"/>
                <a:cs typeface="Times New Roman" pitchFamily="18" charset="0"/>
              </a:rPr>
              <a:t>The Central Dogma of Molecular Biology</a:t>
            </a:r>
            <a:endParaRPr lang="en-US" sz="2800" smtClean="0">
              <a:latin typeface="Arial Black" pitchFamily="34" charset="0"/>
            </a:endParaRPr>
          </a:p>
        </p:txBody>
      </p:sp>
      <p:sp>
        <p:nvSpPr>
          <p:cNvPr id="3" name="Content Placeholder 2"/>
          <p:cNvSpPr>
            <a:spLocks noGrp="1"/>
          </p:cNvSpPr>
          <p:nvPr>
            <p:ph idx="1"/>
          </p:nvPr>
        </p:nvSpPr>
        <p:spPr/>
        <p:txBody>
          <a:bodyPr/>
          <a:lstStyle/>
          <a:p>
            <a:pPr algn="l" rtl="0">
              <a:buSzPct val="150000"/>
              <a:buFont typeface="Wingdings" pitchFamily="2" charset="2"/>
              <a:buChar char="§"/>
              <a:defRPr/>
            </a:pPr>
            <a:r>
              <a:rPr lang="en-US" dirty="0" smtClean="0">
                <a:solidFill>
                  <a:srgbClr val="800000"/>
                </a:solidFill>
                <a:latin typeface="Times New Roman" pitchFamily="18" charset="0"/>
                <a:cs typeface="Times New Roman" pitchFamily="18" charset="0"/>
              </a:rPr>
              <a:t>DNA </a:t>
            </a:r>
            <a:r>
              <a:rPr lang="en-US" dirty="0">
                <a:solidFill>
                  <a:srgbClr val="800000"/>
                </a:solidFill>
                <a:latin typeface="Times New Roman" pitchFamily="18" charset="0"/>
                <a:cs typeface="Times New Roman" pitchFamily="18" charset="0"/>
              </a:rPr>
              <a:t>molecules </a:t>
            </a:r>
            <a:r>
              <a:rPr lang="en-US" dirty="0">
                <a:solidFill>
                  <a:schemeClr val="bg2">
                    <a:lumMod val="50000"/>
                  </a:schemeClr>
                </a:solidFill>
                <a:latin typeface="Times New Roman" pitchFamily="18" charset="0"/>
                <a:cs typeface="Times New Roman" pitchFamily="18" charset="0"/>
              </a:rPr>
              <a:t>serve as templates for </a:t>
            </a:r>
            <a:r>
              <a:rPr lang="en-US" dirty="0">
                <a:solidFill>
                  <a:srgbClr val="800000"/>
                </a:solidFill>
                <a:latin typeface="Times New Roman" pitchFamily="18" charset="0"/>
                <a:cs typeface="Times New Roman" pitchFamily="18" charset="0"/>
              </a:rPr>
              <a:t>either</a:t>
            </a:r>
            <a:r>
              <a:rPr lang="en-US" dirty="0">
                <a:solidFill>
                  <a:schemeClr val="bg2">
                    <a:lumMod val="50000"/>
                  </a:schemeClr>
                </a:solidFill>
                <a:latin typeface="Times New Roman" pitchFamily="18" charset="0"/>
                <a:cs typeface="Times New Roman" pitchFamily="18" charset="0"/>
              </a:rPr>
              <a:t> </a:t>
            </a:r>
            <a:r>
              <a:rPr lang="en-US" dirty="0">
                <a:solidFill>
                  <a:srgbClr val="800000"/>
                </a:solidFill>
                <a:latin typeface="Times New Roman" pitchFamily="18" charset="0"/>
                <a:cs typeface="Times New Roman" pitchFamily="18" charset="0"/>
              </a:rPr>
              <a:t>complementary DNA</a:t>
            </a:r>
            <a:r>
              <a:rPr lang="en-US" dirty="0">
                <a:solidFill>
                  <a:schemeClr val="bg2">
                    <a:lumMod val="50000"/>
                  </a:schemeClr>
                </a:solidFill>
                <a:latin typeface="Times New Roman" pitchFamily="18" charset="0"/>
                <a:cs typeface="Times New Roman" pitchFamily="18" charset="0"/>
              </a:rPr>
              <a:t> strands during the process of replication or </a:t>
            </a:r>
            <a:r>
              <a:rPr lang="en-US" dirty="0">
                <a:solidFill>
                  <a:srgbClr val="800000"/>
                </a:solidFill>
                <a:latin typeface="Times New Roman" pitchFamily="18" charset="0"/>
                <a:cs typeface="Times New Roman" pitchFamily="18" charset="0"/>
              </a:rPr>
              <a:t>complementary RNA </a:t>
            </a:r>
            <a:r>
              <a:rPr lang="en-US" dirty="0">
                <a:solidFill>
                  <a:schemeClr val="bg2">
                    <a:lumMod val="50000"/>
                  </a:schemeClr>
                </a:solidFill>
                <a:latin typeface="Times New Roman" pitchFamily="18" charset="0"/>
                <a:cs typeface="Times New Roman" pitchFamily="18" charset="0"/>
              </a:rPr>
              <a:t>during the process of transcription. </a:t>
            </a:r>
          </a:p>
          <a:p>
            <a:pPr algn="l" rtl="0">
              <a:buSzPct val="150000"/>
              <a:buFont typeface="Wingdings" pitchFamily="2" charset="2"/>
              <a:buChar char="§"/>
              <a:defRPr/>
            </a:pPr>
            <a:endParaRPr lang="en-US" dirty="0">
              <a:solidFill>
                <a:schemeClr val="bg2">
                  <a:lumMod val="50000"/>
                </a:schemeClr>
              </a:solidFill>
              <a:latin typeface="Times New Roman" pitchFamily="18" charset="0"/>
              <a:cs typeface="Times New Roman" pitchFamily="18" charset="0"/>
            </a:endParaRPr>
          </a:p>
          <a:p>
            <a:pPr algn="l" rtl="0">
              <a:buSzPct val="150000"/>
              <a:buFont typeface="Wingdings" pitchFamily="2" charset="2"/>
              <a:buChar char="§"/>
              <a:defRPr/>
            </a:pPr>
            <a:r>
              <a:rPr lang="en-US" dirty="0">
                <a:solidFill>
                  <a:srgbClr val="800000"/>
                </a:solidFill>
                <a:latin typeface="Times New Roman" pitchFamily="18" charset="0"/>
                <a:cs typeface="Times New Roman" pitchFamily="18" charset="0"/>
              </a:rPr>
              <a:t>RNA molecules </a:t>
            </a:r>
            <a:r>
              <a:rPr lang="en-US" dirty="0">
                <a:solidFill>
                  <a:schemeClr val="bg2">
                    <a:lumMod val="50000"/>
                  </a:schemeClr>
                </a:solidFill>
                <a:latin typeface="Times New Roman" pitchFamily="18" charset="0"/>
                <a:cs typeface="Times New Roman" pitchFamily="18" charset="0"/>
              </a:rPr>
              <a:t>serve as a template for ordering </a:t>
            </a:r>
            <a:r>
              <a:rPr lang="en-US" dirty="0">
                <a:solidFill>
                  <a:srgbClr val="800000"/>
                </a:solidFill>
                <a:latin typeface="Times New Roman" pitchFamily="18" charset="0"/>
                <a:cs typeface="Times New Roman" pitchFamily="18" charset="0"/>
              </a:rPr>
              <a:t>amino acids</a:t>
            </a:r>
            <a:r>
              <a:rPr lang="en-US" dirty="0">
                <a:solidFill>
                  <a:schemeClr val="bg2">
                    <a:lumMod val="50000"/>
                  </a:schemeClr>
                </a:solidFill>
                <a:latin typeface="Times New Roman" pitchFamily="18" charset="0"/>
                <a:cs typeface="Times New Roman" pitchFamily="18" charset="0"/>
              </a:rPr>
              <a:t> by ribosomes during protein synthesis.</a:t>
            </a:r>
            <a:endParaRPr lang="en-US" b="1" dirty="0">
              <a:solidFill>
                <a:srgbClr val="800000"/>
              </a:solidFill>
              <a:latin typeface="Times New Roman" pitchFamily="18" charset="0"/>
              <a:cs typeface="Times New Roman" pitchFamily="18" charset="0"/>
            </a:endParaRPr>
          </a:p>
          <a:p>
            <a:pPr>
              <a:defRPr/>
            </a:pPr>
            <a:endParaRPr lang="en-US" dirty="0"/>
          </a:p>
        </p:txBody>
      </p:sp>
      <p:sp>
        <p:nvSpPr>
          <p:cNvPr id="4096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304800"/>
            <a:ext cx="8229600" cy="1371600"/>
          </a:xfrm>
        </p:spPr>
        <p:txBody>
          <a:bodyPr/>
          <a:lstStyle/>
          <a:p>
            <a:pPr algn="ctr"/>
            <a:r>
              <a:rPr lang="en-US" sz="2800" b="1" smtClean="0">
                <a:solidFill>
                  <a:srgbClr val="800000"/>
                </a:solidFill>
                <a:latin typeface="Arial Black" pitchFamily="34" charset="0"/>
                <a:cs typeface="Times New Roman" pitchFamily="18" charset="0"/>
              </a:rPr>
              <a:t>The Central Dogma of Molecular Biology</a:t>
            </a:r>
            <a:endParaRPr lang="en-US" sz="2800" smtClean="0">
              <a:latin typeface="Arial Black" pitchFamily="34" charset="0"/>
            </a:endParaRPr>
          </a:p>
        </p:txBody>
      </p:sp>
      <p:sp>
        <p:nvSpPr>
          <p:cNvPr id="41987"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41988" name="Picture 2"/>
          <p:cNvPicPr>
            <a:picLocks noGrp="1" noChangeAspect="1" noChangeArrowheads="1"/>
          </p:cNvPicPr>
          <p:nvPr>
            <p:ph idx="1"/>
          </p:nvPr>
        </p:nvPicPr>
        <p:blipFill>
          <a:blip r:embed="rId2" cstate="print"/>
          <a:srcRect/>
          <a:stretch>
            <a:fillRect/>
          </a:stretch>
        </p:blipFill>
        <p:spPr>
          <a:xfrm>
            <a:off x="762000" y="1706563"/>
            <a:ext cx="7497763" cy="4298950"/>
          </a:xfrm>
          <a:noFill/>
        </p:spPr>
      </p:pic>
      <p:sp>
        <p:nvSpPr>
          <p:cNvPr id="41989" name="TextBox 1"/>
          <p:cNvSpPr txBox="1">
            <a:spLocks noChangeArrowheads="1"/>
          </p:cNvSpPr>
          <p:nvPr/>
        </p:nvSpPr>
        <p:spPr bwMode="auto">
          <a:xfrm>
            <a:off x="152400" y="5867400"/>
            <a:ext cx="8305800" cy="276225"/>
          </a:xfrm>
          <a:prstGeom prst="rect">
            <a:avLst/>
          </a:prstGeom>
          <a:noFill/>
          <a:ln w="9525">
            <a:noFill/>
            <a:miter lim="800000"/>
            <a:headEnd/>
            <a:tailEnd/>
          </a:ln>
        </p:spPr>
        <p:txBody>
          <a:bodyPr>
            <a:spAutoFit/>
          </a:bodyPr>
          <a:lstStyle/>
          <a:p>
            <a:r>
              <a:rPr lang="en-US" sz="1200"/>
              <a:t> </a:t>
            </a:r>
            <a:endParaRPr lang="en-US"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Molecular Biology</a:t>
            </a:r>
          </a:p>
        </p:txBody>
      </p:sp>
      <p:sp>
        <p:nvSpPr>
          <p:cNvPr id="5123" name="Content Placeholder 2"/>
          <p:cNvSpPr>
            <a:spLocks noGrp="1"/>
          </p:cNvSpPr>
          <p:nvPr>
            <p:ph idx="1"/>
          </p:nvPr>
        </p:nvSpPr>
        <p:spPr/>
        <p:txBody>
          <a:bodyPr/>
          <a:lstStyle/>
          <a:p>
            <a:pPr marL="0" indent="0" algn="l" rtl="0" eaLnBrk="1" hangingPunct="1">
              <a:spcBef>
                <a:spcPct val="0"/>
              </a:spcBef>
              <a:buSzPct val="150000"/>
              <a:buFont typeface="Wingdings" pitchFamily="2" charset="2"/>
              <a:buChar char="§"/>
              <a:defRPr/>
            </a:pPr>
            <a:r>
              <a:rPr lang="en-US" sz="2800" dirty="0" smtClean="0">
                <a:solidFill>
                  <a:srgbClr val="990000"/>
                </a:solidFill>
                <a:latin typeface="Times New Roman" pitchFamily="18" charset="0"/>
                <a:cs typeface="Times New Roman" pitchFamily="18" charset="0"/>
              </a:rPr>
              <a:t>Molecular biology</a:t>
            </a:r>
            <a:r>
              <a:rPr lang="en-US" sz="2800" dirty="0" smtClean="0">
                <a:solidFill>
                  <a:srgbClr val="C00000"/>
                </a:solidFill>
                <a:latin typeface="Times New Roman" pitchFamily="18" charset="0"/>
                <a:cs typeface="Times New Roman" pitchFamily="18" charset="0"/>
              </a:rPr>
              <a:t>;</a:t>
            </a:r>
            <a:r>
              <a:rPr lang="en-US" sz="2800" dirty="0" smtClean="0">
                <a:solidFill>
                  <a:srgbClr val="000000"/>
                </a:solidFill>
                <a:latin typeface="Times New Roman" pitchFamily="18" charset="0"/>
                <a:cs typeface="Times New Roman" pitchFamily="18" charset="0"/>
              </a:rPr>
              <a:t> </a:t>
            </a:r>
            <a:r>
              <a:rPr lang="en-US" sz="2800" dirty="0" smtClean="0">
                <a:solidFill>
                  <a:schemeClr val="bg2">
                    <a:lumMod val="50000"/>
                  </a:schemeClr>
                </a:solidFill>
                <a:latin typeface="Times New Roman" pitchFamily="18" charset="0"/>
                <a:cs typeface="Times New Roman" pitchFamily="18" charset="0"/>
              </a:rPr>
              <a:t>the branch of biology that study gene structure and function at the </a:t>
            </a:r>
            <a:r>
              <a:rPr lang="en-US" sz="2800" dirty="0" smtClean="0">
                <a:solidFill>
                  <a:srgbClr val="990000"/>
                </a:solidFill>
                <a:latin typeface="Times New Roman" pitchFamily="18" charset="0"/>
                <a:cs typeface="Times New Roman" pitchFamily="18" charset="0"/>
              </a:rPr>
              <a:t>molecular level.</a:t>
            </a:r>
            <a:r>
              <a:rPr lang="en-US" sz="2800" dirty="0" smtClean="0">
                <a:solidFill>
                  <a:srgbClr val="000000"/>
                </a:solidFill>
                <a:latin typeface="Times New Roman" pitchFamily="18" charset="0"/>
                <a:cs typeface="Times New Roman" pitchFamily="18" charset="0"/>
              </a:rPr>
              <a:t>  </a:t>
            </a:r>
          </a:p>
          <a:p>
            <a:pPr marL="0" indent="0" algn="l" rtl="0" eaLnBrk="1" hangingPunct="1">
              <a:spcBef>
                <a:spcPct val="0"/>
              </a:spcBef>
              <a:buSzPct val="150000"/>
              <a:buFont typeface="Wingdings" pitchFamily="2" charset="2"/>
              <a:buChar char="§"/>
              <a:defRPr/>
            </a:pPr>
            <a:endParaRPr lang="en-US" sz="2800" dirty="0" smtClean="0">
              <a:solidFill>
                <a:srgbClr val="000000"/>
              </a:solidFill>
              <a:latin typeface="Times New Roman" pitchFamily="18" charset="0"/>
              <a:cs typeface="Times New Roman" pitchFamily="18" charset="0"/>
            </a:endParaRPr>
          </a:p>
          <a:p>
            <a:pPr marL="0" indent="0" algn="l" rtl="0" eaLnBrk="1" hangingPunct="1">
              <a:spcBef>
                <a:spcPct val="0"/>
              </a:spcBef>
              <a:buSzPct val="150000"/>
              <a:buFont typeface="Wingdings" pitchFamily="2" charset="2"/>
              <a:buChar char="§"/>
              <a:defRPr/>
            </a:pPr>
            <a:r>
              <a:rPr lang="en-US" sz="2800" dirty="0" smtClean="0">
                <a:solidFill>
                  <a:srgbClr val="990000"/>
                </a:solidFill>
                <a:latin typeface="Times New Roman" pitchFamily="18" charset="0"/>
                <a:cs typeface="Times New Roman" pitchFamily="18" charset="0"/>
              </a:rPr>
              <a:t>The</a:t>
            </a:r>
            <a:r>
              <a:rPr lang="en-US" sz="2800" dirty="0" smtClean="0">
                <a:solidFill>
                  <a:srgbClr val="000000"/>
                </a:solidFill>
                <a:latin typeface="Times New Roman" pitchFamily="18" charset="0"/>
                <a:cs typeface="Times New Roman" pitchFamily="18" charset="0"/>
              </a:rPr>
              <a:t> </a:t>
            </a:r>
            <a:r>
              <a:rPr lang="en-US" sz="2800" dirty="0" smtClean="0">
                <a:solidFill>
                  <a:srgbClr val="990000"/>
                </a:solidFill>
                <a:latin typeface="Times New Roman" pitchFamily="18" charset="0"/>
                <a:cs typeface="Times New Roman" pitchFamily="18" charset="0"/>
              </a:rPr>
              <a:t>Molecular biology </a:t>
            </a:r>
            <a:r>
              <a:rPr lang="en-US" sz="2800" dirty="0" smtClean="0">
                <a:solidFill>
                  <a:schemeClr val="bg2">
                    <a:lumMod val="50000"/>
                  </a:schemeClr>
                </a:solidFill>
                <a:latin typeface="Times New Roman" pitchFamily="18" charset="0"/>
                <a:cs typeface="Times New Roman" pitchFamily="18" charset="0"/>
              </a:rPr>
              <a:t>field overlaps with other areas, particularly genetics and biochemistry.</a:t>
            </a:r>
          </a:p>
          <a:p>
            <a:pPr marL="0" indent="0" algn="l" rtl="0" eaLnBrk="1" hangingPunct="1">
              <a:spcBef>
                <a:spcPct val="0"/>
              </a:spcBef>
              <a:buSzPct val="150000"/>
              <a:buFont typeface="Wingdings" pitchFamily="2" charset="2"/>
              <a:buChar char="§"/>
              <a:defRPr/>
            </a:pPr>
            <a:endParaRPr lang="en-US" sz="2800" dirty="0" smtClean="0">
              <a:solidFill>
                <a:schemeClr val="bg2">
                  <a:lumMod val="50000"/>
                </a:schemeClr>
              </a:solidFill>
              <a:latin typeface="Times New Roman" pitchFamily="18" charset="0"/>
              <a:cs typeface="Times New Roman" pitchFamily="18" charset="0"/>
            </a:endParaRPr>
          </a:p>
          <a:p>
            <a:pPr marL="0" indent="0" algn="l" rtl="0" eaLnBrk="1" hangingPunct="1">
              <a:spcBef>
                <a:spcPct val="0"/>
              </a:spcBef>
              <a:buSzPct val="150000"/>
              <a:buFont typeface="Wingdings" pitchFamily="2" charset="2"/>
              <a:buChar char="§"/>
              <a:defRPr/>
            </a:pPr>
            <a:r>
              <a:rPr lang="en-US" sz="2800" dirty="0">
                <a:solidFill>
                  <a:srgbClr val="990000"/>
                </a:solidFill>
                <a:latin typeface="Times New Roman" pitchFamily="18" charset="0"/>
                <a:cs typeface="Times New Roman" pitchFamily="18" charset="0"/>
              </a:rPr>
              <a:t>The</a:t>
            </a:r>
            <a:r>
              <a:rPr lang="en-US" sz="2800" dirty="0">
                <a:solidFill>
                  <a:srgbClr val="000000"/>
                </a:solidFill>
                <a:latin typeface="Times New Roman" pitchFamily="18" charset="0"/>
                <a:cs typeface="Times New Roman" pitchFamily="18" charset="0"/>
              </a:rPr>
              <a:t> </a:t>
            </a:r>
            <a:r>
              <a:rPr lang="en-US" sz="2800" dirty="0">
                <a:solidFill>
                  <a:srgbClr val="990000"/>
                </a:solidFill>
                <a:latin typeface="Times New Roman" pitchFamily="18" charset="0"/>
                <a:cs typeface="Times New Roman" pitchFamily="18" charset="0"/>
              </a:rPr>
              <a:t>Molecular </a:t>
            </a:r>
            <a:r>
              <a:rPr lang="en-US" sz="2800" dirty="0" smtClean="0">
                <a:solidFill>
                  <a:srgbClr val="990000"/>
                </a:solidFill>
                <a:latin typeface="Times New Roman" pitchFamily="18" charset="0"/>
                <a:cs typeface="Times New Roman" pitchFamily="18" charset="0"/>
              </a:rPr>
              <a:t>biology </a:t>
            </a:r>
            <a:r>
              <a:rPr lang="en-US" sz="2800" dirty="0" smtClean="0">
                <a:solidFill>
                  <a:schemeClr val="bg2">
                    <a:lumMod val="50000"/>
                  </a:schemeClr>
                </a:solidFill>
                <a:latin typeface="Times New Roman" pitchFamily="18" charset="0"/>
                <a:cs typeface="Times New Roman" pitchFamily="18" charset="0"/>
              </a:rPr>
              <a:t>allows the laboratory to be predictive in nature; events that occur in the future.</a:t>
            </a:r>
          </a:p>
          <a:p>
            <a:pPr marL="0" indent="0" algn="l" rtl="0" eaLnBrk="1" hangingPunct="1">
              <a:lnSpc>
                <a:spcPct val="150000"/>
              </a:lnSpc>
              <a:spcBef>
                <a:spcPct val="0"/>
              </a:spcBef>
              <a:buSzPct val="150000"/>
              <a:buFont typeface="Wingdings" pitchFamily="2" charset="2"/>
              <a:buChar char="§"/>
              <a:defRPr/>
            </a:pPr>
            <a:endParaRPr lang="en-US" sz="2800" dirty="0" smtClean="0">
              <a:solidFill>
                <a:schemeClr val="bg2">
                  <a:lumMod val="75000"/>
                </a:schemeClr>
              </a:solidFill>
            </a:endParaRPr>
          </a:p>
        </p:txBody>
      </p:sp>
      <p:sp>
        <p:nvSpPr>
          <p:cNvPr id="6148"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81000"/>
            <a:ext cx="8229600" cy="1371600"/>
          </a:xfrm>
        </p:spPr>
        <p:txBody>
          <a:bodyPr/>
          <a:lstStyle/>
          <a:p>
            <a:pPr algn="ctr"/>
            <a:r>
              <a:rPr lang="en-US" sz="3200" b="1" smtClean="0">
                <a:solidFill>
                  <a:srgbClr val="800000"/>
                </a:solidFill>
                <a:latin typeface="Arial Black" pitchFamily="34" charset="0"/>
                <a:cs typeface="Times New Roman" pitchFamily="18" charset="0"/>
              </a:rPr>
              <a:t>DNA Replication</a:t>
            </a:r>
            <a:endParaRPr lang="en-US" sz="3200" smtClean="0">
              <a:latin typeface="Arial Black" pitchFamily="34" charset="0"/>
            </a:endParaRPr>
          </a:p>
        </p:txBody>
      </p:sp>
      <p:sp>
        <p:nvSpPr>
          <p:cNvPr id="3" name="Content Placeholder 2"/>
          <p:cNvSpPr>
            <a:spLocks noGrp="1"/>
          </p:cNvSpPr>
          <p:nvPr>
            <p:ph idx="1"/>
          </p:nvPr>
        </p:nvSpPr>
        <p:spPr/>
        <p:txBody>
          <a:bodyPr/>
          <a:lstStyle/>
          <a:p>
            <a:pPr algn="l" rtl="0">
              <a:spcBef>
                <a:spcPts val="600"/>
              </a:spcBef>
              <a:buSzPct val="150000"/>
              <a:buFont typeface="Wingdings" pitchFamily="2" charset="2"/>
              <a:buChar char="§"/>
              <a:defRPr/>
            </a:pPr>
            <a:r>
              <a:rPr lang="en-US" dirty="0" smtClean="0">
                <a:solidFill>
                  <a:schemeClr val="bg2">
                    <a:lumMod val="75000"/>
                  </a:schemeClr>
                </a:solidFill>
                <a:latin typeface="Times New Roman" pitchFamily="18" charset="0"/>
                <a:cs typeface="Times New Roman" pitchFamily="18" charset="0"/>
              </a:rPr>
              <a:t>The </a:t>
            </a:r>
            <a:r>
              <a:rPr lang="en-US" dirty="0">
                <a:solidFill>
                  <a:srgbClr val="800000"/>
                </a:solidFill>
                <a:latin typeface="Times New Roman" pitchFamily="18" charset="0"/>
                <a:cs typeface="Times New Roman" pitchFamily="18" charset="0"/>
              </a:rPr>
              <a:t>DNA</a:t>
            </a:r>
            <a:r>
              <a:rPr lang="en-US" dirty="0">
                <a:solidFill>
                  <a:schemeClr val="bg2">
                    <a:lumMod val="75000"/>
                  </a:schemeClr>
                </a:solidFill>
                <a:latin typeface="Times New Roman" pitchFamily="18" charset="0"/>
                <a:cs typeface="Times New Roman" pitchFamily="18" charset="0"/>
              </a:rPr>
              <a:t> duplication</a:t>
            </a:r>
            <a:r>
              <a:rPr lang="en-US" dirty="0" smtClean="0">
                <a:solidFill>
                  <a:schemeClr val="bg2">
                    <a:lumMod val="75000"/>
                  </a:schemeClr>
                </a:solidFill>
                <a:latin typeface="Times New Roman" pitchFamily="18" charset="0"/>
                <a:cs typeface="Times New Roman" pitchFamily="18" charset="0"/>
              </a:rPr>
              <a:t>.</a:t>
            </a:r>
          </a:p>
          <a:p>
            <a:pPr marL="0" indent="0" algn="l" rtl="0">
              <a:spcBef>
                <a:spcPts val="600"/>
              </a:spcBef>
              <a:buSzPct val="150000"/>
              <a:buFont typeface="Wingdings" pitchFamily="2" charset="2"/>
              <a:buNone/>
              <a:defRPr/>
            </a:pPr>
            <a:endParaRPr lang="en-US" dirty="0">
              <a:solidFill>
                <a:schemeClr val="bg2">
                  <a:lumMod val="75000"/>
                </a:schemeClr>
              </a:solidFill>
              <a:latin typeface="Times New Roman" pitchFamily="18" charset="0"/>
              <a:cs typeface="Times New Roman" pitchFamily="18" charset="0"/>
            </a:endParaRPr>
          </a:p>
          <a:p>
            <a:pPr algn="l" rtl="0">
              <a:spcBef>
                <a:spcPts val="600"/>
              </a:spcBef>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The transfer the genetic information from a parent to a daughter cell. </a:t>
            </a:r>
            <a:endParaRPr lang="en-US" dirty="0" smtClean="0">
              <a:solidFill>
                <a:schemeClr val="bg2">
                  <a:lumMod val="75000"/>
                </a:schemeClr>
              </a:solidFill>
              <a:latin typeface="Times New Roman" pitchFamily="18" charset="0"/>
              <a:cs typeface="Times New Roman" pitchFamily="18" charset="0"/>
            </a:endParaRPr>
          </a:p>
          <a:p>
            <a:pPr marL="0" indent="0" algn="l" rtl="0">
              <a:spcBef>
                <a:spcPts val="600"/>
              </a:spcBef>
              <a:buSzPct val="150000"/>
              <a:buFont typeface="Wingdings" pitchFamily="2" charset="2"/>
              <a:buNone/>
              <a:defRPr/>
            </a:pPr>
            <a:endParaRPr lang="en-US" dirty="0">
              <a:solidFill>
                <a:schemeClr val="bg2">
                  <a:lumMod val="75000"/>
                </a:schemeClr>
              </a:solidFill>
              <a:latin typeface="Times New Roman" pitchFamily="18" charset="0"/>
              <a:cs typeface="Times New Roman" pitchFamily="18" charset="0"/>
            </a:endParaRPr>
          </a:p>
          <a:p>
            <a:pPr algn="l" rtl="0">
              <a:spcBef>
                <a:spcPts val="600"/>
              </a:spcBef>
              <a:buSzPct val="150000"/>
              <a:buFont typeface="Wingdings" pitchFamily="2" charset="2"/>
              <a:buChar char="§"/>
              <a:defRPr/>
            </a:pPr>
            <a:r>
              <a:rPr lang="en-US" dirty="0">
                <a:solidFill>
                  <a:schemeClr val="bg2">
                    <a:lumMod val="75000"/>
                  </a:schemeClr>
                </a:solidFill>
                <a:latin typeface="Times New Roman" pitchFamily="18" charset="0"/>
                <a:cs typeface="Times New Roman" pitchFamily="18" charset="0"/>
              </a:rPr>
              <a:t>The </a:t>
            </a:r>
            <a:r>
              <a:rPr lang="en-US" u="sng" dirty="0">
                <a:solidFill>
                  <a:srgbClr val="800000"/>
                </a:solidFill>
                <a:latin typeface="Times New Roman" pitchFamily="18" charset="0"/>
                <a:cs typeface="Times New Roman" pitchFamily="18" charset="0"/>
              </a:rPr>
              <a:t>DNA</a:t>
            </a:r>
            <a:r>
              <a:rPr lang="en-US" dirty="0">
                <a:solidFill>
                  <a:srgbClr val="800000"/>
                </a:solidFill>
                <a:latin typeface="Times New Roman" pitchFamily="18" charset="0"/>
                <a:cs typeface="Times New Roman" pitchFamily="18" charset="0"/>
              </a:rPr>
              <a:t> </a:t>
            </a:r>
            <a:r>
              <a:rPr lang="en-US" dirty="0">
                <a:solidFill>
                  <a:schemeClr val="bg2">
                    <a:lumMod val="75000"/>
                  </a:schemeClr>
                </a:solidFill>
                <a:latin typeface="Times New Roman" pitchFamily="18" charset="0"/>
                <a:cs typeface="Times New Roman" pitchFamily="18" charset="0"/>
              </a:rPr>
              <a:t>base sequences are precisely copied.</a:t>
            </a:r>
          </a:p>
          <a:p>
            <a:pPr>
              <a:defRPr/>
            </a:pPr>
            <a:endParaRPr lang="en-US" dirty="0"/>
          </a:p>
        </p:txBody>
      </p:sp>
      <p:sp>
        <p:nvSpPr>
          <p:cNvPr id="43012"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473700"/>
            <a:ext cx="8235950" cy="1371600"/>
          </a:xfrm>
        </p:spPr>
        <p:txBody>
          <a:bodyPr/>
          <a:lstStyle/>
          <a:p>
            <a:pPr algn="ctr">
              <a:defRPr/>
            </a:pPr>
            <a:r>
              <a:rPr lang="en-US" sz="1600" dirty="0">
                <a:solidFill>
                  <a:schemeClr val="bg2">
                    <a:lumMod val="50000"/>
                  </a:schemeClr>
                </a:solidFill>
                <a:latin typeface="Times New Roman" pitchFamily="18" charset="0"/>
                <a:cs typeface="Times New Roman" pitchFamily="18" charset="0"/>
              </a:rPr>
              <a:t/>
            </a:r>
            <a:br>
              <a:rPr lang="en-US" sz="1600" dirty="0">
                <a:solidFill>
                  <a:schemeClr val="bg2">
                    <a:lumMod val="50000"/>
                  </a:schemeClr>
                </a:solidFill>
                <a:latin typeface="Times New Roman" pitchFamily="18" charset="0"/>
                <a:cs typeface="Times New Roman" pitchFamily="18" charset="0"/>
              </a:rPr>
            </a:br>
            <a:r>
              <a:rPr lang="en-US" sz="1600" dirty="0" smtClean="0">
                <a:solidFill>
                  <a:schemeClr val="bg2">
                    <a:lumMod val="50000"/>
                  </a:schemeClr>
                </a:solidFill>
                <a:latin typeface="Times New Roman" pitchFamily="18" charset="0"/>
                <a:cs typeface="Times New Roman" pitchFamily="18" charset="0"/>
              </a:rPr>
              <a:t/>
            </a:r>
            <a:br>
              <a:rPr lang="en-US" sz="1600" dirty="0" smtClean="0">
                <a:solidFill>
                  <a:schemeClr val="bg2">
                    <a:lumMod val="50000"/>
                  </a:schemeClr>
                </a:solidFill>
                <a:latin typeface="Times New Roman" pitchFamily="18" charset="0"/>
                <a:cs typeface="Times New Roman" pitchFamily="18" charset="0"/>
              </a:rPr>
            </a:br>
            <a:r>
              <a:rPr lang="en-US" sz="1200" dirty="0" smtClean="0"/>
              <a:t>Source: National </a:t>
            </a:r>
            <a:r>
              <a:rPr lang="en-US" sz="1200" dirty="0"/>
              <a:t>Institute of General Medical </a:t>
            </a:r>
            <a:r>
              <a:rPr lang="en-US" sz="1200" dirty="0" smtClean="0"/>
              <a:t>Sciences</a:t>
            </a:r>
            <a:r>
              <a:rPr lang="en-US" sz="1100" dirty="0" smtClean="0"/>
              <a:t>. </a:t>
            </a:r>
            <a:br>
              <a:rPr lang="en-US" sz="1100" dirty="0" smtClean="0"/>
            </a:br>
            <a:r>
              <a:rPr lang="ar-JO" sz="1400" dirty="0" smtClean="0">
                <a:solidFill>
                  <a:srgbClr val="800000"/>
                </a:solidFill>
              </a:rPr>
              <a:t/>
            </a:r>
            <a:br>
              <a:rPr lang="ar-JO" sz="1400" dirty="0" smtClean="0">
                <a:solidFill>
                  <a:srgbClr val="800000"/>
                </a:solidFill>
              </a:rPr>
            </a:br>
            <a:endParaRPr lang="en-US" sz="1400" dirty="0" smtClean="0"/>
          </a:p>
        </p:txBody>
      </p:sp>
      <p:graphicFrame>
        <p:nvGraphicFramePr>
          <p:cNvPr id="4" name="Content Placeholder 3"/>
          <p:cNvGraphicFramePr>
            <a:graphicFrameLocks noGrp="1"/>
          </p:cNvGraphicFramePr>
          <p:nvPr>
            <p:ph idx="1"/>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04" name="TextBox 4"/>
          <p:cNvSpPr txBox="1">
            <a:spLocks noChangeArrowheads="1"/>
          </p:cNvSpPr>
          <p:nvPr/>
        </p:nvSpPr>
        <p:spPr bwMode="auto">
          <a:xfrm>
            <a:off x="762000" y="5029200"/>
            <a:ext cx="4419600" cy="215900"/>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800" dirty="0" smtClean="0">
                <a:solidFill>
                  <a:schemeClr val="bg2">
                    <a:lumMod val="75000"/>
                  </a:schemeClr>
                </a:solidFill>
              </a:rPr>
              <a:t> </a:t>
            </a:r>
          </a:p>
        </p:txBody>
      </p:sp>
      <p:sp>
        <p:nvSpPr>
          <p:cNvPr id="2" name="TextBox 1"/>
          <p:cNvSpPr txBox="1"/>
          <p:nvPr/>
        </p:nvSpPr>
        <p:spPr>
          <a:xfrm>
            <a:off x="3429000" y="2438400"/>
            <a:ext cx="5867400" cy="830263"/>
          </a:xfrm>
          <a:prstGeom prst="rect">
            <a:avLst/>
          </a:prstGeom>
          <a:noFill/>
        </p:spPr>
        <p:txBody>
          <a:bodyPr>
            <a:spAutoFit/>
          </a:bodyPr>
          <a:lstStyle/>
          <a:p>
            <a:pPr>
              <a:defRPr/>
            </a:pPr>
            <a:endParaRPr lang="en-US" sz="2400" dirty="0">
              <a:solidFill>
                <a:schemeClr val="bg2">
                  <a:lumMod val="75000"/>
                </a:schemeClr>
              </a:solidFill>
            </a:endParaRPr>
          </a:p>
          <a:p>
            <a:pPr>
              <a:defRPr/>
            </a:pPr>
            <a:r>
              <a:rPr lang="en-US" sz="2400" dirty="0">
                <a:solidFill>
                  <a:schemeClr val="bg2">
                    <a:lumMod val="75000"/>
                  </a:schemeClr>
                </a:solidFill>
                <a:latin typeface="Times New Roman" pitchFamily="18" charset="0"/>
                <a:cs typeface="Times New Roman" pitchFamily="18" charset="0"/>
              </a:rPr>
              <a:t> </a:t>
            </a:r>
          </a:p>
        </p:txBody>
      </p:sp>
      <p:sp>
        <p:nvSpPr>
          <p:cNvPr id="44038" name="Footer Placeholder 2"/>
          <p:cNvSpPr>
            <a:spLocks noGrp="1"/>
          </p:cNvSpPr>
          <p:nvPr>
            <p:ph type="ftr" sz="quarter" idx="10"/>
          </p:nvPr>
        </p:nvSpPr>
        <p:spPr>
          <a:noFill/>
          <a:ln>
            <a:miter lim="800000"/>
            <a:headEnd/>
            <a:tailEnd/>
          </a:ln>
        </p:spPr>
        <p:txBody>
          <a:bodyPr/>
          <a:lstStyle/>
          <a:p>
            <a:r>
              <a:rPr lang="fi-FI" smtClean="0"/>
              <a:t> </a:t>
            </a:r>
            <a:endParaRPr lang="en-US" smtClean="0"/>
          </a:p>
        </p:txBody>
      </p:sp>
      <p:sp>
        <p:nvSpPr>
          <p:cNvPr id="44039" name="Rectangle 2"/>
          <p:cNvSpPr>
            <a:spLocks noChangeArrowheads="1"/>
          </p:cNvSpPr>
          <p:nvPr/>
        </p:nvSpPr>
        <p:spPr bwMode="auto">
          <a:xfrm>
            <a:off x="2971800" y="685800"/>
            <a:ext cx="4038600" cy="584200"/>
          </a:xfrm>
          <a:prstGeom prst="rect">
            <a:avLst/>
          </a:prstGeom>
          <a:noFill/>
          <a:ln w="9525">
            <a:noFill/>
            <a:miter lim="800000"/>
            <a:headEnd/>
            <a:tailEnd/>
          </a:ln>
        </p:spPr>
        <p:txBody>
          <a:bodyPr>
            <a:spAutoFit/>
          </a:bodyPr>
          <a:lstStyle/>
          <a:p>
            <a:r>
              <a:rPr lang="en-US" sz="3200" b="1">
                <a:solidFill>
                  <a:srgbClr val="800000"/>
                </a:solidFill>
                <a:latin typeface="Arial Black" pitchFamily="34" charset="0"/>
                <a:cs typeface="Times New Roman" pitchFamily="18" charset="0"/>
              </a:rPr>
              <a:t>DNA Replication</a:t>
            </a:r>
            <a:endParaRPr lang="en-US" sz="3200">
              <a:latin typeface="Arial Black"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sp>
        <p:nvSpPr>
          <p:cNvPr id="45059" name="Footer Placeholder 3"/>
          <p:cNvSpPr>
            <a:spLocks noGrp="1"/>
          </p:cNvSpPr>
          <p:nvPr>
            <p:ph type="ftr" sz="quarter" idx="10"/>
          </p:nvPr>
        </p:nvSpPr>
        <p:spPr>
          <a:noFill/>
          <a:ln>
            <a:miter lim="800000"/>
            <a:headEnd/>
            <a:tailEnd/>
          </a:ln>
        </p:spPr>
        <p:txBody>
          <a:bodyPr/>
          <a:lstStyle/>
          <a:p>
            <a:r>
              <a:rPr lang="fi-FI" smtClean="0"/>
              <a:t> </a:t>
            </a:r>
            <a:endParaRPr lang="en-US" smtClean="0"/>
          </a:p>
        </p:txBody>
      </p:sp>
      <p:pic>
        <p:nvPicPr>
          <p:cNvPr id="45060" name="Picture 2"/>
          <p:cNvPicPr>
            <a:picLocks noGrp="1" noChangeAspect="1" noChangeArrowheads="1"/>
          </p:cNvPicPr>
          <p:nvPr>
            <p:ph idx="1"/>
          </p:nvPr>
        </p:nvPicPr>
        <p:blipFill>
          <a:blip r:embed="rId2" cstate="print"/>
          <a:srcRect l="-2547" t="-3125" r="-2547" b="-3125"/>
          <a:stretch>
            <a:fillRect/>
          </a:stretch>
        </p:blipFill>
        <p:spPr>
          <a:xfrm>
            <a:off x="1066800" y="1628775"/>
            <a:ext cx="7315200" cy="4225925"/>
          </a:xfrm>
          <a:noFill/>
        </p:spPr>
      </p:pic>
      <p:sp>
        <p:nvSpPr>
          <p:cNvPr id="45061" name="TextBox 1"/>
          <p:cNvSpPr txBox="1">
            <a:spLocks noChangeArrowheads="1"/>
          </p:cNvSpPr>
          <p:nvPr/>
        </p:nvSpPr>
        <p:spPr bwMode="auto">
          <a:xfrm>
            <a:off x="1327150" y="5722938"/>
            <a:ext cx="8305800" cy="738187"/>
          </a:xfrm>
          <a:prstGeom prst="rect">
            <a:avLst/>
          </a:prstGeom>
          <a:noFill/>
          <a:ln w="9525">
            <a:noFill/>
            <a:miter lim="800000"/>
            <a:headEnd/>
            <a:tailEnd/>
          </a:ln>
        </p:spPr>
        <p:txBody>
          <a:bodyPr>
            <a:spAutoFit/>
          </a:bodyPr>
          <a:lstStyle/>
          <a:p>
            <a:r>
              <a:rPr lang="en-US" sz="1200"/>
              <a:t>George Rice. Montana State University.</a:t>
            </a:r>
          </a:p>
          <a:p>
            <a:r>
              <a:rPr lang="en-US" sz="1200"/>
              <a:t>Source: http://serc.carleton.edu/microbelife/research_methods/genomics/replication.html</a:t>
            </a:r>
          </a:p>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304800"/>
            <a:ext cx="8229600" cy="1371600"/>
          </a:xfrm>
        </p:spPr>
        <p:txBody>
          <a:bodyPr/>
          <a:lstStyle/>
          <a:p>
            <a:r>
              <a:rPr lang="en-US" sz="2800" b="1" smtClean="0">
                <a:solidFill>
                  <a:srgbClr val="800000"/>
                </a:solidFill>
                <a:latin typeface="Arial Black" pitchFamily="34" charset="0"/>
                <a:cs typeface="Times New Roman" pitchFamily="18" charset="0"/>
              </a:rPr>
              <a:t>Post-Replicative Modification of DNA</a:t>
            </a:r>
            <a:endParaRPr lang="en-US" sz="2800" smtClean="0"/>
          </a:p>
        </p:txBody>
      </p:sp>
      <p:sp>
        <p:nvSpPr>
          <p:cNvPr id="3" name="Content Placeholder 2"/>
          <p:cNvSpPr>
            <a:spLocks noGrp="1"/>
          </p:cNvSpPr>
          <p:nvPr>
            <p:ph idx="1"/>
          </p:nvPr>
        </p:nvSpPr>
        <p:spPr/>
        <p:txBody>
          <a:bodyPr/>
          <a:lstStyle/>
          <a:p>
            <a:pPr algn="l" rtl="0">
              <a:spcBef>
                <a:spcPts val="0"/>
              </a:spcBef>
              <a:buSzPct val="150000"/>
              <a:buFont typeface="Wingdings" pitchFamily="2" charset="2"/>
              <a:buChar char="§"/>
              <a:defRPr/>
            </a:pPr>
            <a:r>
              <a:rPr lang="en-US" sz="2800" dirty="0" smtClean="0">
                <a:solidFill>
                  <a:schemeClr val="bg2">
                    <a:lumMod val="50000"/>
                  </a:schemeClr>
                </a:solidFill>
                <a:latin typeface="Times New Roman" pitchFamily="18" charset="0"/>
                <a:cs typeface="Times New Roman" pitchFamily="18" charset="0"/>
              </a:rPr>
              <a:t>Methylation</a:t>
            </a:r>
            <a:r>
              <a:rPr lang="en-US" sz="2800" dirty="0">
                <a:solidFill>
                  <a:schemeClr val="bg2">
                    <a:lumMod val="50000"/>
                  </a:schemeClr>
                </a:solidFill>
                <a:latin typeface="Times New Roman" pitchFamily="18" charset="0"/>
                <a:cs typeface="Times New Roman" pitchFamily="18" charset="0"/>
              </a:rPr>
              <a:t>; one of the major post- replicative reactions</a:t>
            </a:r>
            <a:r>
              <a:rPr lang="en-US" sz="2800" dirty="0" smtClean="0">
                <a:solidFill>
                  <a:schemeClr val="bg2">
                    <a:lumMod val="50000"/>
                  </a:schemeClr>
                </a:solidFill>
                <a:latin typeface="Times New Roman" pitchFamily="18" charset="0"/>
                <a:cs typeface="Times New Roman" pitchFamily="18" charset="0"/>
              </a:rPr>
              <a:t>.</a:t>
            </a:r>
          </a:p>
          <a:p>
            <a:pPr marL="0" indent="0" algn="l" rtl="0">
              <a:spcBef>
                <a:spcPts val="0"/>
              </a:spcBef>
              <a:buSzPct val="150000"/>
              <a:buFont typeface="Wingdings" pitchFamily="2" charset="2"/>
              <a:buNone/>
              <a:defRPr/>
            </a:pPr>
            <a:endParaRPr lang="en-US" sz="2800" dirty="0">
              <a:solidFill>
                <a:schemeClr val="bg2">
                  <a:lumMod val="50000"/>
                </a:schemeClr>
              </a:solidFill>
              <a:latin typeface="Times New Roman" pitchFamily="18" charset="0"/>
              <a:cs typeface="Times New Roman" pitchFamily="18" charset="0"/>
            </a:endParaRPr>
          </a:p>
          <a:p>
            <a:pPr marL="0" algn="l" rtl="0">
              <a:spcBef>
                <a:spcPts val="0"/>
              </a:spcBef>
              <a:buSzPct val="150000"/>
              <a:buFont typeface="Wingdings" pitchFamily="2" charset="2"/>
              <a:buChar char="§"/>
              <a:defRPr/>
            </a:pPr>
            <a:r>
              <a:rPr lang="en-US" sz="2800" dirty="0">
                <a:solidFill>
                  <a:schemeClr val="bg2">
                    <a:lumMod val="50000"/>
                  </a:schemeClr>
                </a:solidFill>
                <a:latin typeface="Times New Roman" pitchFamily="18" charset="0"/>
                <a:cs typeface="Times New Roman" pitchFamily="18" charset="0"/>
              </a:rPr>
              <a:t>Site of methylation of eukaryotic DNA is always on cytosine residues in CG dinucleotide</a:t>
            </a:r>
            <a:r>
              <a:rPr lang="en-US" sz="2800" dirty="0" smtClean="0">
                <a:solidFill>
                  <a:schemeClr val="bg2">
                    <a:lumMod val="50000"/>
                  </a:schemeClr>
                </a:solidFill>
                <a:latin typeface="Times New Roman" pitchFamily="18" charset="0"/>
                <a:cs typeface="Times New Roman" pitchFamily="18" charset="0"/>
              </a:rPr>
              <a:t>.</a:t>
            </a:r>
          </a:p>
          <a:p>
            <a:pPr marL="0" indent="0" algn="l" rtl="0">
              <a:spcBef>
                <a:spcPts val="0"/>
              </a:spcBef>
              <a:buSzPct val="150000"/>
              <a:buFont typeface="Wingdings" pitchFamily="2" charset="2"/>
              <a:buNone/>
              <a:defRPr/>
            </a:pPr>
            <a:endParaRPr lang="en-US" sz="2800" dirty="0">
              <a:solidFill>
                <a:schemeClr val="bg2">
                  <a:lumMod val="50000"/>
                </a:schemeClr>
              </a:solidFill>
              <a:latin typeface="Times New Roman" pitchFamily="18" charset="0"/>
              <a:cs typeface="Times New Roman" pitchFamily="18" charset="0"/>
            </a:endParaRPr>
          </a:p>
          <a:p>
            <a:pPr marL="0" algn="l" rtl="0">
              <a:spcBef>
                <a:spcPts val="0"/>
              </a:spcBef>
              <a:buSzPct val="150000"/>
              <a:buFont typeface="Wingdings" pitchFamily="2" charset="2"/>
              <a:buChar char="§"/>
              <a:defRPr/>
            </a:pPr>
            <a:r>
              <a:rPr lang="en-US" sz="2800" dirty="0">
                <a:solidFill>
                  <a:schemeClr val="bg2">
                    <a:lumMod val="50000"/>
                  </a:schemeClr>
                </a:solidFill>
                <a:latin typeface="Times New Roman" pitchFamily="18" charset="0"/>
                <a:cs typeface="Times New Roman" pitchFamily="18" charset="0"/>
              </a:rPr>
              <a:t>DNA methylation plays an important role for </a:t>
            </a:r>
            <a:r>
              <a:rPr lang="en-US" sz="2800" dirty="0">
                <a:solidFill>
                  <a:srgbClr val="C00000"/>
                </a:solidFill>
                <a:latin typeface="Times New Roman" pitchFamily="18" charset="0"/>
                <a:cs typeface="Times New Roman" pitchFamily="18" charset="0"/>
              </a:rPr>
              <a:t>epigenetic</a:t>
            </a:r>
            <a:r>
              <a:rPr lang="en-US" sz="2800" dirty="0">
                <a:solidFill>
                  <a:schemeClr val="accent1">
                    <a:lumMod val="25000"/>
                  </a:schemeClr>
                </a:solidFill>
                <a:latin typeface="Times New Roman" pitchFamily="18" charset="0"/>
                <a:cs typeface="Times New Roman" pitchFamily="18" charset="0"/>
              </a:rPr>
              <a:t> </a:t>
            </a:r>
            <a:r>
              <a:rPr lang="en-US" sz="2800" dirty="0">
                <a:solidFill>
                  <a:schemeClr val="bg2">
                    <a:lumMod val="50000"/>
                  </a:schemeClr>
                </a:solidFill>
                <a:latin typeface="Times New Roman" pitchFamily="18" charset="0"/>
                <a:cs typeface="Times New Roman" pitchFamily="18" charset="0"/>
              </a:rPr>
              <a:t>gene regulation in development and disease.</a:t>
            </a:r>
          </a:p>
          <a:p>
            <a:pPr>
              <a:defRPr/>
            </a:pPr>
            <a:endParaRPr lang="en-US" sz="2800" dirty="0"/>
          </a:p>
        </p:txBody>
      </p:sp>
      <p:sp>
        <p:nvSpPr>
          <p:cNvPr id="4608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Gene Expression</a:t>
            </a:r>
            <a:endParaRPr lang="en-US" sz="3200" smtClean="0"/>
          </a:p>
        </p:txBody>
      </p:sp>
      <p:sp>
        <p:nvSpPr>
          <p:cNvPr id="3" name="Content Placeholder 2"/>
          <p:cNvSpPr>
            <a:spLocks noGrp="1"/>
          </p:cNvSpPr>
          <p:nvPr>
            <p:ph idx="1"/>
          </p:nvPr>
        </p:nvSpPr>
        <p:spPr/>
        <p:txBody>
          <a:bodyPr/>
          <a:lstStyle/>
          <a:p>
            <a:pPr marL="0" indent="0" algn="l">
              <a:buFont typeface="Wingdings" pitchFamily="2" charset="2"/>
              <a:buNone/>
              <a:defRPr/>
            </a:pPr>
            <a:r>
              <a:rPr lang="en-US" sz="2800" b="1" dirty="0" smtClean="0">
                <a:solidFill>
                  <a:srgbClr val="800000"/>
                </a:solidFill>
                <a:latin typeface="Arial Black" pitchFamily="34" charset="0"/>
                <a:cs typeface="Times New Roman" pitchFamily="18" charset="0"/>
              </a:rPr>
              <a:t>Transcription</a:t>
            </a:r>
            <a:endParaRPr lang="en-US" sz="2800" b="1" dirty="0" smtClean="0">
              <a:latin typeface="Arial Black" pitchFamily="34" charset="0"/>
            </a:endParaRPr>
          </a:p>
          <a:p>
            <a:pPr marL="0" indent="0" algn="l">
              <a:buFont typeface="Wingdings" pitchFamily="2" charset="2"/>
              <a:buNone/>
              <a:defRPr/>
            </a:pPr>
            <a:r>
              <a:rPr lang="en-US" dirty="0" smtClean="0">
                <a:solidFill>
                  <a:schemeClr val="bg2">
                    <a:lumMod val="50000"/>
                  </a:schemeClr>
                </a:solidFill>
                <a:latin typeface="Times New Roman" pitchFamily="18" charset="0"/>
                <a:cs typeface="Times New Roman" pitchFamily="18" charset="0"/>
              </a:rPr>
              <a:t>RNA polymerase makes a copy of information in the gene (complementary RNA) complementary </a:t>
            </a:r>
          </a:p>
          <a:p>
            <a:pPr marL="0" indent="0" algn="l">
              <a:buFont typeface="Wingdings" pitchFamily="2" charset="2"/>
              <a:buNone/>
              <a:defRPr/>
            </a:pPr>
            <a:r>
              <a:rPr lang="en-US" dirty="0" smtClean="0">
                <a:solidFill>
                  <a:schemeClr val="bg2">
                    <a:lumMod val="50000"/>
                  </a:schemeClr>
                </a:solidFill>
                <a:latin typeface="Times New Roman" pitchFamily="18" charset="0"/>
                <a:cs typeface="Times New Roman" pitchFamily="18" charset="0"/>
              </a:rPr>
              <a:t>to one strands of DNA.</a:t>
            </a:r>
            <a:endParaRPr lang="en-US" dirty="0" smtClean="0"/>
          </a:p>
          <a:p>
            <a:pPr marL="0" lvl="1" indent="0" algn="l">
              <a:buClr>
                <a:schemeClr val="bg2"/>
              </a:buClr>
              <a:buSzPct val="75000"/>
              <a:buFont typeface="Wingdings" pitchFamily="2" charset="2"/>
              <a:buNone/>
              <a:defRPr/>
            </a:pPr>
            <a:r>
              <a:rPr lang="en-US" dirty="0" smtClean="0">
                <a:solidFill>
                  <a:srgbClr val="800000"/>
                </a:solidFill>
                <a:latin typeface="Arial Black" pitchFamily="34" charset="0"/>
              </a:rPr>
              <a:t>Translation</a:t>
            </a:r>
            <a:endParaRPr lang="en-US" b="1" dirty="0" smtClean="0">
              <a:solidFill>
                <a:schemeClr val="bg2">
                  <a:lumMod val="50000"/>
                </a:schemeClr>
              </a:solidFill>
              <a:latin typeface="Arial Black" pitchFamily="34" charset="0"/>
              <a:cs typeface="Times New Roman" pitchFamily="18" charset="0"/>
            </a:endParaRPr>
          </a:p>
          <a:p>
            <a:pPr marL="0" lvl="1" indent="0" algn="l">
              <a:buClr>
                <a:schemeClr val="bg2"/>
              </a:buClr>
              <a:buSzPct val="75000"/>
              <a:buFont typeface="Wingdings" pitchFamily="2" charset="2"/>
              <a:buNone/>
              <a:defRPr/>
            </a:pPr>
            <a:r>
              <a:rPr lang="en-US" dirty="0" smtClean="0">
                <a:solidFill>
                  <a:schemeClr val="bg2">
                    <a:lumMod val="50000"/>
                  </a:schemeClr>
                </a:solidFill>
                <a:latin typeface="Times New Roman" pitchFamily="18" charset="0"/>
                <a:cs typeface="Times New Roman" pitchFamily="18" charset="0"/>
              </a:rPr>
              <a:t>Occurs </a:t>
            </a:r>
            <a:r>
              <a:rPr lang="en-US" dirty="0">
                <a:solidFill>
                  <a:schemeClr val="bg2">
                    <a:lumMod val="50000"/>
                  </a:schemeClr>
                </a:solidFill>
                <a:latin typeface="Times New Roman" pitchFamily="18" charset="0"/>
                <a:cs typeface="Times New Roman" pitchFamily="18" charset="0"/>
              </a:rPr>
              <a:t>on </a:t>
            </a:r>
            <a:r>
              <a:rPr lang="en-US" b="1" dirty="0">
                <a:solidFill>
                  <a:srgbClr val="800000"/>
                </a:solidFill>
                <a:latin typeface="Times New Roman" pitchFamily="18" charset="0"/>
                <a:cs typeface="Times New Roman" pitchFamily="18" charset="0"/>
              </a:rPr>
              <a:t>ribosomes</a:t>
            </a:r>
            <a:r>
              <a:rPr lang="en-US" b="1" dirty="0">
                <a:solidFill>
                  <a:schemeClr val="bg2">
                    <a:lumMod val="50000"/>
                  </a:schemeClr>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 messenger RNA decoded or translated to determine the sequence of amino acid in the protein being synthesized.  </a:t>
            </a:r>
          </a:p>
          <a:p>
            <a:pPr>
              <a:defRPr/>
            </a:pPr>
            <a:endParaRPr lang="en-US" dirty="0"/>
          </a:p>
        </p:txBody>
      </p:sp>
      <p:sp>
        <p:nvSpPr>
          <p:cNvPr id="47108"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304800"/>
            <a:ext cx="8229600" cy="1371600"/>
          </a:xfrm>
        </p:spPr>
        <p:txBody>
          <a:bodyPr/>
          <a:lstStyle/>
          <a:p>
            <a:pPr algn="ctr"/>
            <a:r>
              <a:rPr lang="en-US" sz="3200" b="1" smtClean="0">
                <a:solidFill>
                  <a:srgbClr val="800000"/>
                </a:solidFill>
                <a:latin typeface="Arial Black" pitchFamily="34" charset="0"/>
                <a:cs typeface="Times New Roman" pitchFamily="18" charset="0"/>
              </a:rPr>
              <a:t>From DNA to Protein</a:t>
            </a:r>
            <a:endParaRPr lang="en-US" sz="3200" smtClean="0">
              <a:latin typeface="Arial Black" pitchFamily="34" charset="0"/>
            </a:endParaRPr>
          </a:p>
        </p:txBody>
      </p:sp>
      <p:sp>
        <p:nvSpPr>
          <p:cNvPr id="48131" name="Footer Placeholder 3"/>
          <p:cNvSpPr>
            <a:spLocks noGrp="1"/>
          </p:cNvSpPr>
          <p:nvPr>
            <p:ph type="ftr" sz="quarter" idx="10"/>
          </p:nvPr>
        </p:nvSpPr>
        <p:spPr>
          <a:xfrm>
            <a:off x="3124200" y="6394450"/>
            <a:ext cx="2895600" cy="457200"/>
          </a:xfrm>
          <a:noFill/>
          <a:ln>
            <a:miter lim="800000"/>
            <a:headEnd/>
            <a:tailEnd/>
          </a:ln>
        </p:spPr>
        <p:txBody>
          <a:bodyPr/>
          <a:lstStyle/>
          <a:p>
            <a:r>
              <a:rPr lang="fi-FI" smtClean="0"/>
              <a:t> </a:t>
            </a:r>
            <a:endParaRPr lang="en-US" smtClean="0"/>
          </a:p>
        </p:txBody>
      </p:sp>
      <p:pic>
        <p:nvPicPr>
          <p:cNvPr id="48132" name="Picture 2"/>
          <p:cNvPicPr>
            <a:picLocks noGrp="1" noChangeAspect="1" noChangeArrowheads="1"/>
          </p:cNvPicPr>
          <p:nvPr>
            <p:ph idx="1"/>
          </p:nvPr>
        </p:nvPicPr>
        <p:blipFill>
          <a:blip r:embed="rId2" cstate="print"/>
          <a:srcRect/>
          <a:stretch>
            <a:fillRect/>
          </a:stretch>
        </p:blipFill>
        <p:spPr>
          <a:xfrm>
            <a:off x="762000" y="1981200"/>
            <a:ext cx="7724775" cy="4114800"/>
          </a:xfrm>
          <a:noFill/>
        </p:spPr>
      </p:pic>
      <p:sp>
        <p:nvSpPr>
          <p:cNvPr id="48133" name="TextBox 1"/>
          <p:cNvSpPr txBox="1">
            <a:spLocks noChangeArrowheads="1"/>
          </p:cNvSpPr>
          <p:nvPr/>
        </p:nvSpPr>
        <p:spPr bwMode="auto">
          <a:xfrm>
            <a:off x="1962150" y="6186488"/>
            <a:ext cx="6019800" cy="276225"/>
          </a:xfrm>
          <a:prstGeom prst="rect">
            <a:avLst/>
          </a:prstGeom>
          <a:noFill/>
          <a:ln w="9525">
            <a:noFill/>
            <a:miter lim="800000"/>
            <a:headEnd/>
            <a:tailEnd/>
          </a:ln>
        </p:spPr>
        <p:txBody>
          <a:bodyPr>
            <a:spAutoFit/>
          </a:bodyPr>
          <a:lstStyle/>
          <a:p>
            <a:r>
              <a:rPr lang="en-US" sz="1200"/>
              <a:t>Ashcraft</a:t>
            </a:r>
            <a:r>
              <a:rPr lang="en-US" sz="1200">
                <a:solidFill>
                  <a:srgbClr val="990000"/>
                </a:solidFill>
              </a:rPr>
              <a:t>.  </a:t>
            </a:r>
            <a:r>
              <a:rPr lang="en-US" sz="1200"/>
              <a:t>Source: http://creationwiki.org/File:Gene_expression.PNG</a:t>
            </a:r>
            <a:endParaRPr lang="en-US" sz="12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Ribosomes</a:t>
            </a:r>
            <a:endParaRPr lang="en-US" sz="3200" smtClean="0">
              <a:solidFill>
                <a:srgbClr val="800000"/>
              </a:solidFill>
              <a:latin typeface="Arial Black" pitchFamily="34" charset="0"/>
            </a:endParaRPr>
          </a:p>
        </p:txBody>
      </p:sp>
      <p:sp>
        <p:nvSpPr>
          <p:cNvPr id="3" name="Content Placeholder 2"/>
          <p:cNvSpPr>
            <a:spLocks noGrp="1"/>
          </p:cNvSpPr>
          <p:nvPr>
            <p:ph idx="1"/>
          </p:nvPr>
        </p:nvSpPr>
        <p:spPr/>
        <p:txBody>
          <a:bodyPr/>
          <a:lstStyle/>
          <a:p>
            <a:pPr marL="457200" lvl="1" indent="-457200" algn="l" rtl="0">
              <a:spcBef>
                <a:spcPts val="0"/>
              </a:spcBef>
              <a:buClr>
                <a:srgbClr val="002060"/>
              </a:buClr>
              <a:buSzPct val="150000"/>
              <a:buFont typeface="Wingdings" pitchFamily="2" charset="2"/>
              <a:buChar char="§"/>
              <a:defRPr/>
            </a:pPr>
            <a:r>
              <a:rPr lang="en-US" dirty="0" smtClean="0">
                <a:solidFill>
                  <a:schemeClr val="bg2">
                    <a:lumMod val="50000"/>
                  </a:schemeClr>
                </a:solidFill>
                <a:latin typeface="Times New Roman" pitchFamily="18" charset="0"/>
                <a:cs typeface="Times New Roman" pitchFamily="18" charset="0"/>
              </a:rPr>
              <a:t>Factory </a:t>
            </a:r>
            <a:r>
              <a:rPr lang="en-US" dirty="0">
                <a:solidFill>
                  <a:schemeClr val="bg2">
                    <a:lumMod val="50000"/>
                  </a:schemeClr>
                </a:solidFill>
                <a:latin typeface="Times New Roman" pitchFamily="18" charset="0"/>
                <a:cs typeface="Times New Roman" pitchFamily="18" charset="0"/>
              </a:rPr>
              <a:t>for protein synthesis</a:t>
            </a:r>
            <a:r>
              <a:rPr lang="en-US" dirty="0" smtClean="0">
                <a:solidFill>
                  <a:schemeClr val="bg2">
                    <a:lumMod val="50000"/>
                  </a:schemeClr>
                </a:solidFill>
                <a:latin typeface="Times New Roman" pitchFamily="18" charset="0"/>
                <a:cs typeface="Times New Roman" pitchFamily="18" charset="0"/>
              </a:rPr>
              <a:t>.</a:t>
            </a:r>
          </a:p>
          <a:p>
            <a:pPr marL="0" lvl="1" indent="0" algn="l" rtl="0">
              <a:spcBef>
                <a:spcPts val="0"/>
              </a:spcBef>
              <a:buClr>
                <a:srgbClr val="002060"/>
              </a:buClr>
              <a:buSzPct val="150000"/>
              <a:buFont typeface="Wingdings" pitchFamily="2" charset="2"/>
              <a:buNone/>
              <a:defRPr/>
            </a:pPr>
            <a:endParaRPr lang="en-US" dirty="0">
              <a:solidFill>
                <a:schemeClr val="bg2">
                  <a:lumMod val="50000"/>
                </a:schemeClr>
              </a:solidFill>
              <a:latin typeface="Times New Roman" pitchFamily="18" charset="0"/>
              <a:cs typeface="Times New Roman" pitchFamily="18" charset="0"/>
            </a:endParaRPr>
          </a:p>
          <a:p>
            <a:pPr marL="0" lvl="1" indent="0" algn="l" rtl="0">
              <a:spcBef>
                <a:spcPts val="0"/>
              </a:spcBef>
              <a:buClr>
                <a:srgbClr val="002060"/>
              </a:buClr>
              <a:buSzPct val="150000"/>
              <a:buFont typeface="Wingdings" pitchFamily="2" charset="2"/>
              <a:buChar char="§"/>
              <a:defRPr/>
            </a:pPr>
            <a:r>
              <a:rPr lang="en-US" dirty="0" smtClean="0">
                <a:solidFill>
                  <a:schemeClr val="bg2">
                    <a:lumMod val="50000"/>
                  </a:schemeClr>
                </a:solidFill>
                <a:latin typeface="Times New Roman" pitchFamily="18" charset="0"/>
                <a:cs typeface="Times New Roman" pitchFamily="18" charset="0"/>
              </a:rPr>
              <a:t> Composed </a:t>
            </a:r>
            <a:r>
              <a:rPr lang="en-US" dirty="0">
                <a:solidFill>
                  <a:schemeClr val="bg2">
                    <a:lumMod val="50000"/>
                  </a:schemeClr>
                </a:solidFill>
                <a:latin typeface="Times New Roman" pitchFamily="18" charset="0"/>
                <a:cs typeface="Times New Roman" pitchFamily="18" charset="0"/>
              </a:rPr>
              <a:t>of </a:t>
            </a:r>
            <a:r>
              <a:rPr lang="en-US" u="sng" dirty="0">
                <a:solidFill>
                  <a:srgbClr val="800000"/>
                </a:solidFill>
                <a:latin typeface="Times New Roman" pitchFamily="18" charset="0"/>
                <a:cs typeface="Times New Roman" pitchFamily="18" charset="0"/>
              </a:rPr>
              <a:t>ribosomal RNA</a:t>
            </a:r>
            <a:r>
              <a:rPr lang="en-US" dirty="0">
                <a:solidFill>
                  <a:srgbClr val="800000"/>
                </a:solidFill>
                <a:latin typeface="Times New Roman" pitchFamily="18" charset="0"/>
                <a:cs typeface="Times New Roman" pitchFamily="18" charset="0"/>
              </a:rPr>
              <a:t> </a:t>
            </a:r>
            <a:r>
              <a:rPr lang="en-US" dirty="0">
                <a:solidFill>
                  <a:schemeClr val="bg2">
                    <a:lumMod val="50000"/>
                  </a:schemeClr>
                </a:solidFill>
                <a:latin typeface="Times New Roman" pitchFamily="18" charset="0"/>
                <a:cs typeface="Times New Roman" pitchFamily="18" charset="0"/>
              </a:rPr>
              <a:t>and ribosomal proteins (known as a </a:t>
            </a:r>
            <a:r>
              <a:rPr lang="en-US" dirty="0" err="1">
                <a:solidFill>
                  <a:schemeClr val="bg2">
                    <a:lumMod val="50000"/>
                  </a:schemeClr>
                </a:solidFill>
                <a:latin typeface="Times New Roman" pitchFamily="18" charset="0"/>
                <a:cs typeface="Times New Roman" pitchFamily="18" charset="0"/>
              </a:rPr>
              <a:t>Ribonucleoprotein</a:t>
            </a:r>
            <a:r>
              <a:rPr lang="en-US" dirty="0">
                <a:solidFill>
                  <a:schemeClr val="bg2">
                    <a:lumMod val="50000"/>
                  </a:schemeClr>
                </a:solidFill>
                <a:latin typeface="Times New Roman" pitchFamily="18" charset="0"/>
                <a:cs typeface="Times New Roman" pitchFamily="18" charset="0"/>
              </a:rPr>
              <a:t> or RNP). </a:t>
            </a:r>
            <a:endParaRPr lang="en-US" dirty="0" smtClean="0">
              <a:solidFill>
                <a:schemeClr val="bg2">
                  <a:lumMod val="50000"/>
                </a:schemeClr>
              </a:solidFill>
              <a:latin typeface="Times New Roman" pitchFamily="18" charset="0"/>
              <a:cs typeface="Times New Roman" pitchFamily="18" charset="0"/>
            </a:endParaRPr>
          </a:p>
          <a:p>
            <a:pPr marL="0" lvl="1" indent="0" algn="l" rtl="0">
              <a:spcBef>
                <a:spcPts val="0"/>
              </a:spcBef>
              <a:buClr>
                <a:srgbClr val="002060"/>
              </a:buClr>
              <a:buSzPct val="150000"/>
              <a:buFont typeface="Wingdings" pitchFamily="2" charset="2"/>
              <a:buNone/>
              <a:defRPr/>
            </a:pPr>
            <a:endParaRPr lang="en-US" dirty="0">
              <a:solidFill>
                <a:schemeClr val="bg2">
                  <a:lumMod val="50000"/>
                </a:schemeClr>
              </a:solidFill>
              <a:latin typeface="Times New Roman" pitchFamily="18" charset="0"/>
              <a:cs typeface="Times New Roman" pitchFamily="18" charset="0"/>
            </a:endParaRPr>
          </a:p>
          <a:p>
            <a:pPr marL="0" lvl="1" indent="0" algn="l" rtl="0">
              <a:spcBef>
                <a:spcPts val="0"/>
              </a:spcBef>
              <a:buClr>
                <a:srgbClr val="002060"/>
              </a:buClr>
              <a:buSzPct val="150000"/>
              <a:buFont typeface="Wingdings" pitchFamily="2" charset="2"/>
              <a:buChar char="§"/>
              <a:defRPr/>
            </a:pPr>
            <a:r>
              <a:rPr lang="en-US" dirty="0" smtClean="0">
                <a:solidFill>
                  <a:schemeClr val="bg2">
                    <a:lumMod val="50000"/>
                  </a:schemeClr>
                </a:solidFill>
                <a:latin typeface="Times New Roman" pitchFamily="18" charset="0"/>
                <a:cs typeface="Times New Roman" pitchFamily="18" charset="0"/>
              </a:rPr>
              <a:t> Translate </a:t>
            </a:r>
            <a:r>
              <a:rPr lang="en-US" u="sng" dirty="0">
                <a:solidFill>
                  <a:schemeClr val="bg2">
                    <a:lumMod val="50000"/>
                  </a:schemeClr>
                </a:solidFill>
                <a:latin typeface="Times New Roman" pitchFamily="18" charset="0"/>
                <a:cs typeface="Times New Roman" pitchFamily="18" charset="0"/>
              </a:rPr>
              <a:t>(mRNA)</a:t>
            </a:r>
            <a:r>
              <a:rPr lang="en-US" dirty="0">
                <a:solidFill>
                  <a:schemeClr val="bg2">
                    <a:lumMod val="50000"/>
                  </a:schemeClr>
                </a:solidFill>
                <a:latin typeface="Times New Roman" pitchFamily="18" charset="0"/>
                <a:cs typeface="Times New Roman" pitchFamily="18" charset="0"/>
              </a:rPr>
              <a:t> to build polypeptide chains using amino acids delivered by </a:t>
            </a:r>
            <a:r>
              <a:rPr lang="en-US" u="sng" dirty="0">
                <a:solidFill>
                  <a:schemeClr val="bg2">
                    <a:lumMod val="50000"/>
                  </a:schemeClr>
                </a:solidFill>
                <a:latin typeface="Times New Roman" pitchFamily="18" charset="0"/>
                <a:cs typeface="Times New Roman" pitchFamily="18" charset="0"/>
              </a:rPr>
              <a:t>(</a:t>
            </a:r>
            <a:r>
              <a:rPr lang="en-US" u="sng" dirty="0" err="1">
                <a:solidFill>
                  <a:schemeClr val="bg2">
                    <a:lumMod val="50000"/>
                  </a:schemeClr>
                </a:solidFill>
                <a:latin typeface="Times New Roman" pitchFamily="18" charset="0"/>
                <a:cs typeface="Times New Roman" pitchFamily="18" charset="0"/>
              </a:rPr>
              <a:t>tRNA</a:t>
            </a:r>
            <a:r>
              <a:rPr lang="en-US" u="sng" dirty="0">
                <a:solidFill>
                  <a:schemeClr val="bg2">
                    <a:lumMod val="50000"/>
                  </a:schemeClr>
                </a:solidFill>
                <a:latin typeface="Times New Roman" pitchFamily="18" charset="0"/>
                <a:cs typeface="Times New Roman" pitchFamily="18" charset="0"/>
              </a:rPr>
              <a:t>)</a:t>
            </a:r>
            <a:r>
              <a:rPr lang="en-US" dirty="0">
                <a:solidFill>
                  <a:schemeClr val="bg2">
                    <a:lumMod val="50000"/>
                  </a:schemeClr>
                </a:solidFill>
                <a:latin typeface="Times New Roman" pitchFamily="18" charset="0"/>
                <a:cs typeface="Times New Roman" pitchFamily="18" charset="0"/>
              </a:rPr>
              <a:t>.</a:t>
            </a:r>
          </a:p>
          <a:p>
            <a:pPr marL="0" indent="0" algn="l">
              <a:spcBef>
                <a:spcPts val="600"/>
              </a:spcBef>
              <a:defRPr/>
            </a:pPr>
            <a:endParaRPr lang="en-US" dirty="0">
              <a:solidFill>
                <a:schemeClr val="bg2">
                  <a:lumMod val="50000"/>
                </a:schemeClr>
              </a:solidFill>
            </a:endParaRPr>
          </a:p>
          <a:p>
            <a:pPr>
              <a:defRPr/>
            </a:pPr>
            <a:endParaRPr lang="en-US" dirty="0"/>
          </a:p>
        </p:txBody>
      </p:sp>
      <p:sp>
        <p:nvSpPr>
          <p:cNvPr id="49156"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The Protein</a:t>
            </a:r>
            <a:endParaRPr lang="en-US" sz="3200" smtClean="0">
              <a:latin typeface="Arial Black" pitchFamily="34" charset="0"/>
            </a:endParaRPr>
          </a:p>
        </p:txBody>
      </p:sp>
      <p:sp>
        <p:nvSpPr>
          <p:cNvPr id="3" name="Content Placeholder 2"/>
          <p:cNvSpPr>
            <a:spLocks noGrp="1"/>
          </p:cNvSpPr>
          <p:nvPr>
            <p:ph idx="1"/>
          </p:nvPr>
        </p:nvSpPr>
        <p:spPr/>
        <p:txBody>
          <a:bodyPr/>
          <a:lstStyle/>
          <a:p>
            <a:pPr algn="l" rtl="0" eaLnBrk="1" hangingPunct="1">
              <a:defRPr/>
            </a:pPr>
            <a:endParaRPr lang="en-US" b="1" u="sng" dirty="0" smtClean="0">
              <a:solidFill>
                <a:srgbClr val="800000"/>
              </a:solidFill>
              <a:latin typeface="Times New Roman" pitchFamily="18" charset="0"/>
              <a:cs typeface="Times New Roman" pitchFamily="18" charset="0"/>
            </a:endParaRPr>
          </a:p>
          <a:p>
            <a:pPr algn="l" rtl="0" eaLnBrk="1" hangingPunct="1">
              <a:defRPr/>
            </a:pPr>
            <a:r>
              <a:rPr lang="en-US" b="1" u="sng" dirty="0" smtClean="0">
                <a:solidFill>
                  <a:srgbClr val="800000"/>
                </a:solidFill>
                <a:latin typeface="Times New Roman" pitchFamily="18" charset="0"/>
                <a:cs typeface="Times New Roman" pitchFamily="18" charset="0"/>
              </a:rPr>
              <a:t>Proteins</a:t>
            </a:r>
            <a:r>
              <a:rPr lang="en-US" dirty="0" smtClean="0">
                <a:solidFill>
                  <a:srgbClr val="800000"/>
                </a:solidFill>
                <a:latin typeface="Times New Roman" pitchFamily="18" charset="0"/>
                <a:cs typeface="Times New Roman" pitchFamily="18" charset="0"/>
              </a:rPr>
              <a:t> </a:t>
            </a:r>
            <a:r>
              <a:rPr lang="en-US" dirty="0">
                <a:solidFill>
                  <a:schemeClr val="bg2">
                    <a:lumMod val="75000"/>
                  </a:schemeClr>
                </a:solidFill>
                <a:latin typeface="Times New Roman" pitchFamily="18" charset="0"/>
                <a:cs typeface="Times New Roman" pitchFamily="18" charset="0"/>
              </a:rPr>
              <a:t>are chain like polymers of a few or many thousands of amino acids. </a:t>
            </a:r>
          </a:p>
          <a:p>
            <a:pPr marL="0" indent="0" algn="l" rtl="0" eaLnBrk="1" hangingPunct="1">
              <a:buFont typeface="Wingdings" pitchFamily="2" charset="2"/>
              <a:buNone/>
              <a:defRPr/>
            </a:pPr>
            <a:endParaRPr lang="en-US" b="1" dirty="0">
              <a:solidFill>
                <a:schemeClr val="bg2">
                  <a:lumMod val="75000"/>
                </a:schemeClr>
              </a:solidFill>
              <a:latin typeface="Times New Roman" pitchFamily="18" charset="0"/>
              <a:cs typeface="Times New Roman" pitchFamily="18" charset="0"/>
            </a:endParaRPr>
          </a:p>
          <a:p>
            <a:pPr algn="l" rtl="0" eaLnBrk="1" hangingPunct="1">
              <a:defRPr/>
            </a:pPr>
            <a:r>
              <a:rPr lang="en-US" b="1" dirty="0">
                <a:solidFill>
                  <a:srgbClr val="800000"/>
                </a:solidFill>
                <a:latin typeface="Times New Roman" pitchFamily="18" charset="0"/>
                <a:cs typeface="Times New Roman" pitchFamily="18" charset="0"/>
              </a:rPr>
              <a:t>Amino acids: </a:t>
            </a:r>
            <a:r>
              <a:rPr lang="en-US" dirty="0">
                <a:solidFill>
                  <a:schemeClr val="bg2">
                    <a:lumMod val="75000"/>
                  </a:schemeClr>
                </a:solidFill>
                <a:latin typeface="Times New Roman" pitchFamily="18" charset="0"/>
                <a:cs typeface="Times New Roman" pitchFamily="18" charset="0"/>
              </a:rPr>
              <a:t>(3-nucleotide RNA sequences) (codon).</a:t>
            </a:r>
          </a:p>
          <a:p>
            <a:pPr>
              <a:defRPr/>
            </a:pPr>
            <a:endParaRPr lang="en-US" sz="2800" dirty="0">
              <a:solidFill>
                <a:schemeClr val="bg2">
                  <a:lumMod val="75000"/>
                </a:schemeClr>
              </a:solidFill>
              <a:latin typeface="Times New Roman" pitchFamily="18" charset="0"/>
              <a:cs typeface="Times New Roman" pitchFamily="18" charset="0"/>
            </a:endParaRPr>
          </a:p>
        </p:txBody>
      </p:sp>
      <p:sp>
        <p:nvSpPr>
          <p:cNvPr id="5018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62000" y="304800"/>
            <a:ext cx="8229600" cy="1371600"/>
          </a:xfrm>
        </p:spPr>
        <p:txBody>
          <a:bodyPr/>
          <a:lstStyle/>
          <a:p>
            <a:pPr algn="ctr"/>
            <a:r>
              <a:rPr lang="en-US" sz="2800" b="1" smtClean="0">
                <a:solidFill>
                  <a:srgbClr val="800000"/>
                </a:solidFill>
                <a:latin typeface="Arial Black" pitchFamily="34" charset="0"/>
                <a:cs typeface="Times New Roman" pitchFamily="18" charset="0"/>
              </a:rPr>
              <a:t>Four levels of Protein Structure </a:t>
            </a:r>
            <a:endParaRPr lang="en-US" sz="2800" smtClean="0">
              <a:latin typeface="Arial Black" pitchFamily="34" charset="0"/>
            </a:endParaRPr>
          </a:p>
        </p:txBody>
      </p:sp>
      <p:sp>
        <p:nvSpPr>
          <p:cNvPr id="3" name="Content Placeholder 2"/>
          <p:cNvSpPr>
            <a:spLocks noGrp="1"/>
          </p:cNvSpPr>
          <p:nvPr>
            <p:ph idx="1"/>
          </p:nvPr>
        </p:nvSpPr>
        <p:spPr/>
        <p:txBody>
          <a:bodyPr/>
          <a:lstStyle/>
          <a:p>
            <a:pPr algn="l" rtl="0">
              <a:lnSpc>
                <a:spcPct val="90000"/>
              </a:lnSpc>
              <a:buSzPct val="150000"/>
              <a:buFont typeface="Wingdings" pitchFamily="2" charset="2"/>
              <a:buChar char="§"/>
              <a:defRPr/>
            </a:pPr>
            <a:r>
              <a:rPr lang="en-US" sz="2800" b="1" dirty="0" smtClean="0">
                <a:solidFill>
                  <a:srgbClr val="800000"/>
                </a:solidFill>
                <a:latin typeface="Times New Roman" pitchFamily="18" charset="0"/>
                <a:cs typeface="Times New Roman" pitchFamily="18" charset="0"/>
              </a:rPr>
              <a:t>Primary protein structure: </a:t>
            </a:r>
            <a:r>
              <a:rPr lang="en-US" sz="2800" dirty="0" smtClean="0">
                <a:solidFill>
                  <a:schemeClr val="bg2">
                    <a:lumMod val="50000"/>
                  </a:schemeClr>
                </a:solidFill>
                <a:latin typeface="Times New Roman" pitchFamily="18" charset="0"/>
                <a:cs typeface="Times New Roman" pitchFamily="18" charset="0"/>
              </a:rPr>
              <a:t>Sequence of a chain of amino acid.</a:t>
            </a:r>
          </a:p>
          <a:p>
            <a:pPr algn="l" rtl="0">
              <a:lnSpc>
                <a:spcPct val="90000"/>
              </a:lnSpc>
              <a:defRPr/>
            </a:pPr>
            <a:r>
              <a:rPr lang="en-US" sz="2800" b="1" dirty="0" smtClean="0">
                <a:solidFill>
                  <a:srgbClr val="800000"/>
                </a:solidFill>
                <a:latin typeface="Times New Roman" pitchFamily="18" charset="0"/>
                <a:cs typeface="Times New Roman" pitchFamily="18" charset="0"/>
              </a:rPr>
              <a:t>Secondary protein structure: </a:t>
            </a:r>
            <a:r>
              <a:rPr lang="en-US" sz="2800" dirty="0" smtClean="0">
                <a:solidFill>
                  <a:schemeClr val="bg2">
                    <a:lumMod val="50000"/>
                  </a:schemeClr>
                </a:solidFill>
                <a:latin typeface="Times New Roman" pitchFamily="18" charset="0"/>
                <a:cs typeface="Times New Roman" pitchFamily="18" charset="0"/>
              </a:rPr>
              <a:t> A chain of amino acids linked by hydrogen bonds.</a:t>
            </a:r>
          </a:p>
          <a:p>
            <a:pPr algn="l" rtl="0">
              <a:lnSpc>
                <a:spcPct val="90000"/>
              </a:lnSpc>
              <a:defRPr/>
            </a:pPr>
            <a:r>
              <a:rPr lang="en-US" sz="2800" b="1" dirty="0" smtClean="0">
                <a:solidFill>
                  <a:srgbClr val="800000"/>
                </a:solidFill>
                <a:latin typeface="Times New Roman" pitchFamily="18" charset="0"/>
                <a:cs typeface="Times New Roman" pitchFamily="18" charset="0"/>
              </a:rPr>
              <a:t>Tertiary protein structure: </a:t>
            </a:r>
            <a:r>
              <a:rPr lang="en-US" sz="2800" dirty="0" smtClean="0">
                <a:solidFill>
                  <a:schemeClr val="bg2">
                    <a:lumMod val="50000"/>
                  </a:schemeClr>
                </a:solidFill>
                <a:latin typeface="Times New Roman" pitchFamily="18" charset="0"/>
                <a:cs typeface="Times New Roman" pitchFamily="18" charset="0"/>
              </a:rPr>
              <a:t>It occurs when certain attraction occurs between alpha helices and pleated sheets.</a:t>
            </a:r>
          </a:p>
          <a:p>
            <a:pPr algn="l" rtl="0">
              <a:lnSpc>
                <a:spcPct val="90000"/>
              </a:lnSpc>
              <a:defRPr/>
            </a:pPr>
            <a:r>
              <a:rPr lang="en-US" sz="2800" b="1" dirty="0" smtClean="0">
                <a:solidFill>
                  <a:srgbClr val="800000"/>
                </a:solidFill>
                <a:latin typeface="Times New Roman" pitchFamily="18" charset="0"/>
                <a:cs typeface="Times New Roman" pitchFamily="18" charset="0"/>
              </a:rPr>
              <a:t>Quaternary protein structure: </a:t>
            </a:r>
            <a:r>
              <a:rPr lang="en-US" sz="2800" dirty="0" smtClean="0">
                <a:solidFill>
                  <a:schemeClr val="bg2">
                    <a:lumMod val="50000"/>
                  </a:schemeClr>
                </a:solidFill>
                <a:latin typeface="Times New Roman" pitchFamily="18" charset="0"/>
                <a:cs typeface="Times New Roman" pitchFamily="18" charset="0"/>
              </a:rPr>
              <a:t>Protein containing more than one amino acid chains.</a:t>
            </a:r>
          </a:p>
          <a:p>
            <a:pPr>
              <a:defRPr/>
            </a:pPr>
            <a:endParaRPr lang="en-US" dirty="0"/>
          </a:p>
        </p:txBody>
      </p:sp>
      <p:sp>
        <p:nvSpPr>
          <p:cNvPr id="51204"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19100" y="533400"/>
            <a:ext cx="8229600" cy="1371600"/>
          </a:xfrm>
        </p:spPr>
        <p:txBody>
          <a:bodyPr/>
          <a:lstStyle/>
          <a:p>
            <a:pPr algn="ctr"/>
            <a:r>
              <a:rPr lang="en-US" sz="2800" b="1" smtClean="0">
                <a:solidFill>
                  <a:srgbClr val="800000"/>
                </a:solidFill>
                <a:latin typeface="Arial Black" pitchFamily="34" charset="0"/>
                <a:cs typeface="Times New Roman" pitchFamily="18" charset="0"/>
              </a:rPr>
              <a:t>Four levels of Protein Structure</a:t>
            </a:r>
            <a:r>
              <a:rPr lang="en-US" sz="2800" smtClean="0">
                <a:solidFill>
                  <a:srgbClr val="800000"/>
                </a:solidFill>
              </a:rPr>
              <a:t/>
            </a:r>
            <a:br>
              <a:rPr lang="en-US" sz="2800" smtClean="0">
                <a:solidFill>
                  <a:srgbClr val="800000"/>
                </a:solidFill>
              </a:rPr>
            </a:br>
            <a:r>
              <a:rPr lang="en-US" sz="2800" b="1" smtClean="0">
                <a:solidFill>
                  <a:srgbClr val="990000"/>
                </a:solidFill>
                <a:latin typeface="Times New Roman" pitchFamily="18" charset="0"/>
                <a:cs typeface="Times New Roman" pitchFamily="18" charset="0"/>
              </a:rPr>
              <a:t>  </a:t>
            </a:r>
            <a:endParaRPr lang="en-US" sz="2800" smtClean="0"/>
          </a:p>
        </p:txBody>
      </p:sp>
      <p:graphicFrame>
        <p:nvGraphicFramePr>
          <p:cNvPr id="4" name="Content Placeholder 3"/>
          <p:cNvGraphicFramePr>
            <a:graphicFrameLocks noGrp="1"/>
          </p:cNvGraphicFramePr>
          <p:nvPr>
            <p:ph idx="1"/>
          </p:nvPr>
        </p:nvGraphicFramePr>
        <p:xfrm>
          <a:off x="908538" y="1305719"/>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44" name="TextBox 4"/>
          <p:cNvSpPr txBox="1">
            <a:spLocks noChangeArrowheads="1"/>
          </p:cNvSpPr>
          <p:nvPr/>
        </p:nvSpPr>
        <p:spPr bwMode="auto">
          <a:xfrm>
            <a:off x="533400" y="6096000"/>
            <a:ext cx="8001000" cy="477838"/>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rtl="1">
              <a:spcBef>
                <a:spcPct val="20000"/>
              </a:spcBef>
              <a:buClr>
                <a:schemeClr val="bg2"/>
              </a:buClr>
              <a:buSzPct val="75000"/>
              <a:buFont typeface="Wingdings" pitchFamily="2" charset="2"/>
              <a:buNone/>
              <a:defRPr/>
            </a:pPr>
            <a:r>
              <a:rPr lang="en-US" sz="1000" dirty="0" smtClean="0">
                <a:latin typeface="Times New Roman" pitchFamily="18" charset="0"/>
                <a:cs typeface="Times New Roman" pitchFamily="18" charset="0"/>
              </a:rPr>
              <a:t> </a:t>
            </a:r>
            <a:r>
              <a:rPr lang="en-US" sz="1000" dirty="0" smtClean="0">
                <a:solidFill>
                  <a:srgbClr val="800000"/>
                </a:solidFill>
                <a:latin typeface="Times New Roman" pitchFamily="18" charset="0"/>
                <a:cs typeface="Times New Roman" pitchFamily="18" charset="0"/>
              </a:rPr>
              <a:t> </a:t>
            </a:r>
            <a:endParaRPr lang="en-US" sz="1000" dirty="0" smtClean="0">
              <a:solidFill>
                <a:schemeClr val="bg2">
                  <a:lumMod val="50000"/>
                </a:schemeClr>
              </a:solidFill>
              <a:latin typeface="Times New Roman" pitchFamily="18" charset="0"/>
              <a:cs typeface="Times New Roman" pitchFamily="18" charset="0"/>
            </a:endParaRPr>
          </a:p>
          <a:p>
            <a:pPr eaLnBrk="1" hangingPunct="1">
              <a:spcBef>
                <a:spcPct val="50000"/>
              </a:spcBef>
              <a:defRPr/>
            </a:pPr>
            <a:endParaRPr lang="en-US" sz="1000" dirty="0" smtClean="0"/>
          </a:p>
        </p:txBody>
      </p:sp>
      <p:sp>
        <p:nvSpPr>
          <p:cNvPr id="52229" name="TextBox 1"/>
          <p:cNvSpPr txBox="1">
            <a:spLocks noChangeArrowheads="1"/>
          </p:cNvSpPr>
          <p:nvPr/>
        </p:nvSpPr>
        <p:spPr bwMode="auto">
          <a:xfrm>
            <a:off x="2438400" y="5729288"/>
            <a:ext cx="5105400" cy="523875"/>
          </a:xfrm>
          <a:prstGeom prst="rect">
            <a:avLst/>
          </a:prstGeom>
          <a:noFill/>
          <a:ln w="9525">
            <a:noFill/>
            <a:miter lim="800000"/>
            <a:headEnd/>
            <a:tailEnd/>
          </a:ln>
        </p:spPr>
        <p:txBody>
          <a:bodyPr>
            <a:spAutoFit/>
          </a:bodyPr>
          <a:lstStyle/>
          <a:p>
            <a:r>
              <a:rPr lang="en-US" sz="2800">
                <a:solidFill>
                  <a:srgbClr val="002060"/>
                </a:solidFill>
                <a:latin typeface="Times New Roman" pitchFamily="18" charset="0"/>
                <a:cs typeface="Times New Roman" pitchFamily="18" charset="0"/>
              </a:rPr>
              <a:t> </a:t>
            </a:r>
            <a:endParaRPr lang="en-US" sz="2800">
              <a:solidFill>
                <a:srgbClr val="002060"/>
              </a:solidFill>
            </a:endParaRPr>
          </a:p>
        </p:txBody>
      </p:sp>
      <p:sp>
        <p:nvSpPr>
          <p:cNvPr id="52230"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52231" name="TextBox 1"/>
          <p:cNvSpPr txBox="1">
            <a:spLocks noChangeArrowheads="1"/>
          </p:cNvSpPr>
          <p:nvPr/>
        </p:nvSpPr>
        <p:spPr bwMode="auto">
          <a:xfrm>
            <a:off x="3200400" y="6253163"/>
            <a:ext cx="3581400" cy="554037"/>
          </a:xfrm>
          <a:prstGeom prst="rect">
            <a:avLst/>
          </a:prstGeom>
          <a:noFill/>
          <a:ln w="9525">
            <a:noFill/>
            <a:miter lim="800000"/>
            <a:headEnd/>
            <a:tailEnd/>
          </a:ln>
        </p:spPr>
        <p:txBody>
          <a:bodyPr>
            <a:spAutoFit/>
          </a:bodyPr>
          <a:lstStyle/>
          <a:p>
            <a:r>
              <a:rPr lang="en-US" sz="1200">
                <a:latin typeface="Times New Roman" pitchFamily="18" charset="0"/>
                <a:cs typeface="Times New Roman" pitchFamily="18" charset="0"/>
              </a:rPr>
              <a:t>LadyofHats. Source:Wikipedia</a:t>
            </a:r>
          </a:p>
          <a:p>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04800"/>
            <a:ext cx="8229600" cy="1371600"/>
          </a:xfrm>
        </p:spPr>
        <p:txBody>
          <a:bodyPr/>
          <a:lstStyle/>
          <a:p>
            <a:pPr algn="ctr"/>
            <a:r>
              <a:rPr lang="en-US" sz="3200" b="1" smtClean="0">
                <a:solidFill>
                  <a:srgbClr val="800000"/>
                </a:solidFill>
                <a:latin typeface="Arial Black" pitchFamily="34" charset="0"/>
                <a:cs typeface="Times New Roman" pitchFamily="18" charset="0"/>
              </a:rPr>
              <a:t>The Genome Database</a:t>
            </a:r>
            <a:endParaRPr lang="en-US" sz="3200" smtClean="0">
              <a:latin typeface="Arial Black" pitchFamily="34" charset="0"/>
            </a:endParaRPr>
          </a:p>
        </p:txBody>
      </p:sp>
      <p:sp>
        <p:nvSpPr>
          <p:cNvPr id="3" name="Content Placeholder 2"/>
          <p:cNvSpPr>
            <a:spLocks noGrp="1"/>
          </p:cNvSpPr>
          <p:nvPr>
            <p:ph idx="1"/>
          </p:nvPr>
        </p:nvSpPr>
        <p:spPr>
          <a:xfrm>
            <a:off x="457200" y="1828800"/>
            <a:ext cx="8305800" cy="3886200"/>
          </a:xfrm>
        </p:spPr>
        <p:txBody>
          <a:bodyPr/>
          <a:lstStyle/>
          <a:p>
            <a:pPr marL="0" indent="0" algn="l" rtl="0">
              <a:buSzPct val="150000"/>
              <a:buFont typeface="Wingdings" pitchFamily="2" charset="2"/>
              <a:buNone/>
              <a:defRPr/>
            </a:pPr>
            <a:r>
              <a:rPr lang="en-US" sz="2800" dirty="0" smtClean="0">
                <a:solidFill>
                  <a:srgbClr val="800000"/>
                </a:solidFill>
                <a:latin typeface="Times New Roman" pitchFamily="18" charset="0"/>
                <a:cs typeface="Times New Roman" pitchFamily="18" charset="0"/>
              </a:rPr>
              <a:t>The genome database</a:t>
            </a:r>
            <a:r>
              <a:rPr lang="en-US" sz="2800" dirty="0">
                <a:solidFill>
                  <a:srgbClr val="000000"/>
                </a:solidFill>
                <a:latin typeface="Times New Roman" pitchFamily="18" charset="0"/>
                <a:cs typeface="Times New Roman" pitchFamily="18" charset="0"/>
              </a:rPr>
              <a:t> </a:t>
            </a:r>
            <a:r>
              <a:rPr lang="en-US" sz="2800" dirty="0" smtClean="0">
                <a:solidFill>
                  <a:srgbClr val="00005E"/>
                </a:solidFill>
                <a:latin typeface="Times New Roman" pitchFamily="18" charset="0"/>
                <a:cs typeface="Times New Roman" pitchFamily="18" charset="0"/>
              </a:rPr>
              <a:t>is organized in six major organism groups: </a:t>
            </a:r>
          </a:p>
          <a:p>
            <a:pPr algn="l" rtl="0">
              <a:buSzPct val="100000"/>
              <a:buFont typeface="Wingdings" pitchFamily="2" charset="2"/>
              <a:buChar char="§"/>
              <a:defRPr/>
            </a:pPr>
            <a:r>
              <a:rPr lang="en-US" sz="2800" dirty="0" smtClean="0">
                <a:solidFill>
                  <a:srgbClr val="00005E"/>
                </a:solidFill>
                <a:latin typeface="Times New Roman" pitchFamily="18" charset="0"/>
                <a:cs typeface="Times New Roman" pitchFamily="18" charset="0"/>
              </a:rPr>
              <a:t>Eukaryotes, </a:t>
            </a:r>
          </a:p>
          <a:p>
            <a:pPr algn="l" rtl="0">
              <a:buSzPct val="100000"/>
              <a:buFont typeface="Wingdings" pitchFamily="2" charset="2"/>
              <a:buChar char="§"/>
              <a:defRPr/>
            </a:pPr>
            <a:r>
              <a:rPr lang="en-US" sz="2800" dirty="0" smtClean="0">
                <a:solidFill>
                  <a:srgbClr val="00005E"/>
                </a:solidFill>
                <a:latin typeface="Times New Roman" pitchFamily="18" charset="0"/>
                <a:cs typeface="Times New Roman" pitchFamily="18" charset="0"/>
              </a:rPr>
              <a:t>Bacteria, </a:t>
            </a:r>
          </a:p>
          <a:p>
            <a:pPr algn="l" rtl="0">
              <a:buSzPct val="100000"/>
              <a:buFont typeface="Wingdings" pitchFamily="2" charset="2"/>
              <a:buChar char="§"/>
              <a:defRPr/>
            </a:pPr>
            <a:r>
              <a:rPr lang="en-US" sz="2800" dirty="0" err="1" smtClean="0">
                <a:solidFill>
                  <a:srgbClr val="00005E"/>
                </a:solidFill>
                <a:latin typeface="Times New Roman" pitchFamily="18" charset="0"/>
                <a:cs typeface="Times New Roman" pitchFamily="18" charset="0"/>
              </a:rPr>
              <a:t>Archaea</a:t>
            </a:r>
            <a:r>
              <a:rPr lang="en-US" sz="2800" dirty="0" smtClean="0">
                <a:solidFill>
                  <a:srgbClr val="00005E"/>
                </a:solidFill>
                <a:latin typeface="Times New Roman" pitchFamily="18" charset="0"/>
                <a:cs typeface="Times New Roman" pitchFamily="18" charset="0"/>
              </a:rPr>
              <a:t>, </a:t>
            </a:r>
          </a:p>
          <a:p>
            <a:pPr algn="l" rtl="0">
              <a:buSzPct val="100000"/>
              <a:buFont typeface="Wingdings" pitchFamily="2" charset="2"/>
              <a:buChar char="§"/>
              <a:defRPr/>
            </a:pPr>
            <a:r>
              <a:rPr lang="en-US" sz="2800" dirty="0" smtClean="0">
                <a:solidFill>
                  <a:srgbClr val="00005E"/>
                </a:solidFill>
                <a:latin typeface="Times New Roman" pitchFamily="18" charset="0"/>
                <a:cs typeface="Times New Roman" pitchFamily="18" charset="0"/>
              </a:rPr>
              <a:t>Viruses, </a:t>
            </a:r>
          </a:p>
          <a:p>
            <a:pPr algn="l" rtl="0">
              <a:buSzPct val="100000"/>
              <a:buFont typeface="Wingdings" pitchFamily="2" charset="2"/>
              <a:buChar char="§"/>
              <a:defRPr/>
            </a:pPr>
            <a:r>
              <a:rPr lang="en-US" sz="2800" dirty="0" err="1" smtClean="0">
                <a:solidFill>
                  <a:srgbClr val="00005E"/>
                </a:solidFill>
                <a:latin typeface="Times New Roman" pitchFamily="18" charset="0"/>
                <a:cs typeface="Times New Roman" pitchFamily="18" charset="0"/>
              </a:rPr>
              <a:t>Viroids</a:t>
            </a:r>
            <a:r>
              <a:rPr lang="en-US" sz="2800" dirty="0" smtClean="0">
                <a:solidFill>
                  <a:srgbClr val="00005E"/>
                </a:solidFill>
                <a:latin typeface="Times New Roman" pitchFamily="18" charset="0"/>
                <a:cs typeface="Times New Roman" pitchFamily="18" charset="0"/>
              </a:rPr>
              <a:t> and</a:t>
            </a:r>
          </a:p>
          <a:p>
            <a:pPr algn="l" rtl="0">
              <a:buSzPct val="100000"/>
              <a:buFont typeface="Wingdings" pitchFamily="2" charset="2"/>
              <a:buChar char="§"/>
              <a:defRPr/>
            </a:pPr>
            <a:r>
              <a:rPr lang="en-US" sz="2800" dirty="0" smtClean="0">
                <a:solidFill>
                  <a:srgbClr val="00005E"/>
                </a:solidFill>
                <a:latin typeface="Times New Roman" pitchFamily="18" charset="0"/>
                <a:cs typeface="Times New Roman" pitchFamily="18" charset="0"/>
              </a:rPr>
              <a:t>Plasmids.</a:t>
            </a:r>
          </a:p>
          <a:p>
            <a:pPr>
              <a:defRPr/>
            </a:pPr>
            <a:endParaRPr lang="en-US" dirty="0"/>
          </a:p>
        </p:txBody>
      </p:sp>
      <p:sp>
        <p:nvSpPr>
          <p:cNvPr id="7172"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Genetic Mutation</a:t>
            </a:r>
            <a:endParaRPr lang="en-US" sz="3200" smtClean="0">
              <a:solidFill>
                <a:srgbClr val="800000"/>
              </a:solidFill>
              <a:latin typeface="Arial Black" pitchFamily="34" charset="0"/>
            </a:endParaRPr>
          </a:p>
        </p:txBody>
      </p:sp>
      <p:graphicFrame>
        <p:nvGraphicFramePr>
          <p:cNvPr id="4" name="Content Placeholder 3"/>
          <p:cNvGraphicFramePr>
            <a:graphicFrameLocks noGrp="1"/>
          </p:cNvGraphicFramePr>
          <p:nvPr>
            <p:ph idx="1"/>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733800" y="2362200"/>
            <a:ext cx="4419600" cy="1570038"/>
          </a:xfrm>
          <a:prstGeom prst="rect">
            <a:avLst/>
          </a:prstGeom>
          <a:noFill/>
        </p:spPr>
        <p:txBody>
          <a:bodyPr>
            <a:spAutoFit/>
          </a:bodyPr>
          <a:lstStyle/>
          <a:p>
            <a:pPr>
              <a:defRPr/>
            </a:pPr>
            <a:r>
              <a:rPr lang="en-US" sz="3200" dirty="0">
                <a:solidFill>
                  <a:schemeClr val="bg2">
                    <a:lumMod val="75000"/>
                  </a:schemeClr>
                </a:solidFill>
                <a:latin typeface="Times New Roman" pitchFamily="18" charset="0"/>
                <a:cs typeface="Times New Roman" pitchFamily="18" charset="0"/>
              </a:rPr>
              <a:t>A mutation is a change in the </a:t>
            </a:r>
            <a:r>
              <a:rPr lang="en-US" sz="3200" dirty="0">
                <a:solidFill>
                  <a:srgbClr val="990000"/>
                </a:solidFill>
                <a:latin typeface="Times New Roman" pitchFamily="18" charset="0"/>
                <a:cs typeface="Times New Roman" pitchFamily="18" charset="0"/>
              </a:rPr>
              <a:t>DNA</a:t>
            </a:r>
            <a:r>
              <a:rPr lang="en-US" sz="3200" dirty="0">
                <a:solidFill>
                  <a:schemeClr val="bg2">
                    <a:lumMod val="75000"/>
                  </a:schemeClr>
                </a:solidFill>
                <a:latin typeface="Times New Roman" pitchFamily="18" charset="0"/>
                <a:cs typeface="Times New Roman" pitchFamily="18" charset="0"/>
              </a:rPr>
              <a:t> sequence or arrangement of DNA.</a:t>
            </a:r>
            <a:endParaRPr lang="en-US" sz="3200" dirty="0">
              <a:latin typeface="Times New Roman" pitchFamily="18" charset="0"/>
              <a:cs typeface="Times New Roman" pitchFamily="18" charset="0"/>
            </a:endParaRPr>
          </a:p>
        </p:txBody>
      </p:sp>
      <p:sp>
        <p:nvSpPr>
          <p:cNvPr id="53253"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
        <p:nvSpPr>
          <p:cNvPr id="53254" name="TextBox 1"/>
          <p:cNvSpPr txBox="1">
            <a:spLocks noChangeArrowheads="1"/>
          </p:cNvSpPr>
          <p:nvPr/>
        </p:nvSpPr>
        <p:spPr bwMode="auto">
          <a:xfrm>
            <a:off x="685800" y="5943600"/>
            <a:ext cx="3886200" cy="554038"/>
          </a:xfrm>
          <a:prstGeom prst="rect">
            <a:avLst/>
          </a:prstGeom>
          <a:noFill/>
          <a:ln w="9525">
            <a:noFill/>
            <a:miter lim="800000"/>
            <a:headEnd/>
            <a:tailEnd/>
          </a:ln>
        </p:spPr>
        <p:txBody>
          <a:bodyPr>
            <a:spAutoFit/>
          </a:bodyPr>
          <a:lstStyle/>
          <a:p>
            <a:r>
              <a:rPr lang="en-US" sz="1200"/>
              <a:t>Yassine Mrabet . Source:Wikipedia</a:t>
            </a:r>
          </a:p>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04800"/>
            <a:ext cx="8229600" cy="1371600"/>
          </a:xfrm>
        </p:spPr>
        <p:txBody>
          <a:bodyPr/>
          <a:lstStyle/>
          <a:p>
            <a:pPr algn="ctr" eaLnBrk="1" hangingPunct="1"/>
            <a:r>
              <a:rPr lang="en-US" sz="2800" b="1" smtClean="0">
                <a:solidFill>
                  <a:srgbClr val="800000"/>
                </a:solidFill>
                <a:latin typeface="Arial Black" pitchFamily="34" charset="0"/>
                <a:cs typeface="Times New Roman" pitchFamily="18" charset="0"/>
              </a:rPr>
              <a:t>Common Tools of Molecular Biology</a:t>
            </a:r>
          </a:p>
        </p:txBody>
      </p:sp>
      <p:graphicFrame>
        <p:nvGraphicFramePr>
          <p:cNvPr id="2" name="Diagram 1"/>
          <p:cNvGraphicFramePr/>
          <p:nvPr/>
        </p:nvGraphicFramePr>
        <p:xfrm>
          <a:off x="457200" y="19050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6" name="Footer Placeholder 2"/>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ransition advTm="9813"/>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33400" y="304800"/>
            <a:ext cx="8229600" cy="1371600"/>
          </a:xfrm>
        </p:spPr>
        <p:txBody>
          <a:bodyPr/>
          <a:lstStyle/>
          <a:p>
            <a:pPr algn="ctr"/>
            <a:r>
              <a:rPr lang="en-US" sz="3200" b="1" smtClean="0">
                <a:solidFill>
                  <a:srgbClr val="800000"/>
                </a:solidFill>
                <a:latin typeface="Arial Black" pitchFamily="34" charset="0"/>
                <a:cs typeface="Times New Roman" pitchFamily="18" charset="0"/>
              </a:rPr>
              <a:t>Human Genome Project</a:t>
            </a:r>
            <a:endParaRPr lang="en-US" sz="3200" smtClean="0">
              <a:latin typeface="Arial Black" pitchFamily="34" charset="0"/>
              <a:cs typeface="Times New Roman" pitchFamily="18" charset="0"/>
            </a:endParaRPr>
          </a:p>
        </p:txBody>
      </p:sp>
      <p:sp>
        <p:nvSpPr>
          <p:cNvPr id="3" name="Content Placeholder 2"/>
          <p:cNvSpPr>
            <a:spLocks noGrp="1"/>
          </p:cNvSpPr>
          <p:nvPr>
            <p:ph idx="1"/>
          </p:nvPr>
        </p:nvSpPr>
        <p:spPr/>
        <p:txBody>
          <a:bodyPr/>
          <a:lstStyle/>
          <a:p>
            <a:pPr algn="l" rtl="0">
              <a:defRPr/>
            </a:pPr>
            <a:r>
              <a:rPr lang="en-US" sz="2800" dirty="0" smtClean="0">
                <a:solidFill>
                  <a:srgbClr val="800000"/>
                </a:solidFill>
                <a:latin typeface="Times New Roman" pitchFamily="18" charset="0"/>
                <a:cs typeface="Times New Roman" pitchFamily="18" charset="0"/>
              </a:rPr>
              <a:t>HGP is an international project aiming for: </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Sequencing and localization of the base sequence that makes up human DNA.</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Store this information in databases.</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Mapping of human genome requires a set of landmarks; some of this </a:t>
            </a:r>
            <a:r>
              <a:rPr lang="en-US" dirty="0" err="1" smtClean="0">
                <a:solidFill>
                  <a:schemeClr val="bg2">
                    <a:lumMod val="50000"/>
                  </a:schemeClr>
                </a:solidFill>
                <a:latin typeface="Times New Roman" pitchFamily="18" charset="0"/>
                <a:cs typeface="Times New Roman" pitchFamily="18" charset="0"/>
              </a:rPr>
              <a:t>landmarkers</a:t>
            </a:r>
            <a:r>
              <a:rPr lang="en-US" dirty="0" smtClean="0">
                <a:solidFill>
                  <a:schemeClr val="bg2">
                    <a:lumMod val="50000"/>
                  </a:schemeClr>
                </a:solidFill>
                <a:latin typeface="Times New Roman" pitchFamily="18" charset="0"/>
                <a:cs typeface="Times New Roman" pitchFamily="18" charset="0"/>
              </a:rPr>
              <a:t> are genes but many more are nameless stretches of DNA such as RFLPs, VNTRs, STSs.</a:t>
            </a:r>
          </a:p>
          <a:p>
            <a:pPr>
              <a:defRPr/>
            </a:pPr>
            <a:endParaRPr lang="en-US" dirty="0"/>
          </a:p>
        </p:txBody>
      </p:sp>
      <p:sp>
        <p:nvSpPr>
          <p:cNvPr id="55300"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81000"/>
            <a:ext cx="8229600" cy="1371600"/>
          </a:xfrm>
        </p:spPr>
        <p:txBody>
          <a:bodyPr/>
          <a:lstStyle/>
          <a:p>
            <a:pPr algn="ctr"/>
            <a:r>
              <a:rPr lang="en-US" sz="3200" b="1" smtClean="0">
                <a:solidFill>
                  <a:srgbClr val="800000"/>
                </a:solidFill>
                <a:latin typeface="Arial Black" pitchFamily="34" charset="0"/>
                <a:cs typeface="Times New Roman" pitchFamily="18" charset="0"/>
              </a:rPr>
              <a:t>Human Genome Project</a:t>
            </a:r>
            <a:endParaRPr lang="en-US" sz="3200" smtClean="0"/>
          </a:p>
        </p:txBody>
      </p:sp>
      <p:sp>
        <p:nvSpPr>
          <p:cNvPr id="3" name="Content Placeholder 2"/>
          <p:cNvSpPr>
            <a:spLocks noGrp="1"/>
          </p:cNvSpPr>
          <p:nvPr>
            <p:ph idx="1"/>
          </p:nvPr>
        </p:nvSpPr>
        <p:spPr/>
        <p:txBody>
          <a:bodyPr/>
          <a:lstStyle/>
          <a:p>
            <a:pPr algn="l" rtl="0">
              <a:defRPr/>
            </a:pPr>
            <a:r>
              <a:rPr lang="en-US" sz="2800" u="sng" dirty="0" smtClean="0">
                <a:solidFill>
                  <a:srgbClr val="800000"/>
                </a:solidFill>
                <a:latin typeface="Times New Roman" pitchFamily="18" charset="0"/>
                <a:cs typeface="Times New Roman" pitchFamily="18" charset="0"/>
              </a:rPr>
              <a:t>1990</a:t>
            </a:r>
            <a:r>
              <a:rPr lang="en-US" sz="2800" dirty="0" smtClean="0">
                <a:solidFill>
                  <a:schemeClr val="bg2">
                    <a:lumMod val="50000"/>
                  </a:schemeClr>
                </a:solidFill>
                <a:latin typeface="Times New Roman" pitchFamily="18" charset="0"/>
                <a:cs typeface="Times New Roman" pitchFamily="18" charset="0"/>
              </a:rPr>
              <a:t>, American geneticists started an ambitious quest to map and sequence the entire human genome. </a:t>
            </a:r>
          </a:p>
          <a:p>
            <a:pPr algn="l" rtl="0">
              <a:defRPr/>
            </a:pPr>
            <a:r>
              <a:rPr lang="en-US" sz="2800" dirty="0" smtClean="0">
                <a:solidFill>
                  <a:srgbClr val="800000"/>
                </a:solidFill>
                <a:latin typeface="Times New Roman" pitchFamily="18" charset="0"/>
                <a:cs typeface="Times New Roman" pitchFamily="18" charset="0"/>
              </a:rPr>
              <a:t>1999</a:t>
            </a:r>
            <a:r>
              <a:rPr lang="en-US" sz="2800" dirty="0" smtClean="0">
                <a:solidFill>
                  <a:schemeClr val="bg2">
                    <a:lumMod val="50000"/>
                  </a:schemeClr>
                </a:solidFill>
                <a:latin typeface="Times New Roman" pitchFamily="18" charset="0"/>
                <a:cs typeface="Times New Roman" pitchFamily="18" charset="0"/>
              </a:rPr>
              <a:t>, the final draft of human chromosome  22. </a:t>
            </a:r>
          </a:p>
          <a:p>
            <a:pPr algn="l" rtl="0">
              <a:defRPr/>
            </a:pPr>
            <a:r>
              <a:rPr lang="en-US" sz="2800" dirty="0" smtClean="0">
                <a:solidFill>
                  <a:srgbClr val="800000"/>
                </a:solidFill>
                <a:latin typeface="Times New Roman" pitchFamily="18" charset="0"/>
                <a:cs typeface="Times New Roman" pitchFamily="18" charset="0"/>
              </a:rPr>
              <a:t>2000</a:t>
            </a:r>
            <a:r>
              <a:rPr lang="en-US" sz="2800" dirty="0" smtClean="0">
                <a:solidFill>
                  <a:schemeClr val="bg2">
                    <a:lumMod val="50000"/>
                  </a:schemeClr>
                </a:solidFill>
                <a:latin typeface="Times New Roman" pitchFamily="18" charset="0"/>
                <a:cs typeface="Times New Roman" pitchFamily="18" charset="0"/>
              </a:rPr>
              <a:t>, the final draft of human chromosome  21.</a:t>
            </a:r>
          </a:p>
          <a:p>
            <a:pPr algn="l" rtl="0">
              <a:defRPr/>
            </a:pPr>
            <a:r>
              <a:rPr lang="en-US" sz="2800" dirty="0" smtClean="0">
                <a:solidFill>
                  <a:srgbClr val="800000"/>
                </a:solidFill>
                <a:latin typeface="Times New Roman" pitchFamily="18" charset="0"/>
                <a:cs typeface="Times New Roman" pitchFamily="18" charset="0"/>
              </a:rPr>
              <a:t>2001</a:t>
            </a:r>
            <a:r>
              <a:rPr lang="en-US" sz="2800" dirty="0" smtClean="0">
                <a:solidFill>
                  <a:schemeClr val="bg2">
                    <a:lumMod val="50000"/>
                  </a:schemeClr>
                </a:solidFill>
                <a:latin typeface="Times New Roman" pitchFamily="18" charset="0"/>
                <a:cs typeface="Times New Roman" pitchFamily="18" charset="0"/>
              </a:rPr>
              <a:t>, working draft of the whole human genome.</a:t>
            </a:r>
          </a:p>
          <a:p>
            <a:pPr algn="l" rtl="0">
              <a:defRPr/>
            </a:pPr>
            <a:r>
              <a:rPr lang="en-US" sz="2800" dirty="0" smtClean="0">
                <a:solidFill>
                  <a:srgbClr val="800000"/>
                </a:solidFill>
                <a:latin typeface="Times New Roman" pitchFamily="18" charset="0"/>
                <a:cs typeface="Times New Roman" pitchFamily="18" charset="0"/>
              </a:rPr>
              <a:t>2004</a:t>
            </a:r>
            <a:r>
              <a:rPr lang="en-US" sz="2800" dirty="0" smtClean="0">
                <a:solidFill>
                  <a:schemeClr val="bg2">
                    <a:lumMod val="50000"/>
                  </a:schemeClr>
                </a:solidFill>
                <a:latin typeface="Times New Roman" pitchFamily="18" charset="0"/>
                <a:cs typeface="Times New Roman" pitchFamily="18" charset="0"/>
              </a:rPr>
              <a:t>, the finished sequence of the </a:t>
            </a:r>
            <a:r>
              <a:rPr lang="en-US" sz="2800" dirty="0" err="1" smtClean="0">
                <a:solidFill>
                  <a:schemeClr val="bg2">
                    <a:lumMod val="50000"/>
                  </a:schemeClr>
                </a:solidFill>
                <a:latin typeface="Times New Roman" pitchFamily="18" charset="0"/>
                <a:cs typeface="Times New Roman" pitchFamily="18" charset="0"/>
              </a:rPr>
              <a:t>euchromatic</a:t>
            </a:r>
            <a:r>
              <a:rPr lang="en-US" sz="2800" dirty="0" smtClean="0">
                <a:solidFill>
                  <a:schemeClr val="bg2">
                    <a:lumMod val="50000"/>
                  </a:schemeClr>
                </a:solidFill>
                <a:latin typeface="Times New Roman" pitchFamily="18" charset="0"/>
                <a:cs typeface="Times New Roman" pitchFamily="18" charset="0"/>
              </a:rPr>
              <a:t> part of human genome.</a:t>
            </a:r>
          </a:p>
          <a:p>
            <a:pPr algn="l">
              <a:defRPr/>
            </a:pPr>
            <a:endParaRPr lang="en-US" sz="2800" dirty="0">
              <a:solidFill>
                <a:schemeClr val="bg2">
                  <a:lumMod val="50000"/>
                </a:schemeClr>
              </a:solidFill>
              <a:latin typeface="Times New Roman" pitchFamily="18" charset="0"/>
              <a:cs typeface="Times New Roman" pitchFamily="18" charset="0"/>
            </a:endParaRPr>
          </a:p>
        </p:txBody>
      </p:sp>
      <p:sp>
        <p:nvSpPr>
          <p:cNvPr id="5632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57347"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57348" name="Picture 2"/>
          <p:cNvPicPr>
            <a:picLocks noGrp="1" noChangeAspect="1" noChangeArrowheads="1"/>
          </p:cNvPicPr>
          <p:nvPr>
            <p:ph idx="1"/>
          </p:nvPr>
        </p:nvPicPr>
        <p:blipFill>
          <a:blip r:embed="rId2" cstate="print"/>
          <a:srcRect/>
          <a:stretch>
            <a:fillRect/>
          </a:stretch>
        </p:blipFill>
        <p:spPr>
          <a:xfrm>
            <a:off x="838200" y="1828800"/>
            <a:ext cx="7285038" cy="4206875"/>
          </a:xfr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09600" y="990600"/>
            <a:ext cx="8229600" cy="1371600"/>
          </a:xfrm>
        </p:spPr>
        <p:txBody>
          <a:bodyPr/>
          <a:lstStyle/>
          <a:p>
            <a:r>
              <a:rPr lang="en-US" sz="2800" b="1" smtClean="0">
                <a:solidFill>
                  <a:srgbClr val="800000"/>
                </a:solidFill>
                <a:latin typeface="Times New Roman" pitchFamily="18" charset="0"/>
                <a:cs typeface="Times New Roman" pitchFamily="18" charset="0"/>
              </a:rPr>
              <a:t>Functional Genomics / Transcriptomics/ Proteomics</a:t>
            </a:r>
            <a:br>
              <a:rPr lang="en-US" sz="2800" b="1" smtClean="0">
                <a:solidFill>
                  <a:srgbClr val="800000"/>
                </a:solidFill>
                <a:latin typeface="Times New Roman" pitchFamily="18" charset="0"/>
                <a:cs typeface="Times New Roman" pitchFamily="18" charset="0"/>
              </a:rPr>
            </a:br>
            <a:r>
              <a:rPr lang="en-US" b="1" smtClean="0">
                <a:solidFill>
                  <a:srgbClr val="800000"/>
                </a:solidFill>
                <a:latin typeface="Times New Roman" pitchFamily="18" charset="0"/>
                <a:cs typeface="Times New Roman" pitchFamily="18" charset="0"/>
              </a:rPr>
              <a:t> </a:t>
            </a:r>
            <a:br>
              <a:rPr lang="en-US" b="1" smtClean="0">
                <a:solidFill>
                  <a:srgbClr val="800000"/>
                </a:solidFill>
                <a:latin typeface="Times New Roman" pitchFamily="18" charset="0"/>
                <a:cs typeface="Times New Roman" pitchFamily="18" charset="0"/>
              </a:rPr>
            </a:br>
            <a:endParaRPr lang="en-US" smtClean="0"/>
          </a:p>
        </p:txBody>
      </p:sp>
      <p:sp>
        <p:nvSpPr>
          <p:cNvPr id="3" name="Content Placeholder 2"/>
          <p:cNvSpPr>
            <a:spLocks noGrp="1"/>
          </p:cNvSpPr>
          <p:nvPr>
            <p:ph idx="1"/>
          </p:nvPr>
        </p:nvSpPr>
        <p:spPr>
          <a:xfrm>
            <a:off x="457200" y="1905000"/>
            <a:ext cx="8229600" cy="3886200"/>
          </a:xfrm>
        </p:spPr>
        <p:txBody>
          <a:bodyPr/>
          <a:lstStyle/>
          <a:p>
            <a:pPr algn="l" rtl="0">
              <a:defRPr/>
            </a:pPr>
            <a:r>
              <a:rPr lang="en-US" sz="2800" b="1" dirty="0" smtClean="0">
                <a:solidFill>
                  <a:srgbClr val="800000"/>
                </a:solidFill>
                <a:latin typeface="Times New Roman" pitchFamily="18" charset="0"/>
                <a:cs typeface="Times New Roman" pitchFamily="18" charset="0"/>
              </a:rPr>
              <a:t>Functional Genomics </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The study  of expression of large number of genes.  </a:t>
            </a:r>
          </a:p>
          <a:p>
            <a:pPr algn="l" rtl="0">
              <a:defRPr/>
            </a:pPr>
            <a:r>
              <a:rPr lang="en-US" sz="2800" b="1" dirty="0" err="1" smtClean="0">
                <a:solidFill>
                  <a:srgbClr val="800000"/>
                </a:solidFill>
                <a:latin typeface="Times New Roman" pitchFamily="18" charset="0"/>
                <a:cs typeface="Times New Roman" pitchFamily="18" charset="0"/>
              </a:rPr>
              <a:t>Transcriptomics</a:t>
            </a:r>
            <a:r>
              <a:rPr lang="en-US" sz="2800" dirty="0" smtClean="0">
                <a:latin typeface="Times New Roman" pitchFamily="18" charset="0"/>
                <a:cs typeface="Times New Roman" pitchFamily="18" charset="0"/>
              </a:rPr>
              <a:t>  </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The study of </a:t>
            </a:r>
            <a:r>
              <a:rPr lang="en-US" dirty="0" err="1" smtClean="0">
                <a:solidFill>
                  <a:schemeClr val="bg2">
                    <a:lumMod val="50000"/>
                  </a:schemeClr>
                </a:solidFill>
                <a:latin typeface="Times New Roman" pitchFamily="18" charset="0"/>
                <a:cs typeface="Times New Roman" pitchFamily="18" charset="0"/>
              </a:rPr>
              <a:t>transcriptomes</a:t>
            </a:r>
            <a:r>
              <a:rPr lang="en-US" dirty="0" smtClean="0">
                <a:solidFill>
                  <a:schemeClr val="bg2">
                    <a:lumMod val="50000"/>
                  </a:schemeClr>
                </a:solidFill>
                <a:latin typeface="Times New Roman" pitchFamily="18" charset="0"/>
                <a:cs typeface="Times New Roman" pitchFamily="18" charset="0"/>
              </a:rPr>
              <a:t> (all the transcripts an organism makes at any given time).</a:t>
            </a:r>
          </a:p>
          <a:p>
            <a:pPr algn="l" rtl="0">
              <a:defRPr/>
            </a:pPr>
            <a:r>
              <a:rPr lang="en-US" sz="2800" b="1" dirty="0" smtClean="0">
                <a:solidFill>
                  <a:srgbClr val="800000"/>
                </a:solidFill>
                <a:latin typeface="Times New Roman" pitchFamily="18" charset="0"/>
                <a:cs typeface="Times New Roman" pitchFamily="18" charset="0"/>
              </a:rPr>
              <a:t>Proteomics</a:t>
            </a:r>
          </a:p>
          <a:p>
            <a:pPr lvl="1" algn="l" rtl="0">
              <a:buClr>
                <a:schemeClr val="bg2"/>
              </a:buClr>
              <a:buSzPct val="60000"/>
              <a:buFont typeface="Wingdings" pitchFamily="2" charset="2"/>
              <a:buChar char="q"/>
              <a:defRPr/>
            </a:pPr>
            <a:r>
              <a:rPr lang="en-US" dirty="0" smtClean="0">
                <a:solidFill>
                  <a:schemeClr val="bg2">
                    <a:lumMod val="50000"/>
                  </a:schemeClr>
                </a:solidFill>
                <a:latin typeface="Times New Roman" pitchFamily="18" charset="0"/>
                <a:cs typeface="Times New Roman" pitchFamily="18" charset="0"/>
              </a:rPr>
              <a:t>The study of proteomes (the set of expressed proteins in a given type of cells or an organism at a given time under defined conditions).</a:t>
            </a:r>
          </a:p>
          <a:p>
            <a:pPr algn="l">
              <a:buSzPct val="60000"/>
              <a:buFont typeface="Wingdings" pitchFamily="2" charset="2"/>
              <a:buChar char="q"/>
              <a:defRPr/>
            </a:pPr>
            <a:endParaRPr lang="en-US" sz="2000" dirty="0">
              <a:latin typeface="+mj-lt"/>
              <a:cs typeface="Times New Roman" pitchFamily="18" charset="0"/>
            </a:endParaRPr>
          </a:p>
        </p:txBody>
      </p:sp>
      <p:sp>
        <p:nvSpPr>
          <p:cNvPr id="58372"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pic>
        <p:nvPicPr>
          <p:cNvPr id="59395" name="Picture 2"/>
          <p:cNvPicPr>
            <a:picLocks noGrp="1" noChangeAspect="1" noChangeArrowheads="1"/>
          </p:cNvPicPr>
          <p:nvPr>
            <p:ph idx="1"/>
          </p:nvPr>
        </p:nvPicPr>
        <p:blipFill>
          <a:blip r:embed="rId2" cstate="print"/>
          <a:srcRect/>
          <a:stretch>
            <a:fillRect/>
          </a:stretch>
        </p:blipFill>
        <p:spPr>
          <a:xfrm>
            <a:off x="609600" y="1828800"/>
            <a:ext cx="7391400" cy="4267200"/>
          </a:xfrm>
          <a:noFill/>
        </p:spPr>
      </p:pic>
      <p:sp>
        <p:nvSpPr>
          <p:cNvPr id="59396"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59397" name="TextBox 1"/>
          <p:cNvSpPr txBox="1">
            <a:spLocks noChangeArrowheads="1"/>
          </p:cNvSpPr>
          <p:nvPr/>
        </p:nvSpPr>
        <p:spPr bwMode="auto">
          <a:xfrm>
            <a:off x="685800" y="6096000"/>
            <a:ext cx="9144000" cy="276225"/>
          </a:xfrm>
          <a:prstGeom prst="rect">
            <a:avLst/>
          </a:prstGeom>
          <a:noFill/>
          <a:ln w="9525">
            <a:noFill/>
            <a:miter lim="800000"/>
            <a:headEnd/>
            <a:tailEnd/>
          </a:ln>
        </p:spPr>
        <p:txBody>
          <a:bodyPr>
            <a:spAutoFit/>
          </a:bodyPr>
          <a:lstStyle/>
          <a:p>
            <a:r>
              <a:rPr lang="en-US" sz="1200"/>
              <a:t>Source: European Bioinformatics Institute. http://www.ebi.ac.uk/microarray/biology_intro.html</a:t>
            </a:r>
            <a:endParaRPr lang="en-US" sz="1200" b="1"/>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304800"/>
            <a:ext cx="8229600" cy="1371600"/>
          </a:xfrm>
        </p:spPr>
        <p:txBody>
          <a:bodyPr/>
          <a:lstStyle/>
          <a:p>
            <a:pPr algn="ctr"/>
            <a:r>
              <a:rPr lang="en-US" sz="2800" b="1" smtClean="0">
                <a:solidFill>
                  <a:srgbClr val="800000"/>
                </a:solidFill>
                <a:latin typeface="Times New Roman" pitchFamily="18" charset="0"/>
                <a:cs typeface="Times New Roman" pitchFamily="18" charset="0"/>
              </a:rPr>
              <a:t> </a:t>
            </a:r>
            <a:r>
              <a:rPr lang="en-US" sz="3200" b="1" smtClean="0">
                <a:solidFill>
                  <a:srgbClr val="800000"/>
                </a:solidFill>
                <a:latin typeface="Arial Black" pitchFamily="34" charset="0"/>
                <a:cs typeface="Times New Roman" pitchFamily="18" charset="0"/>
              </a:rPr>
              <a:t>Application of Molecular Biology</a:t>
            </a:r>
            <a:endParaRPr lang="en-US" sz="3200" smtClean="0">
              <a:latin typeface="Arial Black" pitchFamily="34" charset="0"/>
              <a:cs typeface="Times New Roman" pitchFamily="18" charset="0"/>
            </a:endParaRPr>
          </a:p>
        </p:txBody>
      </p:sp>
      <p:sp>
        <p:nvSpPr>
          <p:cNvPr id="3" name="Content Placeholder 2"/>
          <p:cNvSpPr>
            <a:spLocks noGrp="1"/>
          </p:cNvSpPr>
          <p:nvPr>
            <p:ph idx="1"/>
          </p:nvPr>
        </p:nvSpPr>
        <p:spPr>
          <a:xfrm>
            <a:off x="457200" y="1600200"/>
            <a:ext cx="8229600" cy="3886200"/>
          </a:xfrm>
        </p:spPr>
        <p:txBody>
          <a:bodyPr/>
          <a:lstStyle/>
          <a:p>
            <a:pPr marL="0" indent="0" algn="l" rtl="0">
              <a:buFont typeface="Wingdings" pitchFamily="2" charset="2"/>
              <a:buNone/>
              <a:defRPr/>
            </a:pPr>
            <a:endParaRPr lang="en-US" sz="2800" dirty="0" smtClean="0"/>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Research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Diagnosis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Transplantation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Paternity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Forensic analysis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Gene therapy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Drug Design </a:t>
            </a:r>
          </a:p>
          <a:p>
            <a:pPr lvl="1" algn="l" rtl="0">
              <a:buClr>
                <a:schemeClr val="bg2"/>
              </a:buClr>
              <a:buSzPct val="150000"/>
              <a:buFont typeface="Wingdings" pitchFamily="2" charset="2"/>
              <a:buChar char="§"/>
              <a:defRPr/>
            </a:pPr>
            <a:r>
              <a:rPr lang="en-US" b="1" dirty="0" smtClean="0">
                <a:solidFill>
                  <a:srgbClr val="990000"/>
                </a:solidFill>
                <a:latin typeface="Times New Roman" pitchFamily="18" charset="0"/>
                <a:cs typeface="Times New Roman" pitchFamily="18" charset="0"/>
              </a:rPr>
              <a:t>……</a:t>
            </a:r>
          </a:p>
          <a:p>
            <a:pPr>
              <a:defRPr/>
            </a:pPr>
            <a:endParaRPr lang="en-US" dirty="0"/>
          </a:p>
        </p:txBody>
      </p:sp>
      <p:sp>
        <p:nvSpPr>
          <p:cNvPr id="60420"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09600" y="381000"/>
            <a:ext cx="8153400" cy="1295400"/>
          </a:xfrm>
        </p:spPr>
        <p:txBody>
          <a:bodyPr/>
          <a:lstStyle/>
          <a:p>
            <a:r>
              <a:rPr lang="en-US" sz="2800" b="1" smtClean="0">
                <a:solidFill>
                  <a:srgbClr val="800000"/>
                </a:solidFill>
                <a:latin typeface="Arial Black" pitchFamily="34" charset="0"/>
                <a:cs typeface="Times New Roman" pitchFamily="18" charset="0"/>
              </a:rPr>
              <a:t>References and Further Reading</a:t>
            </a:r>
            <a:endParaRPr lang="en-US" sz="2800" smtClean="0">
              <a:latin typeface="Arial Black" pitchFamily="34" charset="0"/>
            </a:endParaRPr>
          </a:p>
        </p:txBody>
      </p:sp>
      <p:sp>
        <p:nvSpPr>
          <p:cNvPr id="3" name="Content Placeholder 2"/>
          <p:cNvSpPr>
            <a:spLocks noGrp="1"/>
          </p:cNvSpPr>
          <p:nvPr>
            <p:ph idx="1"/>
          </p:nvPr>
        </p:nvSpPr>
        <p:spPr>
          <a:xfrm>
            <a:off x="304800" y="1676400"/>
            <a:ext cx="8229600" cy="3886200"/>
          </a:xfrm>
        </p:spPr>
        <p:txBody>
          <a:bodyPr/>
          <a:lstStyle/>
          <a:p>
            <a:pPr algn="l" rtl="0">
              <a:buSzPct val="150000"/>
              <a:buFont typeface="Wingdings" pitchFamily="2" charset="2"/>
              <a:buChar char="§"/>
              <a:defRPr/>
            </a:pPr>
            <a:r>
              <a:rPr lang="en-US" sz="1400" dirty="0">
                <a:solidFill>
                  <a:schemeClr val="bg2">
                    <a:lumMod val="50000"/>
                  </a:schemeClr>
                </a:solidFill>
              </a:rPr>
              <a:t>Ali </a:t>
            </a:r>
            <a:r>
              <a:rPr lang="en-US" sz="1400" dirty="0" err="1">
                <a:solidFill>
                  <a:schemeClr val="bg2">
                    <a:lumMod val="50000"/>
                  </a:schemeClr>
                </a:solidFill>
              </a:rPr>
              <a:t>Khalifa</a:t>
            </a:r>
            <a:r>
              <a:rPr lang="en-US" sz="1400" dirty="0">
                <a:solidFill>
                  <a:schemeClr val="bg2">
                    <a:lumMod val="50000"/>
                  </a:schemeClr>
                </a:solidFill>
              </a:rPr>
              <a:t>. Applied molecular biology; </a:t>
            </a:r>
            <a:r>
              <a:rPr lang="en-US" sz="1400" dirty="0" err="1">
                <a:solidFill>
                  <a:schemeClr val="bg2">
                    <a:lumMod val="50000"/>
                  </a:schemeClr>
                </a:solidFill>
              </a:rPr>
              <a:t>eds</a:t>
            </a:r>
            <a:r>
              <a:rPr lang="en-US" sz="1400" dirty="0">
                <a:solidFill>
                  <a:schemeClr val="bg2">
                    <a:lumMod val="50000"/>
                  </a:schemeClr>
                </a:solidFill>
              </a:rPr>
              <a:t>: ( </a:t>
            </a:r>
            <a:r>
              <a:rPr lang="en-US" sz="1400" dirty="0" err="1">
                <a:solidFill>
                  <a:schemeClr val="bg2">
                    <a:lumMod val="50000"/>
                  </a:schemeClr>
                </a:solidFill>
              </a:rPr>
              <a:t>Fathi</a:t>
            </a:r>
            <a:r>
              <a:rPr lang="en-US" sz="1400" dirty="0">
                <a:solidFill>
                  <a:schemeClr val="bg2">
                    <a:lumMod val="50000"/>
                  </a:schemeClr>
                </a:solidFill>
              </a:rPr>
              <a:t> </a:t>
            </a:r>
            <a:r>
              <a:rPr lang="en-US" sz="1400" dirty="0" err="1">
                <a:solidFill>
                  <a:schemeClr val="bg2">
                    <a:lumMod val="50000"/>
                  </a:schemeClr>
                </a:solidFill>
              </a:rPr>
              <a:t>Tash</a:t>
            </a:r>
            <a:r>
              <a:rPr lang="en-US" sz="1400" dirty="0">
                <a:solidFill>
                  <a:schemeClr val="bg2">
                    <a:lumMod val="50000"/>
                  </a:schemeClr>
                </a:solidFill>
              </a:rPr>
              <a:t> and </a:t>
            </a:r>
            <a:r>
              <a:rPr lang="en-US" sz="1400" dirty="0" err="1">
                <a:solidFill>
                  <a:schemeClr val="bg2">
                    <a:lumMod val="50000"/>
                  </a:schemeClr>
                </a:solidFill>
              </a:rPr>
              <a:t>Sanna</a:t>
            </a:r>
            <a:r>
              <a:rPr lang="en-US" sz="1400" dirty="0">
                <a:solidFill>
                  <a:schemeClr val="bg2">
                    <a:lumMod val="50000"/>
                  </a:schemeClr>
                </a:solidFill>
              </a:rPr>
              <a:t> </a:t>
            </a:r>
            <a:r>
              <a:rPr lang="en-US" sz="1400" dirty="0" err="1">
                <a:solidFill>
                  <a:schemeClr val="bg2">
                    <a:lumMod val="50000"/>
                  </a:schemeClr>
                </a:solidFill>
              </a:rPr>
              <a:t>Eissa</a:t>
            </a:r>
            <a:r>
              <a:rPr lang="en-US" sz="1400" dirty="0">
                <a:solidFill>
                  <a:schemeClr val="bg2">
                    <a:lumMod val="50000"/>
                  </a:schemeClr>
                </a:solidFill>
              </a:rPr>
              <a:t>). 109 pages. Egypt. University Book Center. 2002.  Available in paper copy from the </a:t>
            </a:r>
            <a:r>
              <a:rPr lang="en-US" sz="1400" dirty="0" smtClean="0">
                <a:solidFill>
                  <a:schemeClr val="bg2">
                    <a:lumMod val="50000"/>
                  </a:schemeClr>
                </a:solidFill>
              </a:rPr>
              <a:t>publisher.</a:t>
            </a:r>
          </a:p>
          <a:p>
            <a:pPr algn="l" rtl="0">
              <a:buSzPct val="150000"/>
              <a:buFont typeface="Wingdings" pitchFamily="2" charset="2"/>
              <a:buChar char="§"/>
              <a:defRPr/>
            </a:pPr>
            <a:r>
              <a:rPr lang="en-US" sz="1400" dirty="0">
                <a:solidFill>
                  <a:schemeClr val="bg2">
                    <a:lumMod val="50000"/>
                  </a:schemeClr>
                </a:solidFill>
              </a:rPr>
              <a:t>Bruce </a:t>
            </a:r>
            <a:r>
              <a:rPr lang="en-US" sz="1400" dirty="0" err="1">
                <a:solidFill>
                  <a:schemeClr val="bg2">
                    <a:lumMod val="50000"/>
                  </a:schemeClr>
                </a:solidFill>
              </a:rPr>
              <a:t>Alberts</a:t>
            </a:r>
            <a:r>
              <a:rPr lang="en-US" sz="1400" dirty="0">
                <a:solidFill>
                  <a:schemeClr val="bg2">
                    <a:lumMod val="50000"/>
                  </a:schemeClr>
                </a:solidFill>
              </a:rPr>
              <a:t>, Alexander Johnson, Julian Lewis, Martin Raff, Keith Roberts, and Peter Walter. Molecular Biology of the cell. 1392 pages. Garland Science; 5 edition (November 16, 2007).ISBN. 9780815341055. Available in paper copy from the publisher</a:t>
            </a:r>
            <a:r>
              <a:rPr lang="en-US" sz="1400" dirty="0" smtClean="0">
                <a:solidFill>
                  <a:schemeClr val="bg2">
                    <a:lumMod val="50000"/>
                  </a:schemeClr>
                </a:solidFill>
              </a:rPr>
              <a:t>.</a:t>
            </a:r>
            <a:endParaRPr lang="en-US" sz="1400" dirty="0">
              <a:solidFill>
                <a:schemeClr val="bg2">
                  <a:lumMod val="50000"/>
                </a:schemeClr>
              </a:solidFill>
            </a:endParaRPr>
          </a:p>
          <a:p>
            <a:pPr algn="l" rtl="0">
              <a:buSzPct val="150000"/>
              <a:buFont typeface="Wingdings" pitchFamily="2" charset="2"/>
              <a:buChar char="§"/>
              <a:defRPr/>
            </a:pPr>
            <a:r>
              <a:rPr lang="en-US" sz="1400" dirty="0">
                <a:solidFill>
                  <a:schemeClr val="bg2">
                    <a:lumMod val="50000"/>
                  </a:schemeClr>
                </a:solidFill>
              </a:rPr>
              <a:t>Daniel H. </a:t>
            </a:r>
            <a:r>
              <a:rPr lang="en-US" sz="1400" dirty="0" err="1">
                <a:solidFill>
                  <a:schemeClr val="bg2">
                    <a:lumMod val="50000"/>
                  </a:schemeClr>
                </a:solidFill>
              </a:rPr>
              <a:t>Farkas</a:t>
            </a:r>
            <a:r>
              <a:rPr lang="en-US" sz="1400" dirty="0">
                <a:solidFill>
                  <a:schemeClr val="bg2">
                    <a:lumMod val="50000"/>
                  </a:schemeClr>
                </a:solidFill>
              </a:rPr>
              <a:t>. DNA Simplified: The Hitchhiker's Guide to DNA. 110 pages. Washington, DC: AACC Press, 1996,  ISBN 0-915274-84-1. Available in paper copy from the </a:t>
            </a:r>
            <a:r>
              <a:rPr lang="en-US" sz="1400" dirty="0" smtClean="0">
                <a:solidFill>
                  <a:schemeClr val="bg2">
                    <a:lumMod val="50000"/>
                  </a:schemeClr>
                </a:solidFill>
              </a:rPr>
              <a:t>publisher.</a:t>
            </a:r>
            <a:endParaRPr lang="en-US" sz="1400" dirty="0">
              <a:solidFill>
                <a:schemeClr val="bg2">
                  <a:lumMod val="50000"/>
                </a:schemeClr>
              </a:solidFill>
            </a:endParaRPr>
          </a:p>
          <a:p>
            <a:pPr algn="l" rtl="0">
              <a:buSzPct val="150000"/>
              <a:buFont typeface="Wingdings" pitchFamily="2" charset="2"/>
              <a:buChar char="§"/>
              <a:defRPr/>
            </a:pPr>
            <a:r>
              <a:rPr lang="en-US" sz="1400" dirty="0">
                <a:solidFill>
                  <a:schemeClr val="bg2">
                    <a:lumMod val="50000"/>
                  </a:schemeClr>
                </a:solidFill>
              </a:rPr>
              <a:t> Daniel P. </a:t>
            </a:r>
            <a:r>
              <a:rPr lang="en-US" sz="1400" dirty="0" err="1">
                <a:solidFill>
                  <a:schemeClr val="bg2">
                    <a:lumMod val="50000"/>
                  </a:schemeClr>
                </a:solidFill>
              </a:rPr>
              <a:t>Stites</a:t>
            </a:r>
            <a:r>
              <a:rPr lang="en-US" sz="1400" dirty="0">
                <a:solidFill>
                  <a:schemeClr val="bg2">
                    <a:lumMod val="50000"/>
                  </a:schemeClr>
                </a:solidFill>
              </a:rPr>
              <a:t>, Abba T. Terr. Basic Human Immunology: 336 Pages.  Appleton &amp; Lange (November 1990). ISBN. 0838505430. Available in paper copy from the </a:t>
            </a:r>
            <a:r>
              <a:rPr lang="en-US" sz="1400" dirty="0" smtClean="0">
                <a:solidFill>
                  <a:schemeClr val="bg2">
                    <a:lumMod val="50000"/>
                  </a:schemeClr>
                </a:solidFill>
              </a:rPr>
              <a:t>publisher.</a:t>
            </a:r>
            <a:endParaRPr lang="en-US" sz="1400" dirty="0">
              <a:solidFill>
                <a:schemeClr val="bg2">
                  <a:lumMod val="50000"/>
                </a:schemeClr>
              </a:solidFill>
            </a:endParaRPr>
          </a:p>
          <a:p>
            <a:pPr algn="l" rtl="0">
              <a:buSzPct val="150000"/>
              <a:buFont typeface="Wingdings" pitchFamily="2" charset="2"/>
              <a:buChar char="§"/>
              <a:defRPr/>
            </a:pPr>
            <a:r>
              <a:rPr lang="en-US" sz="1400" dirty="0" smtClean="0">
                <a:solidFill>
                  <a:schemeClr val="bg2">
                    <a:lumMod val="50000"/>
                  </a:schemeClr>
                </a:solidFill>
              </a:rPr>
              <a:t>Innis</a:t>
            </a:r>
            <a:r>
              <a:rPr lang="en-US" sz="1400" dirty="0">
                <a:solidFill>
                  <a:schemeClr val="bg2">
                    <a:lumMod val="50000"/>
                  </a:schemeClr>
                </a:solidFill>
              </a:rPr>
              <a:t>, David H. </a:t>
            </a:r>
            <a:r>
              <a:rPr lang="en-US" sz="1400" dirty="0" err="1">
                <a:solidFill>
                  <a:schemeClr val="bg2">
                    <a:lumMod val="50000"/>
                  </a:schemeClr>
                </a:solidFill>
              </a:rPr>
              <a:t>Gelfand</a:t>
            </a:r>
            <a:r>
              <a:rPr lang="en-US" sz="1400" dirty="0">
                <a:solidFill>
                  <a:schemeClr val="bg2">
                    <a:lumMod val="50000"/>
                  </a:schemeClr>
                </a:solidFill>
              </a:rPr>
              <a:t>, John J. </a:t>
            </a:r>
            <a:r>
              <a:rPr lang="en-US" sz="1400" dirty="0" err="1">
                <a:solidFill>
                  <a:schemeClr val="bg2">
                    <a:lumMod val="50000"/>
                  </a:schemeClr>
                </a:solidFill>
              </a:rPr>
              <a:t>Sninsky</a:t>
            </a:r>
            <a:r>
              <a:rPr lang="en-US" sz="1400" dirty="0">
                <a:solidFill>
                  <a:schemeClr val="bg2">
                    <a:lumMod val="50000"/>
                  </a:schemeClr>
                </a:solidFill>
              </a:rPr>
              <a:t>.  PCR Applications: Protocols for Functional Genomics: 566 pages. Academic Press; 1 edition (May 17, 1999). ISBN:0123721865. Available in paper copy from the </a:t>
            </a:r>
            <a:r>
              <a:rPr lang="en-US" sz="1400" dirty="0" smtClean="0">
                <a:solidFill>
                  <a:schemeClr val="bg2">
                    <a:lumMod val="50000"/>
                  </a:schemeClr>
                </a:solidFill>
              </a:rPr>
              <a:t>publisher.</a:t>
            </a:r>
            <a:endParaRPr lang="en-US" sz="1400" dirty="0">
              <a:solidFill>
                <a:schemeClr val="bg2">
                  <a:lumMod val="50000"/>
                </a:schemeClr>
              </a:solidFill>
            </a:endParaRPr>
          </a:p>
          <a:p>
            <a:pPr algn="l" rtl="0">
              <a:buSzPct val="150000"/>
              <a:buFont typeface="Wingdings" pitchFamily="2" charset="2"/>
              <a:buChar char="§"/>
              <a:defRPr/>
            </a:pPr>
            <a:r>
              <a:rPr lang="en-US" sz="1400" dirty="0" smtClean="0">
                <a:solidFill>
                  <a:schemeClr val="bg2">
                    <a:lumMod val="50000"/>
                  </a:schemeClr>
                </a:solidFill>
              </a:rPr>
              <a:t>Robert </a:t>
            </a:r>
            <a:r>
              <a:rPr lang="en-US" sz="1400" dirty="0">
                <a:solidFill>
                  <a:schemeClr val="bg2">
                    <a:lumMod val="50000"/>
                  </a:schemeClr>
                </a:solidFill>
              </a:rPr>
              <a:t>F. Mueller, Ian D. Young. </a:t>
            </a:r>
            <a:r>
              <a:rPr lang="en-US" sz="1400" b="1" dirty="0" smtClean="0">
                <a:solidFill>
                  <a:schemeClr val="bg2">
                    <a:lumMod val="50000"/>
                  </a:schemeClr>
                </a:solidFill>
              </a:rPr>
              <a:t>Emery</a:t>
            </a:r>
            <a:r>
              <a:rPr lang="en-US" sz="1400" dirty="0" smtClean="0">
                <a:solidFill>
                  <a:schemeClr val="bg2">
                    <a:lumMod val="50000"/>
                  </a:schemeClr>
                </a:solidFill>
              </a:rPr>
              <a:t>'</a:t>
            </a:r>
            <a:r>
              <a:rPr lang="en-US" sz="1400" b="1" dirty="0" smtClean="0">
                <a:solidFill>
                  <a:schemeClr val="bg2">
                    <a:lumMod val="50000"/>
                  </a:schemeClr>
                </a:solidFill>
              </a:rPr>
              <a:t>s</a:t>
            </a:r>
            <a:r>
              <a:rPr lang="en-US" sz="1400" dirty="0" smtClean="0">
                <a:solidFill>
                  <a:schemeClr val="bg2">
                    <a:lumMod val="50000"/>
                  </a:schemeClr>
                </a:solidFill>
              </a:rPr>
              <a:t> </a:t>
            </a:r>
            <a:r>
              <a:rPr lang="en-US" sz="1400" b="1" dirty="0">
                <a:solidFill>
                  <a:schemeClr val="bg2">
                    <a:lumMod val="50000"/>
                  </a:schemeClr>
                </a:solidFill>
              </a:rPr>
              <a:t>Elements</a:t>
            </a:r>
            <a:r>
              <a:rPr lang="en-US" sz="1400" dirty="0">
                <a:solidFill>
                  <a:schemeClr val="bg2">
                    <a:lumMod val="50000"/>
                  </a:schemeClr>
                </a:solidFill>
              </a:rPr>
              <a:t> of </a:t>
            </a:r>
            <a:r>
              <a:rPr lang="en-US" sz="1400" b="1" dirty="0">
                <a:solidFill>
                  <a:schemeClr val="bg2">
                    <a:lumMod val="50000"/>
                  </a:schemeClr>
                </a:solidFill>
              </a:rPr>
              <a:t>Medical</a:t>
            </a:r>
            <a:r>
              <a:rPr lang="en-US" sz="1400" dirty="0">
                <a:solidFill>
                  <a:schemeClr val="bg2">
                    <a:lumMod val="50000"/>
                  </a:schemeClr>
                </a:solidFill>
              </a:rPr>
              <a:t> </a:t>
            </a:r>
            <a:r>
              <a:rPr lang="en-US" sz="1400" b="1" dirty="0">
                <a:solidFill>
                  <a:schemeClr val="bg2">
                    <a:lumMod val="50000"/>
                  </a:schemeClr>
                </a:solidFill>
              </a:rPr>
              <a:t>Genetics</a:t>
            </a:r>
            <a:r>
              <a:rPr lang="en-US" sz="1400" dirty="0" smtClean="0">
                <a:solidFill>
                  <a:schemeClr val="bg2">
                    <a:lumMod val="50000"/>
                  </a:schemeClr>
                </a:solidFill>
              </a:rPr>
              <a:t>: Publisher</a:t>
            </a:r>
            <a:r>
              <a:rPr lang="en-US" sz="1400" dirty="0">
                <a:solidFill>
                  <a:schemeClr val="bg2">
                    <a:lumMod val="50000"/>
                  </a:schemeClr>
                </a:solidFill>
              </a:rPr>
              <a:t>: </a:t>
            </a:r>
            <a:r>
              <a:rPr lang="en-US" sz="1400" b="1" dirty="0">
                <a:solidFill>
                  <a:schemeClr val="bg2">
                    <a:lumMod val="50000"/>
                  </a:schemeClr>
                </a:solidFill>
              </a:rPr>
              <a:t>Churchill Livingstone</a:t>
            </a:r>
            <a:r>
              <a:rPr lang="en-US" sz="1400" dirty="0">
                <a:solidFill>
                  <a:schemeClr val="bg2">
                    <a:lumMod val="50000"/>
                  </a:schemeClr>
                </a:solidFill>
              </a:rPr>
              <a:t>. </a:t>
            </a:r>
            <a:r>
              <a:rPr lang="en-US" sz="1400" b="1" dirty="0" smtClean="0">
                <a:solidFill>
                  <a:schemeClr val="bg2">
                    <a:lumMod val="50000"/>
                  </a:schemeClr>
                </a:solidFill>
              </a:rPr>
              <a:t>1995</a:t>
            </a:r>
            <a:r>
              <a:rPr lang="en-US" sz="1400" dirty="0" smtClean="0">
                <a:solidFill>
                  <a:schemeClr val="bg2">
                    <a:lumMod val="50000"/>
                  </a:schemeClr>
                </a:solidFill>
              </a:rPr>
              <a:t>. ISBN</a:t>
            </a:r>
            <a:r>
              <a:rPr lang="en-US" sz="1400" dirty="0">
                <a:solidFill>
                  <a:schemeClr val="bg2">
                    <a:lumMod val="50000"/>
                  </a:schemeClr>
                </a:solidFill>
              </a:rPr>
              <a:t>. </a:t>
            </a:r>
            <a:r>
              <a:rPr lang="en-US" sz="1400" i="1" dirty="0">
                <a:solidFill>
                  <a:schemeClr val="bg2">
                    <a:lumMod val="50000"/>
                  </a:schemeClr>
                </a:solidFill>
              </a:rPr>
              <a:t>044307125X.</a:t>
            </a:r>
            <a:r>
              <a:rPr lang="en-US" sz="1400" dirty="0">
                <a:solidFill>
                  <a:schemeClr val="bg2">
                    <a:lumMod val="50000"/>
                  </a:schemeClr>
                </a:solidFill>
              </a:rPr>
              <a:t> Available in paper copy from the publisher.</a:t>
            </a:r>
          </a:p>
          <a:p>
            <a:pPr algn="l" rtl="0">
              <a:buSzPct val="150000"/>
              <a:buFont typeface="Wingdings" pitchFamily="2" charset="2"/>
              <a:buChar char="§"/>
              <a:defRPr/>
            </a:pPr>
            <a:r>
              <a:rPr lang="en-US" sz="1400" b="1" dirty="0">
                <a:solidFill>
                  <a:schemeClr val="bg2">
                    <a:lumMod val="50000"/>
                  </a:schemeClr>
                </a:solidFill>
              </a:rPr>
              <a:t>Robert F. Weaver. Molecular Biology. 600 Pages. Fourth Edition. McGraw-Hill International Edition. ISBN 978-0-07-110216-2.</a:t>
            </a:r>
            <a:r>
              <a:rPr lang="en-US" sz="1400" dirty="0">
                <a:solidFill>
                  <a:schemeClr val="bg2">
                    <a:lumMod val="50000"/>
                  </a:schemeClr>
                </a:solidFill>
              </a:rPr>
              <a:t> Available in paper copy from the </a:t>
            </a:r>
            <a:r>
              <a:rPr lang="en-US" sz="1400" dirty="0" smtClean="0">
                <a:solidFill>
                  <a:schemeClr val="bg2">
                    <a:lumMod val="50000"/>
                  </a:schemeClr>
                </a:solidFill>
              </a:rPr>
              <a:t>publisher.</a:t>
            </a:r>
            <a:endParaRPr lang="en-US" sz="1400" dirty="0">
              <a:solidFill>
                <a:schemeClr val="bg2">
                  <a:lumMod val="50000"/>
                </a:schemeClr>
              </a:solidFill>
            </a:endParaRPr>
          </a:p>
          <a:p>
            <a:pPr algn="l" rtl="0">
              <a:buSzPct val="150000"/>
              <a:buFont typeface="Wingdings" pitchFamily="2" charset="2"/>
              <a:buChar char="§"/>
              <a:defRPr/>
            </a:pPr>
            <a:r>
              <a:rPr lang="en-US" sz="1400" dirty="0">
                <a:solidFill>
                  <a:schemeClr val="bg2">
                    <a:lumMod val="50000"/>
                  </a:schemeClr>
                </a:solidFill>
              </a:rPr>
              <a:t>William B. Coleman, Gregory J. </a:t>
            </a:r>
            <a:r>
              <a:rPr lang="en-US" sz="1400" dirty="0" err="1">
                <a:solidFill>
                  <a:schemeClr val="bg2">
                    <a:lumMod val="50000"/>
                  </a:schemeClr>
                </a:solidFill>
              </a:rPr>
              <a:t>Tsongalis</a:t>
            </a:r>
            <a:r>
              <a:rPr lang="en-US" sz="1400" dirty="0">
                <a:solidFill>
                  <a:schemeClr val="bg2">
                    <a:lumMod val="50000"/>
                  </a:schemeClr>
                </a:solidFill>
              </a:rPr>
              <a:t>. Molecular Diagnostics. For the Clinical </a:t>
            </a:r>
            <a:r>
              <a:rPr lang="en-US" sz="1400" dirty="0" err="1">
                <a:solidFill>
                  <a:schemeClr val="bg2">
                    <a:lumMod val="50000"/>
                  </a:schemeClr>
                </a:solidFill>
              </a:rPr>
              <a:t>Laboratorian</a:t>
            </a:r>
            <a:r>
              <a:rPr lang="en-US" sz="1400" dirty="0">
                <a:solidFill>
                  <a:schemeClr val="bg2">
                    <a:lumMod val="50000"/>
                  </a:schemeClr>
                </a:solidFill>
              </a:rPr>
              <a:t>: 592 pages</a:t>
            </a:r>
            <a:r>
              <a:rPr lang="en-US" sz="1400" dirty="0" smtClean="0">
                <a:solidFill>
                  <a:schemeClr val="bg2">
                    <a:lumMod val="50000"/>
                  </a:schemeClr>
                </a:solidFill>
              </a:rPr>
              <a:t>. Humana </a:t>
            </a:r>
            <a:r>
              <a:rPr lang="en-US" sz="1400" dirty="0">
                <a:solidFill>
                  <a:schemeClr val="bg2">
                    <a:lumMod val="50000"/>
                  </a:schemeClr>
                </a:solidFill>
              </a:rPr>
              <a:t>Press; 4th Printing. edition (August 15, 2005).  ISBN </a:t>
            </a:r>
            <a:r>
              <a:rPr lang="en-US" sz="1400" dirty="0" smtClean="0">
                <a:solidFill>
                  <a:schemeClr val="bg2">
                    <a:lumMod val="50000"/>
                  </a:schemeClr>
                </a:solidFill>
              </a:rPr>
              <a:t>1588293564. Available </a:t>
            </a:r>
            <a:r>
              <a:rPr lang="en-US" sz="1400" dirty="0">
                <a:solidFill>
                  <a:schemeClr val="bg2">
                    <a:lumMod val="50000"/>
                  </a:schemeClr>
                </a:solidFill>
              </a:rPr>
              <a:t>in paper copy from the publisher</a:t>
            </a:r>
            <a:r>
              <a:rPr lang="en-US" sz="1400" dirty="0" smtClean="0">
                <a:solidFill>
                  <a:schemeClr val="bg2">
                    <a:lumMod val="50000"/>
                  </a:schemeClr>
                </a:solidFill>
              </a:rPr>
              <a:t>.</a:t>
            </a:r>
          </a:p>
          <a:p>
            <a:pPr marL="0" indent="0" algn="l" rtl="0">
              <a:buSzPct val="150000"/>
              <a:buFont typeface="Wingdings" pitchFamily="2" charset="2"/>
              <a:buNone/>
              <a:defRPr/>
            </a:pPr>
            <a:endParaRPr lang="en-US" sz="1400" dirty="0">
              <a:solidFill>
                <a:schemeClr val="bg2">
                  <a:lumMod val="50000"/>
                </a:schemeClr>
              </a:solidFill>
            </a:endParaRPr>
          </a:p>
        </p:txBody>
      </p:sp>
      <p:sp>
        <p:nvSpPr>
          <p:cNvPr id="61444"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  </a:t>
            </a:r>
          </a:p>
        </p:txBody>
      </p:sp>
      <p:pic>
        <p:nvPicPr>
          <p:cNvPr id="62467" name="Picture 4"/>
          <p:cNvPicPr>
            <a:picLocks noGrp="1" noChangeAspect="1" noChangeArrowheads="1"/>
          </p:cNvPicPr>
          <p:nvPr>
            <p:ph type="body" idx="1"/>
          </p:nvPr>
        </p:nvPicPr>
        <p:blipFill>
          <a:blip r:embed="rId2" cstate="print"/>
          <a:srcRect/>
          <a:stretch>
            <a:fillRect/>
          </a:stretch>
        </p:blipFill>
        <p:spPr>
          <a:xfrm>
            <a:off x="0" y="-238125"/>
            <a:ext cx="9144000" cy="7096125"/>
          </a:xfrm>
        </p:spPr>
      </p:pic>
      <p:sp>
        <p:nvSpPr>
          <p:cNvPr id="62468" name="Text Box 6"/>
          <p:cNvSpPr txBox="1">
            <a:spLocks noChangeArrowheads="1"/>
          </p:cNvSpPr>
          <p:nvPr/>
        </p:nvSpPr>
        <p:spPr bwMode="auto">
          <a:xfrm>
            <a:off x="2438400" y="533400"/>
            <a:ext cx="3200400" cy="1006475"/>
          </a:xfrm>
          <a:prstGeom prst="rect">
            <a:avLst/>
          </a:prstGeom>
          <a:noFill/>
          <a:ln w="12700" cap="sq">
            <a:noFill/>
            <a:miter lim="800000"/>
            <a:headEnd type="none" w="sm" len="sm"/>
            <a:tailEnd type="none" w="sm" len="sm"/>
          </a:ln>
        </p:spPr>
        <p:txBody>
          <a:bodyPr>
            <a:spAutoFit/>
          </a:bodyPr>
          <a:lstStyle/>
          <a:p>
            <a:pPr algn="r" rtl="1">
              <a:spcBef>
                <a:spcPct val="50000"/>
              </a:spcBef>
            </a:pPr>
            <a:r>
              <a:rPr lang="en-US" sz="6000" b="1">
                <a:solidFill>
                  <a:srgbClr val="663300"/>
                </a:solidFill>
                <a:latin typeface="Monotype Corsiva" pitchFamily="66" charset="0"/>
              </a:rPr>
              <a:t>Thank you</a:t>
            </a:r>
          </a:p>
        </p:txBody>
      </p:sp>
      <p:sp>
        <p:nvSpPr>
          <p:cNvPr id="62469" name="Footer Placeholder 1"/>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ransition advTm="1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371600"/>
          </a:xfrm>
        </p:spPr>
        <p:txBody>
          <a:bodyPr/>
          <a:lstStyle/>
          <a:p>
            <a:pPr algn="ctr"/>
            <a:r>
              <a:rPr lang="en-US" sz="3200" b="1" smtClean="0">
                <a:solidFill>
                  <a:srgbClr val="800000"/>
                </a:solidFill>
                <a:latin typeface="Arial Black" pitchFamily="34" charset="0"/>
                <a:cs typeface="Times New Roman" pitchFamily="18" charset="0"/>
              </a:rPr>
              <a:t>Three Domain of Life</a:t>
            </a:r>
            <a:endParaRPr lang="en-US" sz="3200" smtClean="0">
              <a:latin typeface="Arial Black" pitchFamily="34" charset="0"/>
            </a:endParaRPr>
          </a:p>
        </p:txBody>
      </p:sp>
      <p:sp>
        <p:nvSpPr>
          <p:cNvPr id="3" name="Content Placeholder 2"/>
          <p:cNvSpPr>
            <a:spLocks noGrp="1"/>
          </p:cNvSpPr>
          <p:nvPr>
            <p:ph sz="half" idx="1"/>
          </p:nvPr>
        </p:nvSpPr>
        <p:spPr/>
        <p:txBody>
          <a:bodyPr/>
          <a:lstStyle/>
          <a:p>
            <a:pPr algn="l" rtl="0">
              <a:defRPr/>
            </a:pPr>
            <a:r>
              <a:rPr lang="en-US" sz="3200" dirty="0">
                <a:solidFill>
                  <a:schemeClr val="bg2">
                    <a:lumMod val="75000"/>
                  </a:schemeClr>
                </a:solidFill>
                <a:latin typeface="Times New Roman" pitchFamily="18" charset="0"/>
                <a:cs typeface="Times New Roman" pitchFamily="18" charset="0"/>
              </a:rPr>
              <a:t>Eukaryotic</a:t>
            </a:r>
          </a:p>
          <a:p>
            <a:pPr algn="l" rtl="0">
              <a:defRPr/>
            </a:pPr>
            <a:r>
              <a:rPr lang="en-US" sz="3200" dirty="0">
                <a:solidFill>
                  <a:schemeClr val="bg2">
                    <a:lumMod val="75000"/>
                  </a:schemeClr>
                </a:solidFill>
                <a:latin typeface="Times New Roman" pitchFamily="18" charset="0"/>
                <a:cs typeface="Times New Roman" pitchFamily="18" charset="0"/>
              </a:rPr>
              <a:t>Prokaryotic </a:t>
            </a:r>
          </a:p>
          <a:p>
            <a:pPr algn="l" rtl="0">
              <a:defRPr/>
            </a:pPr>
            <a:r>
              <a:rPr lang="en-US" sz="3200" dirty="0" err="1">
                <a:solidFill>
                  <a:schemeClr val="bg2">
                    <a:lumMod val="75000"/>
                  </a:schemeClr>
                </a:solidFill>
                <a:latin typeface="Times New Roman" pitchFamily="18" charset="0"/>
                <a:cs typeface="Times New Roman" pitchFamily="18" charset="0"/>
              </a:rPr>
              <a:t>Archaea</a:t>
            </a:r>
            <a:endParaRPr lang="en-US" sz="3200" dirty="0">
              <a:solidFill>
                <a:schemeClr val="bg2">
                  <a:lumMod val="75000"/>
                </a:schemeClr>
              </a:solidFill>
              <a:latin typeface="Times New Roman" pitchFamily="18" charset="0"/>
              <a:cs typeface="Times New Roman" pitchFamily="18" charset="0"/>
            </a:endParaRPr>
          </a:p>
          <a:p>
            <a:pPr>
              <a:defRPr/>
            </a:pPr>
            <a:endParaRPr lang="en-US" dirty="0"/>
          </a:p>
        </p:txBody>
      </p:sp>
      <p:sp>
        <p:nvSpPr>
          <p:cNvPr id="8196" name="Footer Placeholder 4"/>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8197" name="Picture 2"/>
          <p:cNvPicPr>
            <a:picLocks noGrp="1" noChangeAspect="1" noChangeArrowheads="1"/>
          </p:cNvPicPr>
          <p:nvPr>
            <p:ph sz="half" idx="2"/>
          </p:nvPr>
        </p:nvPicPr>
        <p:blipFill>
          <a:blip r:embed="rId2" cstate="print"/>
          <a:srcRect/>
          <a:stretch>
            <a:fillRect/>
          </a:stretch>
        </p:blipFill>
        <p:spPr>
          <a:xfrm>
            <a:off x="4679950" y="1981200"/>
            <a:ext cx="3975100" cy="3886200"/>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371600"/>
          </a:xfrm>
        </p:spPr>
        <p:txBody>
          <a:bodyPr/>
          <a:lstStyle/>
          <a:p>
            <a:pPr algn="ctr"/>
            <a:r>
              <a:rPr lang="en-US" sz="3200" b="1" smtClean="0">
                <a:solidFill>
                  <a:srgbClr val="800000"/>
                </a:solidFill>
                <a:latin typeface="Arial Black" pitchFamily="34" charset="0"/>
                <a:cs typeface="Times New Roman" pitchFamily="18" charset="0"/>
              </a:rPr>
              <a:t>Eukaryotic Cell</a:t>
            </a:r>
            <a:endParaRPr lang="en-US" sz="3200" smtClean="0">
              <a:latin typeface="Arial Black" pitchFamily="34" charset="0"/>
            </a:endParaRPr>
          </a:p>
        </p:txBody>
      </p:sp>
      <p:sp>
        <p:nvSpPr>
          <p:cNvPr id="3" name="Content Placeholder 2"/>
          <p:cNvSpPr>
            <a:spLocks noGrp="1"/>
          </p:cNvSpPr>
          <p:nvPr>
            <p:ph sz="half" idx="1"/>
          </p:nvPr>
        </p:nvSpPr>
        <p:spPr>
          <a:xfrm>
            <a:off x="228600" y="1981200"/>
            <a:ext cx="4572000" cy="3886200"/>
          </a:xfrm>
        </p:spPr>
        <p:txBody>
          <a:bodyPr/>
          <a:lstStyle/>
          <a:p>
            <a:pPr marL="0" indent="0" algn="l">
              <a:buFont typeface="Wingdings" pitchFamily="2" charset="2"/>
              <a:buNone/>
              <a:defRPr/>
            </a:pPr>
            <a:r>
              <a:rPr lang="en-US" sz="3200" dirty="0">
                <a:solidFill>
                  <a:srgbClr val="800000"/>
                </a:solidFill>
                <a:latin typeface="Times New Roman" pitchFamily="18" charset="0"/>
                <a:cs typeface="Times New Roman" pitchFamily="18" charset="0"/>
              </a:rPr>
              <a:t>Eukaryotes</a:t>
            </a:r>
            <a:r>
              <a:rPr lang="en-US" sz="3200" dirty="0">
                <a:solidFill>
                  <a:srgbClr val="000000"/>
                </a:solidFill>
                <a:latin typeface="Times New Roman" pitchFamily="18" charset="0"/>
                <a:cs typeface="Times New Roman" pitchFamily="18" charset="0"/>
              </a:rPr>
              <a:t> </a:t>
            </a:r>
            <a:r>
              <a:rPr lang="en-US" sz="3200" dirty="0">
                <a:solidFill>
                  <a:schemeClr val="bg2">
                    <a:lumMod val="50000"/>
                  </a:schemeClr>
                </a:solidFill>
                <a:latin typeface="Times New Roman" pitchFamily="18" charset="0"/>
                <a:cs typeface="Times New Roman" pitchFamily="18" charset="0"/>
              </a:rPr>
              <a:t>are generally more advanced than prokaryotes</a:t>
            </a:r>
            <a:endParaRPr lang="en-US" sz="3200" dirty="0"/>
          </a:p>
        </p:txBody>
      </p:sp>
      <p:sp>
        <p:nvSpPr>
          <p:cNvPr id="9220" name="Content Placeholder 3"/>
          <p:cNvSpPr>
            <a:spLocks noGrp="1"/>
          </p:cNvSpPr>
          <p:nvPr>
            <p:ph sz="half" idx="2"/>
          </p:nvPr>
        </p:nvSpPr>
        <p:spPr/>
        <p:txBody>
          <a:bodyPr/>
          <a:lstStyle/>
          <a:p>
            <a:endParaRPr lang="en-US" smtClean="0"/>
          </a:p>
        </p:txBody>
      </p:sp>
      <p:sp>
        <p:nvSpPr>
          <p:cNvPr id="9221" name="Footer Placeholder 4"/>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pic>
        <p:nvPicPr>
          <p:cNvPr id="9222" name="Picture 2"/>
          <p:cNvPicPr>
            <a:picLocks noChangeAspect="1" noChangeArrowheads="1"/>
          </p:cNvPicPr>
          <p:nvPr/>
        </p:nvPicPr>
        <p:blipFill>
          <a:blip r:embed="rId2" cstate="print"/>
          <a:srcRect/>
          <a:stretch>
            <a:fillRect/>
          </a:stretch>
        </p:blipFill>
        <p:spPr bwMode="auto">
          <a:xfrm>
            <a:off x="4572000" y="1981200"/>
            <a:ext cx="4114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304800"/>
            <a:ext cx="8229600" cy="1371600"/>
          </a:xfrm>
        </p:spPr>
        <p:txBody>
          <a:bodyPr/>
          <a:lstStyle/>
          <a:p>
            <a:pPr algn="ctr"/>
            <a:r>
              <a:rPr lang="en-US" sz="3200" b="1" smtClean="0">
                <a:solidFill>
                  <a:srgbClr val="800000"/>
                </a:solidFill>
                <a:latin typeface="Arial Black" pitchFamily="34" charset="0"/>
                <a:cs typeface="Times New Roman" pitchFamily="18" charset="0"/>
              </a:rPr>
              <a:t>Eukaryotic Cell</a:t>
            </a:r>
            <a:endParaRPr lang="en-US" sz="3200" smtClean="0"/>
          </a:p>
        </p:txBody>
      </p:sp>
      <p:sp>
        <p:nvSpPr>
          <p:cNvPr id="3" name="Content Placeholder 2"/>
          <p:cNvSpPr>
            <a:spLocks noGrp="1"/>
          </p:cNvSpPr>
          <p:nvPr>
            <p:ph idx="1"/>
          </p:nvPr>
        </p:nvSpPr>
        <p:spPr/>
        <p:txBody>
          <a:bodyPr/>
          <a:lstStyle/>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Eukaryotic</a:t>
            </a:r>
            <a:r>
              <a:rPr lang="en-US" sz="2400" dirty="0">
                <a:solidFill>
                  <a:srgbClr val="990000"/>
                </a:solidFill>
                <a:latin typeface="Times New Roman" pitchFamily="18" charset="0"/>
                <a:cs typeface="Times New Roman" pitchFamily="18" charset="0"/>
              </a:rPr>
              <a:t> cells</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are found in animals, plants, fungi and </a:t>
            </a:r>
            <a:r>
              <a:rPr lang="en-US" sz="2400" dirty="0" err="1">
                <a:solidFill>
                  <a:schemeClr val="bg2">
                    <a:lumMod val="50000"/>
                  </a:schemeClr>
                </a:solidFill>
                <a:latin typeface="Times New Roman" pitchFamily="18" charset="0"/>
                <a:cs typeface="Times New Roman" pitchFamily="18" charset="0"/>
              </a:rPr>
              <a:t>protists</a:t>
            </a:r>
            <a:r>
              <a:rPr lang="en-US" sz="2400" dirty="0">
                <a:solidFill>
                  <a:schemeClr val="bg2">
                    <a:lumMod val="50000"/>
                  </a:schemeClr>
                </a:solidFill>
                <a:latin typeface="Times New Roman" pitchFamily="18" charset="0"/>
                <a:cs typeface="Times New Roman" pitchFamily="18" charset="0"/>
              </a:rPr>
              <a:t> cell;</a:t>
            </a:r>
          </a:p>
          <a:p>
            <a:pPr algn="l" rtl="0" eaLnBrk="1" hangingPunct="1">
              <a:spcBef>
                <a:spcPts val="0"/>
              </a:spcBef>
              <a:buSzPct val="150000"/>
              <a:buFont typeface="Wingdings" pitchFamily="2" charset="2"/>
              <a:buChar char="§"/>
              <a:defRPr/>
            </a:pPr>
            <a:r>
              <a:rPr lang="en-US" sz="2400" dirty="0">
                <a:solidFill>
                  <a:schemeClr val="bg2">
                    <a:lumMod val="50000"/>
                  </a:schemeClr>
                </a:solidFill>
                <a:latin typeface="Times New Roman" pitchFamily="18" charset="0"/>
                <a:cs typeface="Times New Roman" pitchFamily="18" charset="0"/>
              </a:rPr>
              <a:t>Cell with a </a:t>
            </a:r>
            <a:r>
              <a:rPr lang="en-US" sz="2400" u="sng" dirty="0">
                <a:solidFill>
                  <a:srgbClr val="990000"/>
                </a:solidFill>
                <a:latin typeface="Times New Roman" pitchFamily="18" charset="0"/>
                <a:cs typeface="Times New Roman" pitchFamily="18" charset="0"/>
              </a:rPr>
              <a:t>true nucleus</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where the genetic material is surrounded by a membrane; </a:t>
            </a: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Eukaryotic</a:t>
            </a:r>
            <a:r>
              <a:rPr lang="en-US" sz="2400" dirty="0">
                <a:solidFill>
                  <a:srgbClr val="990000"/>
                </a:solidFill>
                <a:latin typeface="Times New Roman" pitchFamily="18" charset="0"/>
                <a:cs typeface="Times New Roman" pitchFamily="18" charset="0"/>
              </a:rPr>
              <a:t> </a:t>
            </a:r>
            <a:r>
              <a:rPr lang="en-US" sz="2400" u="sng" dirty="0">
                <a:solidFill>
                  <a:srgbClr val="990000"/>
                </a:solidFill>
                <a:latin typeface="Times New Roman" pitchFamily="18" charset="0"/>
                <a:cs typeface="Times New Roman" pitchFamily="18" charset="0"/>
              </a:rPr>
              <a:t>genome</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is more </a:t>
            </a:r>
            <a:r>
              <a:rPr lang="en-US" sz="2400" u="sng" dirty="0">
                <a:solidFill>
                  <a:srgbClr val="990000"/>
                </a:solidFill>
                <a:latin typeface="Times New Roman" pitchFamily="18" charset="0"/>
                <a:cs typeface="Times New Roman" pitchFamily="18" charset="0"/>
              </a:rPr>
              <a:t>complex</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than that of prokaryotes and distributed among multiple chromosomes; </a:t>
            </a: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Eukaryotic DNA is linear</a:t>
            </a:r>
            <a:r>
              <a:rPr lang="en-US" sz="2400" dirty="0">
                <a:solidFill>
                  <a:srgbClr val="000000"/>
                </a:solidFill>
                <a:latin typeface="Times New Roman" pitchFamily="18" charset="0"/>
                <a:cs typeface="Times New Roman" pitchFamily="18" charset="0"/>
              </a:rPr>
              <a:t>;</a:t>
            </a:r>
          </a:p>
          <a:p>
            <a:pPr algn="l" rtl="0" eaLnBrk="1" hangingPunct="1">
              <a:spcBef>
                <a:spcPts val="0"/>
              </a:spcBef>
              <a:buSzPct val="150000"/>
              <a:buFont typeface="Wingdings" pitchFamily="2" charset="2"/>
              <a:buChar char="§"/>
              <a:defRPr/>
            </a:pPr>
            <a:r>
              <a:rPr lang="en-US" sz="2400" u="sng" dirty="0">
                <a:solidFill>
                  <a:srgbClr val="990000"/>
                </a:solidFill>
                <a:latin typeface="Times New Roman" pitchFamily="18" charset="0"/>
                <a:cs typeface="Times New Roman" pitchFamily="18" charset="0"/>
              </a:rPr>
              <a:t>Eukaryotic DNA is </a:t>
            </a:r>
            <a:r>
              <a:rPr lang="en-US" sz="2400" u="sng" dirty="0" err="1">
                <a:solidFill>
                  <a:srgbClr val="990000"/>
                </a:solidFill>
                <a:latin typeface="Times New Roman" pitchFamily="18" charset="0"/>
                <a:cs typeface="Times New Roman" pitchFamily="18" charset="0"/>
              </a:rPr>
              <a:t>complexed</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with proteins called </a:t>
            </a:r>
            <a:r>
              <a:rPr lang="en-US" sz="2400" u="sng" dirty="0">
                <a:solidFill>
                  <a:srgbClr val="990000"/>
                </a:solidFill>
                <a:latin typeface="Times New Roman" pitchFamily="18" charset="0"/>
                <a:cs typeface="Times New Roman" pitchFamily="18" charset="0"/>
              </a:rPr>
              <a:t>histones</a:t>
            </a:r>
            <a:r>
              <a:rPr lang="en-US" sz="2400" dirty="0">
                <a:solidFill>
                  <a:srgbClr val="000000"/>
                </a:solidFill>
                <a:latin typeface="Times New Roman" pitchFamily="18" charset="0"/>
                <a:cs typeface="Times New Roman" pitchFamily="18" charset="0"/>
              </a:rPr>
              <a:t>;</a:t>
            </a:r>
          </a:p>
          <a:p>
            <a:pPr algn="l" rtl="0" eaLnBrk="1" hangingPunct="1">
              <a:spcBef>
                <a:spcPts val="0"/>
              </a:spcBef>
              <a:buSzPct val="150000"/>
              <a:buFont typeface="Wingdings" pitchFamily="2" charset="2"/>
              <a:buChar char="§"/>
              <a:defRPr/>
            </a:pPr>
            <a:r>
              <a:rPr lang="en-US" sz="2400" dirty="0">
                <a:solidFill>
                  <a:srgbClr val="990000"/>
                </a:solidFill>
                <a:latin typeface="Times New Roman" pitchFamily="18" charset="0"/>
                <a:cs typeface="Times New Roman" pitchFamily="18" charset="0"/>
              </a:rPr>
              <a:t>Numerous</a:t>
            </a:r>
            <a:r>
              <a:rPr lang="en-US" sz="2400" dirty="0">
                <a:solidFill>
                  <a:srgbClr val="000000"/>
                </a:solidFill>
                <a:latin typeface="Times New Roman" pitchFamily="18" charset="0"/>
                <a:cs typeface="Times New Roman" pitchFamily="18" charset="0"/>
              </a:rPr>
              <a:t> </a:t>
            </a:r>
            <a:r>
              <a:rPr lang="en-US" sz="2400" dirty="0">
                <a:solidFill>
                  <a:schemeClr val="bg2">
                    <a:lumMod val="50000"/>
                  </a:schemeClr>
                </a:solidFill>
                <a:latin typeface="Times New Roman" pitchFamily="18" charset="0"/>
                <a:cs typeface="Times New Roman" pitchFamily="18" charset="0"/>
              </a:rPr>
              <a:t>membrane-bound organelles;</a:t>
            </a:r>
            <a:r>
              <a:rPr lang="ar-SA" sz="2400" dirty="0">
                <a:solidFill>
                  <a:schemeClr val="bg2">
                    <a:lumMod val="50000"/>
                  </a:schemeClr>
                </a:solidFill>
                <a:latin typeface="Times New Roman" pitchFamily="18" charset="0"/>
                <a:cs typeface="Times New Roman" pitchFamily="18" charset="0"/>
              </a:rPr>
              <a:t> </a:t>
            </a:r>
          </a:p>
          <a:p>
            <a:pPr algn="l" rtl="0" eaLnBrk="1" hangingPunct="1">
              <a:spcBef>
                <a:spcPts val="0"/>
              </a:spcBef>
              <a:buSzPct val="150000"/>
              <a:buFont typeface="Wingdings" pitchFamily="2" charset="2"/>
              <a:buChar char="§"/>
              <a:defRPr/>
            </a:pPr>
            <a:r>
              <a:rPr lang="en-US" sz="2400" dirty="0">
                <a:solidFill>
                  <a:srgbClr val="990000"/>
                </a:solidFill>
                <a:latin typeface="Times New Roman" pitchFamily="18" charset="0"/>
                <a:cs typeface="Times New Roman" pitchFamily="18" charset="0"/>
              </a:rPr>
              <a:t>Complex internal structure</a:t>
            </a:r>
            <a:r>
              <a:rPr lang="en-US" sz="2400" dirty="0">
                <a:solidFill>
                  <a:srgbClr val="000000"/>
                </a:solidFill>
                <a:latin typeface="Times New Roman" pitchFamily="18" charset="0"/>
                <a:cs typeface="Times New Roman" pitchFamily="18" charset="0"/>
              </a:rPr>
              <a:t>;</a:t>
            </a:r>
            <a:endParaRPr lang="ar-SA" sz="2400" dirty="0">
              <a:solidFill>
                <a:srgbClr val="000000"/>
              </a:solidFill>
              <a:latin typeface="Times New Roman" pitchFamily="18" charset="0"/>
              <a:cs typeface="Times New Roman" pitchFamily="18" charset="0"/>
            </a:endParaRPr>
          </a:p>
          <a:p>
            <a:pPr algn="l" rtl="0" eaLnBrk="1" hangingPunct="1">
              <a:spcBef>
                <a:spcPts val="0"/>
              </a:spcBef>
              <a:buSzPct val="150000"/>
              <a:buFont typeface="Wingdings" pitchFamily="2" charset="2"/>
              <a:buChar char="§"/>
              <a:defRPr/>
            </a:pPr>
            <a:r>
              <a:rPr lang="en-US" sz="2400" dirty="0">
                <a:solidFill>
                  <a:schemeClr val="bg2">
                    <a:lumMod val="50000"/>
                  </a:schemeClr>
                </a:solidFill>
                <a:latin typeface="Times New Roman" pitchFamily="18" charset="0"/>
                <a:cs typeface="Times New Roman" pitchFamily="18" charset="0"/>
              </a:rPr>
              <a:t>Cell division by </a:t>
            </a:r>
            <a:r>
              <a:rPr lang="en-US" sz="2400" u="sng" dirty="0">
                <a:solidFill>
                  <a:srgbClr val="990000"/>
                </a:solidFill>
                <a:latin typeface="Times New Roman" pitchFamily="18" charset="0"/>
                <a:cs typeface="Times New Roman" pitchFamily="18" charset="0"/>
              </a:rPr>
              <a:t>mitosis.</a:t>
            </a:r>
          </a:p>
          <a:p>
            <a:pPr>
              <a:defRPr/>
            </a:pPr>
            <a:endParaRPr lang="en-US" dirty="0"/>
          </a:p>
        </p:txBody>
      </p:sp>
      <p:sp>
        <p:nvSpPr>
          <p:cNvPr id="10244" name="Footer Placeholder 3"/>
          <p:cNvSpPr>
            <a:spLocks noGrp="1"/>
          </p:cNvSpPr>
          <p:nvPr>
            <p:ph type="ftr" sz="quarter" idx="10"/>
          </p:nvPr>
        </p:nvSpPr>
        <p:spPr>
          <a:noFill/>
          <a:ln>
            <a:miter lim="800000"/>
            <a:headEnd/>
            <a:tailEnd/>
          </a:ln>
        </p:spPr>
        <p:txBody>
          <a:bodyPr/>
          <a:lstStyle/>
          <a:p>
            <a:r>
              <a:rPr lang="fi-FI" smtClean="0"/>
              <a:t>Dr./Salwa Hassan Teama 2012</a:t>
            </a: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1371600"/>
          </a:xfrm>
        </p:spPr>
        <p:txBody>
          <a:bodyPr/>
          <a:lstStyle/>
          <a:p>
            <a:pPr algn="ctr"/>
            <a:r>
              <a:rPr lang="en-US" sz="3200" b="1" smtClean="0">
                <a:solidFill>
                  <a:srgbClr val="800000"/>
                </a:solidFill>
                <a:latin typeface="Arial Black" pitchFamily="34" charset="0"/>
                <a:cs typeface="Times New Roman" pitchFamily="18" charset="0"/>
              </a:rPr>
              <a:t>Prokaryotic Cell</a:t>
            </a:r>
            <a:endParaRPr lang="ar-JO" sz="3200" smtClean="0">
              <a:solidFill>
                <a:srgbClr val="800000"/>
              </a:solidFill>
              <a:latin typeface="Arial Black" pitchFamily="34" charset="0"/>
            </a:endParaRPr>
          </a:p>
        </p:txBody>
      </p:sp>
      <p:graphicFrame>
        <p:nvGraphicFramePr>
          <p:cNvPr id="4" name="Content Placeholder 3"/>
          <p:cNvGraphicFramePr>
            <a:graphicFrameLocks noGrp="1"/>
          </p:cNvGraphicFramePr>
          <p:nvPr>
            <p:ph idx="1"/>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1"/>
          <p:cNvSpPr txBox="1">
            <a:spLocks noChangeArrowheads="1"/>
          </p:cNvSpPr>
          <p:nvPr/>
        </p:nvSpPr>
        <p:spPr bwMode="auto">
          <a:xfrm>
            <a:off x="914400" y="5334000"/>
            <a:ext cx="5029200" cy="246063"/>
          </a:xfrm>
          <a:prstGeom prst="rect">
            <a:avLst/>
          </a:prstGeom>
          <a:noFill/>
          <a:ln>
            <a:noFill/>
          </a:ln>
          <a:extLst>
            <a:ext uri="{909E8E84-426E-40DD-AFC4-6F175D3DCCD1}"/>
            <a:ext uri="{91240B29-F687-4F45-9708-019B960494DF}"/>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000" dirty="0" smtClean="0">
                <a:solidFill>
                  <a:schemeClr val="bg2">
                    <a:lumMod val="75000"/>
                  </a:schemeClr>
                </a:solidFill>
                <a:latin typeface="Times New Roman" pitchFamily="18" charset="0"/>
                <a:cs typeface="Times New Roman" pitchFamily="18" charset="0"/>
              </a:rPr>
              <a:t> </a:t>
            </a:r>
            <a:endParaRPr lang="ar-JO" sz="1000" dirty="0" smtClean="0">
              <a:solidFill>
                <a:schemeClr val="bg2">
                  <a:lumMod val="75000"/>
                </a:schemeClr>
              </a:solidFill>
              <a:latin typeface="Times New Roman" pitchFamily="18" charset="0"/>
              <a:cs typeface="Times New Roman" pitchFamily="18" charset="0"/>
            </a:endParaRPr>
          </a:p>
        </p:txBody>
      </p:sp>
      <p:sp>
        <p:nvSpPr>
          <p:cNvPr id="11269" name="Footer Placeholder 1"/>
          <p:cNvSpPr>
            <a:spLocks noGrp="1"/>
          </p:cNvSpPr>
          <p:nvPr>
            <p:ph type="ftr" sz="quarter" idx="10"/>
          </p:nvPr>
        </p:nvSpPr>
        <p:spPr>
          <a:noFill/>
          <a:ln>
            <a:miter lim="800000"/>
            <a:headEnd/>
            <a:tailEnd/>
          </a:ln>
        </p:spPr>
        <p:txBody>
          <a:bodyPr/>
          <a:lstStyle/>
          <a:p>
            <a:r>
              <a:rPr lang="fi-FI" smtClean="0"/>
              <a:t> </a:t>
            </a:r>
            <a:endParaRPr lang="en-US" smtClean="0"/>
          </a:p>
        </p:txBody>
      </p:sp>
      <p:sp>
        <p:nvSpPr>
          <p:cNvPr id="11270" name="TextBox 1"/>
          <p:cNvSpPr txBox="1">
            <a:spLocks noChangeArrowheads="1"/>
          </p:cNvSpPr>
          <p:nvPr/>
        </p:nvSpPr>
        <p:spPr bwMode="auto">
          <a:xfrm>
            <a:off x="2209800" y="4779963"/>
            <a:ext cx="5105400" cy="554037"/>
          </a:xfrm>
          <a:prstGeom prst="rect">
            <a:avLst/>
          </a:prstGeom>
          <a:noFill/>
          <a:ln w="9525">
            <a:noFill/>
            <a:miter lim="800000"/>
            <a:headEnd/>
            <a:tailEnd/>
          </a:ln>
        </p:spPr>
        <p:txBody>
          <a:bodyPr>
            <a:spAutoFit/>
          </a:bodyPr>
          <a:lstStyle/>
          <a:p>
            <a:r>
              <a:rPr lang="en-US" sz="1200"/>
              <a:t>Mariana Ruiz Villarreal, LadyofHats. Source: Wikipedia</a:t>
            </a:r>
          </a:p>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E7F6FF"/>
        </a:lt1>
        <a:dk2>
          <a:srgbClr val="000000"/>
        </a:dk2>
        <a:lt2>
          <a:srgbClr val="00007D"/>
        </a:lt2>
        <a:accent1>
          <a:srgbClr val="9999FF"/>
        </a:accent1>
        <a:accent2>
          <a:srgbClr val="9999CC"/>
        </a:accent2>
        <a:accent3>
          <a:srgbClr val="F1FA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9572</TotalTime>
  <Words>2269</Words>
  <Application>Microsoft Office PowerPoint</Application>
  <PresentationFormat>On-screen Show (4:3)</PresentationFormat>
  <Paragraphs>355</Paragraphs>
  <Slides>59</Slides>
  <Notes>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Pixel</vt:lpstr>
      <vt:lpstr>OBISESAN A.O.  PHARMACOLOGY AND THERAPEUTICS DEPARTMENT  </vt:lpstr>
      <vt:lpstr>Contents </vt:lpstr>
      <vt:lpstr>Target Audience </vt:lpstr>
      <vt:lpstr>Molecular Biology</vt:lpstr>
      <vt:lpstr>The Genome Database</vt:lpstr>
      <vt:lpstr>Three Domain of Life</vt:lpstr>
      <vt:lpstr>Eukaryotic Cell</vt:lpstr>
      <vt:lpstr>Eukaryotic Cell</vt:lpstr>
      <vt:lpstr>Prokaryotic Cell</vt:lpstr>
      <vt:lpstr>Prokaryotic Cell</vt:lpstr>
      <vt:lpstr>Archaea</vt:lpstr>
      <vt:lpstr>The Genome</vt:lpstr>
      <vt:lpstr>The Genome Size</vt:lpstr>
      <vt:lpstr>  Species/ Number of Chromosomes  </vt:lpstr>
      <vt:lpstr>Human Genome</vt:lpstr>
      <vt:lpstr>Human Genome</vt:lpstr>
      <vt:lpstr>Slide 17</vt:lpstr>
      <vt:lpstr>General Structure of Nucleic Acid</vt:lpstr>
      <vt:lpstr>Nucleotides</vt:lpstr>
      <vt:lpstr>Nucleotides</vt:lpstr>
      <vt:lpstr>Nucleotides</vt:lpstr>
      <vt:lpstr>The DNA</vt:lpstr>
      <vt:lpstr>DNA Double Helix</vt:lpstr>
      <vt:lpstr>DNA Double Helix</vt:lpstr>
      <vt:lpstr>The Gene</vt:lpstr>
      <vt:lpstr>The Gene</vt:lpstr>
      <vt:lpstr>Dominant and Recessive</vt:lpstr>
      <vt:lpstr>Dominant and Recessive</vt:lpstr>
      <vt:lpstr>Gene Structure</vt:lpstr>
      <vt:lpstr>DNA Organization</vt:lpstr>
      <vt:lpstr>DNA Organization</vt:lpstr>
      <vt:lpstr>The RNA</vt:lpstr>
      <vt:lpstr>Messenger RNA/ mRNA</vt:lpstr>
      <vt:lpstr>mRNA</vt:lpstr>
      <vt:lpstr>Transfer RNA/ tRNA </vt:lpstr>
      <vt:lpstr>tRNA</vt:lpstr>
      <vt:lpstr>Ribosomal RNA/ rRNA  </vt:lpstr>
      <vt:lpstr>The Central Dogma of Molecular Biology</vt:lpstr>
      <vt:lpstr>The Central Dogma of Molecular Biology</vt:lpstr>
      <vt:lpstr>DNA Replication</vt:lpstr>
      <vt:lpstr>  Source: National Institute of General Medical Sciences.   </vt:lpstr>
      <vt:lpstr>Slide 42</vt:lpstr>
      <vt:lpstr>Post-Replicative Modification of DNA</vt:lpstr>
      <vt:lpstr>Gene Expression</vt:lpstr>
      <vt:lpstr>From DNA to Protein</vt:lpstr>
      <vt:lpstr>Ribosomes</vt:lpstr>
      <vt:lpstr>The Protein</vt:lpstr>
      <vt:lpstr>Four levels of Protein Structure </vt:lpstr>
      <vt:lpstr>Four levels of Protein Structure   </vt:lpstr>
      <vt:lpstr>Genetic Mutation</vt:lpstr>
      <vt:lpstr>Common Tools of Molecular Biology</vt:lpstr>
      <vt:lpstr>Human Genome Project</vt:lpstr>
      <vt:lpstr>Human Genome Project</vt:lpstr>
      <vt:lpstr>Slide 54</vt:lpstr>
      <vt:lpstr>Functional Genomics / Transcriptomics/ Proteomics   </vt:lpstr>
      <vt:lpstr>Slide 56</vt:lpstr>
      <vt:lpstr> Application of Molecular Biology</vt:lpstr>
      <vt:lpstr>References and Further Reading</vt:lpstr>
      <vt:lpstr>  </vt:lpstr>
    </vt:vector>
  </TitlesOfParts>
  <Company>Wesmosis@Yahoo.Dk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Molecular Biology</dc:title>
  <dc:creator>Salwa Hassan Teama</dc:creator>
  <cp:lastModifiedBy>Biola</cp:lastModifiedBy>
  <cp:revision>583</cp:revision>
  <dcterms:created xsi:type="dcterms:W3CDTF">2008-11-17T07:15:49Z</dcterms:created>
  <dcterms:modified xsi:type="dcterms:W3CDTF">2018-01-24T08:33:12Z</dcterms:modified>
</cp:coreProperties>
</file>