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710" r:id="rId2"/>
    <p:sldId id="695" r:id="rId3"/>
    <p:sldId id="256" r:id="rId4"/>
    <p:sldId id="711" r:id="rId5"/>
    <p:sldId id="750" r:id="rId6"/>
    <p:sldId id="758" r:id="rId7"/>
    <p:sldId id="696" r:id="rId8"/>
    <p:sldId id="258" r:id="rId9"/>
    <p:sldId id="712" r:id="rId10"/>
    <p:sldId id="742" r:id="rId11"/>
    <p:sldId id="713" r:id="rId12"/>
    <p:sldId id="715" r:id="rId13"/>
    <p:sldId id="716" r:id="rId14"/>
    <p:sldId id="751" r:id="rId15"/>
    <p:sldId id="717" r:id="rId16"/>
    <p:sldId id="752" r:id="rId17"/>
    <p:sldId id="718" r:id="rId18"/>
    <p:sldId id="753" r:id="rId19"/>
    <p:sldId id="739" r:id="rId20"/>
    <p:sldId id="740" r:id="rId21"/>
    <p:sldId id="720" r:id="rId22"/>
    <p:sldId id="734" r:id="rId23"/>
    <p:sldId id="754" r:id="rId24"/>
    <p:sldId id="736" r:id="rId25"/>
    <p:sldId id="738" r:id="rId26"/>
    <p:sldId id="737" r:id="rId27"/>
    <p:sldId id="755" r:id="rId28"/>
    <p:sldId id="747" r:id="rId29"/>
    <p:sldId id="724" r:id="rId30"/>
    <p:sldId id="719" r:id="rId31"/>
    <p:sldId id="725" r:id="rId32"/>
    <p:sldId id="729" r:id="rId33"/>
    <p:sldId id="743" r:id="rId34"/>
    <p:sldId id="730" r:id="rId35"/>
    <p:sldId id="727" r:id="rId36"/>
    <p:sldId id="728" r:id="rId37"/>
    <p:sldId id="731" r:id="rId38"/>
    <p:sldId id="732" r:id="rId39"/>
    <p:sldId id="733" r:id="rId40"/>
    <p:sldId id="746" r:id="rId41"/>
    <p:sldId id="745" r:id="rId42"/>
    <p:sldId id="744" r:id="rId43"/>
    <p:sldId id="756" r:id="rId44"/>
    <p:sldId id="748" r:id="rId45"/>
    <p:sldId id="749" r:id="rId46"/>
    <p:sldId id="75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8E841-E023-48B3-8A96-6B858EA59B69}" v="25" dt="2020-05-24T10:21:58.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AYORINDE" userId="70dcc2a15320d3cb" providerId="LiveId" clId="{19F8E841-E023-48B3-8A96-6B858EA59B69}"/>
    <pc:docChg chg="undo custSel addSld delSld modSld">
      <pc:chgData name="MARGARET AYORINDE" userId="70dcc2a15320d3cb" providerId="LiveId" clId="{19F8E841-E023-48B3-8A96-6B858EA59B69}" dt="2020-05-24T10:23:05.215" v="971" actId="14100"/>
      <pc:docMkLst>
        <pc:docMk/>
      </pc:docMkLst>
      <pc:sldChg chg="del">
        <pc:chgData name="MARGARET AYORINDE" userId="70dcc2a15320d3cb" providerId="LiveId" clId="{19F8E841-E023-48B3-8A96-6B858EA59B69}" dt="2020-05-24T10:17:21.171" v="937" actId="2696"/>
        <pc:sldMkLst>
          <pc:docMk/>
          <pc:sldMk cId="2438498622" sldId="697"/>
        </pc:sldMkLst>
      </pc:sldChg>
      <pc:sldChg chg="del">
        <pc:chgData name="MARGARET AYORINDE" userId="70dcc2a15320d3cb" providerId="LiveId" clId="{19F8E841-E023-48B3-8A96-6B858EA59B69}" dt="2020-05-24T10:18:26.092" v="938" actId="2696"/>
        <pc:sldMkLst>
          <pc:docMk/>
          <pc:sldMk cId="1996363052" sldId="698"/>
        </pc:sldMkLst>
      </pc:sldChg>
      <pc:sldChg chg="del">
        <pc:chgData name="MARGARET AYORINDE" userId="70dcc2a15320d3cb" providerId="LiveId" clId="{19F8E841-E023-48B3-8A96-6B858EA59B69}" dt="2020-05-24T10:18:26.106" v="939" actId="2696"/>
        <pc:sldMkLst>
          <pc:docMk/>
          <pc:sldMk cId="3319278185" sldId="699"/>
        </pc:sldMkLst>
      </pc:sldChg>
      <pc:sldChg chg="del">
        <pc:chgData name="MARGARET AYORINDE" userId="70dcc2a15320d3cb" providerId="LiveId" clId="{19F8E841-E023-48B3-8A96-6B858EA59B69}" dt="2020-05-24T10:18:26.123" v="940" actId="2696"/>
        <pc:sldMkLst>
          <pc:docMk/>
          <pc:sldMk cId="1146496276" sldId="700"/>
        </pc:sldMkLst>
      </pc:sldChg>
      <pc:sldChg chg="del">
        <pc:chgData name="MARGARET AYORINDE" userId="70dcc2a15320d3cb" providerId="LiveId" clId="{19F8E841-E023-48B3-8A96-6B858EA59B69}" dt="2020-05-24T10:18:26.137" v="941" actId="2696"/>
        <pc:sldMkLst>
          <pc:docMk/>
          <pc:sldMk cId="2849497549" sldId="701"/>
        </pc:sldMkLst>
      </pc:sldChg>
      <pc:sldChg chg="del">
        <pc:chgData name="MARGARET AYORINDE" userId="70dcc2a15320d3cb" providerId="LiveId" clId="{19F8E841-E023-48B3-8A96-6B858EA59B69}" dt="2020-05-24T10:18:26.149" v="942" actId="2696"/>
        <pc:sldMkLst>
          <pc:docMk/>
          <pc:sldMk cId="192725475" sldId="702"/>
        </pc:sldMkLst>
      </pc:sldChg>
      <pc:sldChg chg="del">
        <pc:chgData name="MARGARET AYORINDE" userId="70dcc2a15320d3cb" providerId="LiveId" clId="{19F8E841-E023-48B3-8A96-6B858EA59B69}" dt="2020-05-24T10:18:26.159" v="943" actId="2696"/>
        <pc:sldMkLst>
          <pc:docMk/>
          <pc:sldMk cId="1916652104" sldId="703"/>
        </pc:sldMkLst>
      </pc:sldChg>
      <pc:sldChg chg="del">
        <pc:chgData name="MARGARET AYORINDE" userId="70dcc2a15320d3cb" providerId="LiveId" clId="{19F8E841-E023-48B3-8A96-6B858EA59B69}" dt="2020-05-24T10:18:26.170" v="944" actId="2696"/>
        <pc:sldMkLst>
          <pc:docMk/>
          <pc:sldMk cId="1254508753" sldId="704"/>
        </pc:sldMkLst>
      </pc:sldChg>
      <pc:sldChg chg="del">
        <pc:chgData name="MARGARET AYORINDE" userId="70dcc2a15320d3cb" providerId="LiveId" clId="{19F8E841-E023-48B3-8A96-6B858EA59B69}" dt="2020-05-24T10:18:26.178" v="945" actId="2696"/>
        <pc:sldMkLst>
          <pc:docMk/>
          <pc:sldMk cId="1460296150" sldId="705"/>
        </pc:sldMkLst>
      </pc:sldChg>
      <pc:sldChg chg="del">
        <pc:chgData name="MARGARET AYORINDE" userId="70dcc2a15320d3cb" providerId="LiveId" clId="{19F8E841-E023-48B3-8A96-6B858EA59B69}" dt="2020-05-24T10:18:26.188" v="946" actId="2696"/>
        <pc:sldMkLst>
          <pc:docMk/>
          <pc:sldMk cId="3071605216" sldId="706"/>
        </pc:sldMkLst>
      </pc:sldChg>
      <pc:sldChg chg="del">
        <pc:chgData name="MARGARET AYORINDE" userId="70dcc2a15320d3cb" providerId="LiveId" clId="{19F8E841-E023-48B3-8A96-6B858EA59B69}" dt="2020-05-24T10:18:26.196" v="947" actId="2696"/>
        <pc:sldMkLst>
          <pc:docMk/>
          <pc:sldMk cId="1867320508" sldId="707"/>
        </pc:sldMkLst>
      </pc:sldChg>
      <pc:sldChg chg="del">
        <pc:chgData name="MARGARET AYORINDE" userId="70dcc2a15320d3cb" providerId="LiveId" clId="{19F8E841-E023-48B3-8A96-6B858EA59B69}" dt="2020-05-24T10:18:26.205" v="948" actId="2696"/>
        <pc:sldMkLst>
          <pc:docMk/>
          <pc:sldMk cId="813310488" sldId="708"/>
        </pc:sldMkLst>
      </pc:sldChg>
      <pc:sldChg chg="del">
        <pc:chgData name="MARGARET AYORINDE" userId="70dcc2a15320d3cb" providerId="LiveId" clId="{19F8E841-E023-48B3-8A96-6B858EA59B69}" dt="2020-05-24T10:18:26.220" v="949" actId="2696"/>
        <pc:sldMkLst>
          <pc:docMk/>
          <pc:sldMk cId="3535100901" sldId="709"/>
        </pc:sldMkLst>
      </pc:sldChg>
      <pc:sldChg chg="modSp">
        <pc:chgData name="MARGARET AYORINDE" userId="70dcc2a15320d3cb" providerId="LiveId" clId="{19F8E841-E023-48B3-8A96-6B858EA59B69}" dt="2020-05-24T09:05:17.970" v="9" actId="27636"/>
        <pc:sldMkLst>
          <pc:docMk/>
          <pc:sldMk cId="279948327" sldId="718"/>
        </pc:sldMkLst>
        <pc:spChg chg="mod">
          <ac:chgData name="MARGARET AYORINDE" userId="70dcc2a15320d3cb" providerId="LiveId" clId="{19F8E841-E023-48B3-8A96-6B858EA59B69}" dt="2020-05-24T09:05:17.970" v="9" actId="27636"/>
          <ac:spMkLst>
            <pc:docMk/>
            <pc:sldMk cId="279948327" sldId="718"/>
            <ac:spMk id="3" creationId="{D5CE75A4-B826-4114-B41D-C3028F055C6B}"/>
          </ac:spMkLst>
        </pc:spChg>
      </pc:sldChg>
      <pc:sldChg chg="modSp">
        <pc:chgData name="MARGARET AYORINDE" userId="70dcc2a15320d3cb" providerId="LiveId" clId="{19F8E841-E023-48B3-8A96-6B858EA59B69}" dt="2020-05-24T09:16:40.823" v="18" actId="11"/>
        <pc:sldMkLst>
          <pc:docMk/>
          <pc:sldMk cId="2524172125" sldId="720"/>
        </pc:sldMkLst>
        <pc:spChg chg="mod">
          <ac:chgData name="MARGARET AYORINDE" userId="70dcc2a15320d3cb" providerId="LiveId" clId="{19F8E841-E023-48B3-8A96-6B858EA59B69}" dt="2020-05-24T09:16:40.823" v="18" actId="11"/>
          <ac:spMkLst>
            <pc:docMk/>
            <pc:sldMk cId="2524172125" sldId="720"/>
            <ac:spMk id="3" creationId="{557AF119-249B-4AC1-B477-18CE1A1890C2}"/>
          </ac:spMkLst>
        </pc:spChg>
      </pc:sldChg>
      <pc:sldChg chg="del">
        <pc:chgData name="MARGARET AYORINDE" userId="70dcc2a15320d3cb" providerId="LiveId" clId="{19F8E841-E023-48B3-8A96-6B858EA59B69}" dt="2020-05-24T09:22:41.837" v="61" actId="2696"/>
        <pc:sldMkLst>
          <pc:docMk/>
          <pc:sldMk cId="2660843883" sldId="721"/>
        </pc:sldMkLst>
      </pc:sldChg>
      <pc:sldChg chg="modSp del">
        <pc:chgData name="MARGARET AYORINDE" userId="70dcc2a15320d3cb" providerId="LiveId" clId="{19F8E841-E023-48B3-8A96-6B858EA59B69}" dt="2020-05-24T09:26:25.227" v="76" actId="2696"/>
        <pc:sldMkLst>
          <pc:docMk/>
          <pc:sldMk cId="3143873293" sldId="722"/>
        </pc:sldMkLst>
        <pc:spChg chg="mod">
          <ac:chgData name="MARGARET AYORINDE" userId="70dcc2a15320d3cb" providerId="LiveId" clId="{19F8E841-E023-48B3-8A96-6B858EA59B69}" dt="2020-05-24T09:26:01.420" v="66" actId="27636"/>
          <ac:spMkLst>
            <pc:docMk/>
            <pc:sldMk cId="3143873293" sldId="722"/>
            <ac:spMk id="3" creationId="{21724E5B-4BB5-4CC1-870F-5A911F77EBE9}"/>
          </ac:spMkLst>
        </pc:spChg>
      </pc:sldChg>
      <pc:sldChg chg="del">
        <pc:chgData name="MARGARET AYORINDE" userId="70dcc2a15320d3cb" providerId="LiveId" clId="{19F8E841-E023-48B3-8A96-6B858EA59B69}" dt="2020-05-24T10:02:59.482" v="779" actId="2696"/>
        <pc:sldMkLst>
          <pc:docMk/>
          <pc:sldMk cId="1869812185" sldId="723"/>
        </pc:sldMkLst>
      </pc:sldChg>
      <pc:sldChg chg="modSp">
        <pc:chgData name="MARGARET AYORINDE" userId="70dcc2a15320d3cb" providerId="LiveId" clId="{19F8E841-E023-48B3-8A96-6B858EA59B69}" dt="2020-05-24T09:26:59.019" v="93" actId="20577"/>
        <pc:sldMkLst>
          <pc:docMk/>
          <pc:sldMk cId="4212894064" sldId="724"/>
        </pc:sldMkLst>
        <pc:spChg chg="mod">
          <ac:chgData name="MARGARET AYORINDE" userId="70dcc2a15320d3cb" providerId="LiveId" clId="{19F8E841-E023-48B3-8A96-6B858EA59B69}" dt="2020-05-24T09:26:59.019" v="93" actId="20577"/>
          <ac:spMkLst>
            <pc:docMk/>
            <pc:sldMk cId="4212894064" sldId="724"/>
            <ac:spMk id="3" creationId="{A8EC0002-0A01-4AF7-9912-5BA52D9B0A51}"/>
          </ac:spMkLst>
        </pc:spChg>
      </pc:sldChg>
      <pc:sldChg chg="modSp">
        <pc:chgData name="MARGARET AYORINDE" userId="70dcc2a15320d3cb" providerId="LiveId" clId="{19F8E841-E023-48B3-8A96-6B858EA59B69}" dt="2020-05-24T09:40:24.096" v="268" actId="20577"/>
        <pc:sldMkLst>
          <pc:docMk/>
          <pc:sldMk cId="2545900219" sldId="725"/>
        </pc:sldMkLst>
        <pc:spChg chg="mod">
          <ac:chgData name="MARGARET AYORINDE" userId="70dcc2a15320d3cb" providerId="LiveId" clId="{19F8E841-E023-48B3-8A96-6B858EA59B69}" dt="2020-05-24T09:40:24.096" v="268" actId="20577"/>
          <ac:spMkLst>
            <pc:docMk/>
            <pc:sldMk cId="2545900219" sldId="725"/>
            <ac:spMk id="3" creationId="{B1A79296-ECF5-4B1E-9C44-5035A55A35CC}"/>
          </ac:spMkLst>
        </pc:spChg>
      </pc:sldChg>
      <pc:sldChg chg="del">
        <pc:chgData name="MARGARET AYORINDE" userId="70dcc2a15320d3cb" providerId="LiveId" clId="{19F8E841-E023-48B3-8A96-6B858EA59B69}" dt="2020-05-24T10:02:15.544" v="778" actId="2696"/>
        <pc:sldMkLst>
          <pc:docMk/>
          <pc:sldMk cId="530525673" sldId="726"/>
        </pc:sldMkLst>
      </pc:sldChg>
      <pc:sldChg chg="modSp">
        <pc:chgData name="MARGARET AYORINDE" userId="70dcc2a15320d3cb" providerId="LiveId" clId="{19F8E841-E023-48B3-8A96-6B858EA59B69}" dt="2020-05-24T09:50:31.750" v="608" actId="2710"/>
        <pc:sldMkLst>
          <pc:docMk/>
          <pc:sldMk cId="14459209" sldId="727"/>
        </pc:sldMkLst>
        <pc:spChg chg="mod">
          <ac:chgData name="MARGARET AYORINDE" userId="70dcc2a15320d3cb" providerId="LiveId" clId="{19F8E841-E023-48B3-8A96-6B858EA59B69}" dt="2020-05-24T09:50:31.750" v="608" actId="2710"/>
          <ac:spMkLst>
            <pc:docMk/>
            <pc:sldMk cId="14459209" sldId="727"/>
            <ac:spMk id="3" creationId="{E441D28B-09A8-4F38-ABB0-B35A3DC36E1D}"/>
          </ac:spMkLst>
        </pc:spChg>
      </pc:sldChg>
      <pc:sldChg chg="modSp">
        <pc:chgData name="MARGARET AYORINDE" userId="70dcc2a15320d3cb" providerId="LiveId" clId="{19F8E841-E023-48B3-8A96-6B858EA59B69}" dt="2020-05-24T09:54:51.354" v="730" actId="20577"/>
        <pc:sldMkLst>
          <pc:docMk/>
          <pc:sldMk cId="2014803105" sldId="728"/>
        </pc:sldMkLst>
        <pc:spChg chg="mod">
          <ac:chgData name="MARGARET AYORINDE" userId="70dcc2a15320d3cb" providerId="LiveId" clId="{19F8E841-E023-48B3-8A96-6B858EA59B69}" dt="2020-05-24T09:54:51.354" v="730" actId="20577"/>
          <ac:spMkLst>
            <pc:docMk/>
            <pc:sldMk cId="2014803105" sldId="728"/>
            <ac:spMk id="3" creationId="{4B409F22-10F5-4C1C-A275-59ED53D02AD6}"/>
          </ac:spMkLst>
        </pc:spChg>
      </pc:sldChg>
      <pc:sldChg chg="modSp">
        <pc:chgData name="MARGARET AYORINDE" userId="70dcc2a15320d3cb" providerId="LiveId" clId="{19F8E841-E023-48B3-8A96-6B858EA59B69}" dt="2020-05-24T09:40:17.041" v="264" actId="27636"/>
        <pc:sldMkLst>
          <pc:docMk/>
          <pc:sldMk cId="1518676647" sldId="729"/>
        </pc:sldMkLst>
        <pc:spChg chg="mod">
          <ac:chgData name="MARGARET AYORINDE" userId="70dcc2a15320d3cb" providerId="LiveId" clId="{19F8E841-E023-48B3-8A96-6B858EA59B69}" dt="2020-05-24T09:40:17.041" v="264" actId="27636"/>
          <ac:spMkLst>
            <pc:docMk/>
            <pc:sldMk cId="1518676647" sldId="729"/>
            <ac:spMk id="3" creationId="{C35A7D72-D619-4B12-B8D8-6C51D0599276}"/>
          </ac:spMkLst>
        </pc:spChg>
      </pc:sldChg>
      <pc:sldChg chg="modSp">
        <pc:chgData name="MARGARET AYORINDE" userId="70dcc2a15320d3cb" providerId="LiveId" clId="{19F8E841-E023-48B3-8A96-6B858EA59B69}" dt="2020-05-24T09:45:34.327" v="506" actId="20577"/>
        <pc:sldMkLst>
          <pc:docMk/>
          <pc:sldMk cId="851401503" sldId="730"/>
        </pc:sldMkLst>
        <pc:spChg chg="mod">
          <ac:chgData name="MARGARET AYORINDE" userId="70dcc2a15320d3cb" providerId="LiveId" clId="{19F8E841-E023-48B3-8A96-6B858EA59B69}" dt="2020-05-24T09:45:34.327" v="506" actId="20577"/>
          <ac:spMkLst>
            <pc:docMk/>
            <pc:sldMk cId="851401503" sldId="730"/>
            <ac:spMk id="3" creationId="{5EF57DD7-CE25-435A-8AE9-180EA3E83CB7}"/>
          </ac:spMkLst>
        </pc:spChg>
      </pc:sldChg>
      <pc:sldChg chg="modSp">
        <pc:chgData name="MARGARET AYORINDE" userId="70dcc2a15320d3cb" providerId="LiveId" clId="{19F8E841-E023-48B3-8A96-6B858EA59B69}" dt="2020-05-24T09:56:39.833" v="749" actId="20577"/>
        <pc:sldMkLst>
          <pc:docMk/>
          <pc:sldMk cId="1926675700" sldId="731"/>
        </pc:sldMkLst>
        <pc:spChg chg="mod">
          <ac:chgData name="MARGARET AYORINDE" userId="70dcc2a15320d3cb" providerId="LiveId" clId="{19F8E841-E023-48B3-8A96-6B858EA59B69}" dt="2020-05-24T09:56:39.833" v="749" actId="20577"/>
          <ac:spMkLst>
            <pc:docMk/>
            <pc:sldMk cId="1926675700" sldId="731"/>
            <ac:spMk id="3" creationId="{0FE8A981-143F-4EDE-95E9-9419D866A14B}"/>
          </ac:spMkLst>
        </pc:spChg>
      </pc:sldChg>
      <pc:sldChg chg="modSp">
        <pc:chgData name="MARGARET AYORINDE" userId="70dcc2a15320d3cb" providerId="LiveId" clId="{19F8E841-E023-48B3-8A96-6B858EA59B69}" dt="2020-05-24T09:59:52.275" v="776" actId="20577"/>
        <pc:sldMkLst>
          <pc:docMk/>
          <pc:sldMk cId="1711597461" sldId="732"/>
        </pc:sldMkLst>
        <pc:spChg chg="mod">
          <ac:chgData name="MARGARET AYORINDE" userId="70dcc2a15320d3cb" providerId="LiveId" clId="{19F8E841-E023-48B3-8A96-6B858EA59B69}" dt="2020-05-24T09:59:52.275" v="776" actId="20577"/>
          <ac:spMkLst>
            <pc:docMk/>
            <pc:sldMk cId="1711597461" sldId="732"/>
            <ac:spMk id="3" creationId="{A1F88668-D409-4927-8977-6BC2134C72C3}"/>
          </ac:spMkLst>
        </pc:spChg>
      </pc:sldChg>
      <pc:sldChg chg="modSp">
        <pc:chgData name="MARGARET AYORINDE" userId="70dcc2a15320d3cb" providerId="LiveId" clId="{19F8E841-E023-48B3-8A96-6B858EA59B69}" dt="2020-05-24T10:01:11.376" v="777" actId="20577"/>
        <pc:sldMkLst>
          <pc:docMk/>
          <pc:sldMk cId="1307262344" sldId="733"/>
        </pc:sldMkLst>
        <pc:spChg chg="mod">
          <ac:chgData name="MARGARET AYORINDE" userId="70dcc2a15320d3cb" providerId="LiveId" clId="{19F8E841-E023-48B3-8A96-6B858EA59B69}" dt="2020-05-24T10:01:11.376" v="777" actId="20577"/>
          <ac:spMkLst>
            <pc:docMk/>
            <pc:sldMk cId="1307262344" sldId="733"/>
            <ac:spMk id="3" creationId="{54C5176A-D801-4242-B6BF-87E2F8C3BB59}"/>
          </ac:spMkLst>
        </pc:spChg>
      </pc:sldChg>
      <pc:sldChg chg="modSp">
        <pc:chgData name="MARGARET AYORINDE" userId="70dcc2a15320d3cb" providerId="LiveId" clId="{19F8E841-E023-48B3-8A96-6B858EA59B69}" dt="2020-05-24T09:17:11.288" v="22" actId="27636"/>
        <pc:sldMkLst>
          <pc:docMk/>
          <pc:sldMk cId="3266598726" sldId="734"/>
        </pc:sldMkLst>
        <pc:spChg chg="mod">
          <ac:chgData name="MARGARET AYORINDE" userId="70dcc2a15320d3cb" providerId="LiveId" clId="{19F8E841-E023-48B3-8A96-6B858EA59B69}" dt="2020-05-24T09:17:11.288" v="22" actId="27636"/>
          <ac:spMkLst>
            <pc:docMk/>
            <pc:sldMk cId="3266598726" sldId="734"/>
            <ac:spMk id="2" creationId="{79B87F29-147E-49B7-AB16-96C6EA242E84}"/>
          </ac:spMkLst>
        </pc:spChg>
        <pc:spChg chg="mod">
          <ac:chgData name="MARGARET AYORINDE" userId="70dcc2a15320d3cb" providerId="LiveId" clId="{19F8E841-E023-48B3-8A96-6B858EA59B69}" dt="2020-05-24T09:15:38.202" v="12" actId="27636"/>
          <ac:spMkLst>
            <pc:docMk/>
            <pc:sldMk cId="3266598726" sldId="734"/>
            <ac:spMk id="3" creationId="{FDE0DCB3-D584-4BFD-851B-B33F25A44A25}"/>
          </ac:spMkLst>
        </pc:spChg>
      </pc:sldChg>
      <pc:sldChg chg="modSp">
        <pc:chgData name="MARGARET AYORINDE" userId="70dcc2a15320d3cb" providerId="LiveId" clId="{19F8E841-E023-48B3-8A96-6B858EA59B69}" dt="2020-05-24T09:17:34.384" v="30" actId="20577"/>
        <pc:sldMkLst>
          <pc:docMk/>
          <pc:sldMk cId="1404197013" sldId="736"/>
        </pc:sldMkLst>
        <pc:spChg chg="mod">
          <ac:chgData name="MARGARET AYORINDE" userId="70dcc2a15320d3cb" providerId="LiveId" clId="{19F8E841-E023-48B3-8A96-6B858EA59B69}" dt="2020-05-24T09:17:34.384" v="30" actId="20577"/>
          <ac:spMkLst>
            <pc:docMk/>
            <pc:sldMk cId="1404197013" sldId="736"/>
            <ac:spMk id="2" creationId="{F96E3AEB-B9D4-4443-B3FE-ECA27CCCA925}"/>
          </ac:spMkLst>
        </pc:spChg>
      </pc:sldChg>
      <pc:sldChg chg="modSp">
        <pc:chgData name="MARGARET AYORINDE" userId="70dcc2a15320d3cb" providerId="LiveId" clId="{19F8E841-E023-48B3-8A96-6B858EA59B69}" dt="2020-05-24T09:20:39.176" v="60" actId="14100"/>
        <pc:sldMkLst>
          <pc:docMk/>
          <pc:sldMk cId="3501716005" sldId="737"/>
        </pc:sldMkLst>
        <pc:spChg chg="mod">
          <ac:chgData name="MARGARET AYORINDE" userId="70dcc2a15320d3cb" providerId="LiveId" clId="{19F8E841-E023-48B3-8A96-6B858EA59B69}" dt="2020-05-24T09:18:30.050" v="42" actId="20577"/>
          <ac:spMkLst>
            <pc:docMk/>
            <pc:sldMk cId="3501716005" sldId="737"/>
            <ac:spMk id="2" creationId="{EF12CE11-DB6F-4ECD-B88B-9017AA54527F}"/>
          </ac:spMkLst>
        </pc:spChg>
        <pc:spChg chg="mod">
          <ac:chgData name="MARGARET AYORINDE" userId="70dcc2a15320d3cb" providerId="LiveId" clId="{19F8E841-E023-48B3-8A96-6B858EA59B69}" dt="2020-05-24T09:20:39.176" v="60" actId="14100"/>
          <ac:spMkLst>
            <pc:docMk/>
            <pc:sldMk cId="3501716005" sldId="737"/>
            <ac:spMk id="3" creationId="{A10760B3-EE41-4372-81EA-AEC44CFBFB57}"/>
          </ac:spMkLst>
        </pc:spChg>
      </pc:sldChg>
      <pc:sldChg chg="modSp">
        <pc:chgData name="MARGARET AYORINDE" userId="70dcc2a15320d3cb" providerId="LiveId" clId="{19F8E841-E023-48B3-8A96-6B858EA59B69}" dt="2020-05-24T09:17:45.445" v="35" actId="20577"/>
        <pc:sldMkLst>
          <pc:docMk/>
          <pc:sldMk cId="2200451599" sldId="738"/>
        </pc:sldMkLst>
        <pc:spChg chg="mod">
          <ac:chgData name="MARGARET AYORINDE" userId="70dcc2a15320d3cb" providerId="LiveId" clId="{19F8E841-E023-48B3-8A96-6B858EA59B69}" dt="2020-05-24T09:17:45.445" v="35" actId="20577"/>
          <ac:spMkLst>
            <pc:docMk/>
            <pc:sldMk cId="2200451599" sldId="738"/>
            <ac:spMk id="2" creationId="{F0C0E198-4C9F-41FE-A27E-8C7CDC3B0E47}"/>
          </ac:spMkLst>
        </pc:spChg>
      </pc:sldChg>
      <pc:sldChg chg="modSp">
        <pc:chgData name="MARGARET AYORINDE" userId="70dcc2a15320d3cb" providerId="LiveId" clId="{19F8E841-E023-48B3-8A96-6B858EA59B69}" dt="2020-05-24T10:07:30.893" v="814" actId="20577"/>
        <pc:sldMkLst>
          <pc:docMk/>
          <pc:sldMk cId="1980992378" sldId="744"/>
        </pc:sldMkLst>
        <pc:spChg chg="mod">
          <ac:chgData name="MARGARET AYORINDE" userId="70dcc2a15320d3cb" providerId="LiveId" clId="{19F8E841-E023-48B3-8A96-6B858EA59B69}" dt="2020-05-24T10:07:30.893" v="814" actId="20577"/>
          <ac:spMkLst>
            <pc:docMk/>
            <pc:sldMk cId="1980992378" sldId="744"/>
            <ac:spMk id="3" creationId="{175C0D87-C260-40C7-8572-48648DEC98C7}"/>
          </ac:spMkLst>
        </pc:spChg>
      </pc:sldChg>
      <pc:sldChg chg="modSp">
        <pc:chgData name="MARGARET AYORINDE" userId="70dcc2a15320d3cb" providerId="LiveId" clId="{19F8E841-E023-48B3-8A96-6B858EA59B69}" dt="2020-05-24T10:03:32.893" v="780" actId="113"/>
        <pc:sldMkLst>
          <pc:docMk/>
          <pc:sldMk cId="3149209006" sldId="745"/>
        </pc:sldMkLst>
        <pc:spChg chg="mod">
          <ac:chgData name="MARGARET AYORINDE" userId="70dcc2a15320d3cb" providerId="LiveId" clId="{19F8E841-E023-48B3-8A96-6B858EA59B69}" dt="2020-05-24T10:03:32.893" v="780" actId="113"/>
          <ac:spMkLst>
            <pc:docMk/>
            <pc:sldMk cId="3149209006" sldId="745"/>
            <ac:spMk id="2" creationId="{8DD3BC94-1BEB-4145-8DAC-EE88ECD6CA6F}"/>
          </ac:spMkLst>
        </pc:spChg>
      </pc:sldChg>
      <pc:sldChg chg="modSp add">
        <pc:chgData name="MARGARET AYORINDE" userId="70dcc2a15320d3cb" providerId="LiveId" clId="{19F8E841-E023-48B3-8A96-6B858EA59B69}" dt="2020-05-24T09:17:23.075" v="26" actId="27636"/>
        <pc:sldMkLst>
          <pc:docMk/>
          <pc:sldMk cId="1781588117" sldId="754"/>
        </pc:sldMkLst>
        <pc:spChg chg="mod">
          <ac:chgData name="MARGARET AYORINDE" userId="70dcc2a15320d3cb" providerId="LiveId" clId="{19F8E841-E023-48B3-8A96-6B858EA59B69}" dt="2020-05-24T09:17:23.075" v="26" actId="27636"/>
          <ac:spMkLst>
            <pc:docMk/>
            <pc:sldMk cId="1781588117" sldId="754"/>
            <ac:spMk id="2" creationId="{EAFE39DF-7303-403B-AA57-5C10CF94F7AF}"/>
          </ac:spMkLst>
        </pc:spChg>
        <pc:spChg chg="mod">
          <ac:chgData name="MARGARET AYORINDE" userId="70dcc2a15320d3cb" providerId="LiveId" clId="{19F8E841-E023-48B3-8A96-6B858EA59B69}" dt="2020-05-24T09:15:45.041" v="16" actId="20577"/>
          <ac:spMkLst>
            <pc:docMk/>
            <pc:sldMk cId="1781588117" sldId="754"/>
            <ac:spMk id="3" creationId="{AB22DFD2-2DD1-4FAF-9C08-16926008FE4F}"/>
          </ac:spMkLst>
        </pc:spChg>
      </pc:sldChg>
      <pc:sldChg chg="modSp add">
        <pc:chgData name="MARGARET AYORINDE" userId="70dcc2a15320d3cb" providerId="LiveId" clId="{19F8E841-E023-48B3-8A96-6B858EA59B69}" dt="2020-05-24T09:19:45.751" v="58" actId="20577"/>
        <pc:sldMkLst>
          <pc:docMk/>
          <pc:sldMk cId="2875066988" sldId="755"/>
        </pc:sldMkLst>
        <pc:spChg chg="mod">
          <ac:chgData name="MARGARET AYORINDE" userId="70dcc2a15320d3cb" providerId="LiveId" clId="{19F8E841-E023-48B3-8A96-6B858EA59B69}" dt="2020-05-24T09:19:22.940" v="50" actId="255"/>
          <ac:spMkLst>
            <pc:docMk/>
            <pc:sldMk cId="2875066988" sldId="755"/>
            <ac:spMk id="2" creationId="{DFB38A19-F1A5-42D8-856A-48FC41EECC1F}"/>
          </ac:spMkLst>
        </pc:spChg>
        <pc:spChg chg="mod">
          <ac:chgData name="MARGARET AYORINDE" userId="70dcc2a15320d3cb" providerId="LiveId" clId="{19F8E841-E023-48B3-8A96-6B858EA59B69}" dt="2020-05-24T09:19:45.751" v="58" actId="20577"/>
          <ac:spMkLst>
            <pc:docMk/>
            <pc:sldMk cId="2875066988" sldId="755"/>
            <ac:spMk id="3" creationId="{64F53C93-7F0E-4657-AEE2-B8E18DF72442}"/>
          </ac:spMkLst>
        </pc:spChg>
      </pc:sldChg>
      <pc:sldChg chg="modSp add">
        <pc:chgData name="MARGARET AYORINDE" userId="70dcc2a15320d3cb" providerId="LiveId" clId="{19F8E841-E023-48B3-8A96-6B858EA59B69}" dt="2020-05-24T10:16:42.636" v="934" actId="20577"/>
        <pc:sldMkLst>
          <pc:docMk/>
          <pc:sldMk cId="256725802" sldId="756"/>
        </pc:sldMkLst>
        <pc:spChg chg="mod">
          <ac:chgData name="MARGARET AYORINDE" userId="70dcc2a15320d3cb" providerId="LiveId" clId="{19F8E841-E023-48B3-8A96-6B858EA59B69}" dt="2020-05-24T10:11:47.611" v="856"/>
          <ac:spMkLst>
            <pc:docMk/>
            <pc:sldMk cId="256725802" sldId="756"/>
            <ac:spMk id="2" creationId="{12657B93-0255-4FB7-9514-0CE52917BEED}"/>
          </ac:spMkLst>
        </pc:spChg>
        <pc:spChg chg="mod">
          <ac:chgData name="MARGARET AYORINDE" userId="70dcc2a15320d3cb" providerId="LiveId" clId="{19F8E841-E023-48B3-8A96-6B858EA59B69}" dt="2020-05-24T10:16:42.636" v="934" actId="20577"/>
          <ac:spMkLst>
            <pc:docMk/>
            <pc:sldMk cId="256725802" sldId="756"/>
            <ac:spMk id="3" creationId="{0A5D9AC6-FEE2-4444-9728-BFCACD7D287E}"/>
          </ac:spMkLst>
        </pc:spChg>
      </pc:sldChg>
      <pc:sldChg chg="add del">
        <pc:chgData name="MARGARET AYORINDE" userId="70dcc2a15320d3cb" providerId="LiveId" clId="{19F8E841-E023-48B3-8A96-6B858EA59B69}" dt="2020-05-24T10:17:03.449" v="936"/>
        <pc:sldMkLst>
          <pc:docMk/>
          <pc:sldMk cId="713960997" sldId="757"/>
        </pc:sldMkLst>
      </pc:sldChg>
      <pc:sldChg chg="addSp delSp modSp add">
        <pc:chgData name="MARGARET AYORINDE" userId="70dcc2a15320d3cb" providerId="LiveId" clId="{19F8E841-E023-48B3-8A96-6B858EA59B69}" dt="2020-05-24T10:23:05.215" v="971" actId="14100"/>
        <pc:sldMkLst>
          <pc:docMk/>
          <pc:sldMk cId="2966143233" sldId="757"/>
        </pc:sldMkLst>
        <pc:spChg chg="del">
          <ac:chgData name="MARGARET AYORINDE" userId="70dcc2a15320d3cb" providerId="LiveId" clId="{19F8E841-E023-48B3-8A96-6B858EA59B69}" dt="2020-05-24T10:21:33.607" v="958"/>
          <ac:spMkLst>
            <pc:docMk/>
            <pc:sldMk cId="2966143233" sldId="757"/>
            <ac:spMk id="4" creationId="{21FD5F4C-5AA1-48D8-8CF6-15D26C7D073B}"/>
          </ac:spMkLst>
        </pc:spChg>
        <pc:spChg chg="del">
          <ac:chgData name="MARGARET AYORINDE" userId="70dcc2a15320d3cb" providerId="LiveId" clId="{19F8E841-E023-48B3-8A96-6B858EA59B69}" dt="2020-05-24T10:21:58.440" v="959"/>
          <ac:spMkLst>
            <pc:docMk/>
            <pc:sldMk cId="2966143233" sldId="757"/>
            <ac:spMk id="6" creationId="{968D71F7-E609-4E72-AF3C-F13A7478AEBF}"/>
          </ac:spMkLst>
        </pc:spChg>
        <pc:picChg chg="add del mod">
          <ac:chgData name="MARGARET AYORINDE" userId="70dcc2a15320d3cb" providerId="LiveId" clId="{19F8E841-E023-48B3-8A96-6B858EA59B69}" dt="2020-05-24T10:20:51.630" v="957" actId="478"/>
          <ac:picMkLst>
            <pc:docMk/>
            <pc:sldMk cId="2966143233" sldId="757"/>
            <ac:picMk id="7" creationId="{625141BA-68AD-4E65-A40D-B92AA69C41EB}"/>
          </ac:picMkLst>
        </pc:picChg>
        <pc:picChg chg="add mod">
          <ac:chgData name="MARGARET AYORINDE" userId="70dcc2a15320d3cb" providerId="LiveId" clId="{19F8E841-E023-48B3-8A96-6B858EA59B69}" dt="2020-05-24T10:22:57.614" v="970" actId="14100"/>
          <ac:picMkLst>
            <pc:docMk/>
            <pc:sldMk cId="2966143233" sldId="757"/>
            <ac:picMk id="8" creationId="{CFFB3E4F-72FB-4194-835D-7DAF0E49BAE7}"/>
          </ac:picMkLst>
        </pc:picChg>
        <pc:picChg chg="add mod">
          <ac:chgData name="MARGARET AYORINDE" userId="70dcc2a15320d3cb" providerId="LiveId" clId="{19F8E841-E023-48B3-8A96-6B858EA59B69}" dt="2020-05-24T10:23:05.215" v="971" actId="14100"/>
          <ac:picMkLst>
            <pc:docMk/>
            <pc:sldMk cId="2966143233" sldId="757"/>
            <ac:picMk id="9" creationId="{81058479-6DC6-4900-B821-EBE1ABBCBAB2}"/>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4D8F7A6-F46B-4189-A685-0BB64E81901D}" type="datetimeFigureOut">
              <a:rPr lang="en-GB" smtClean="0"/>
              <a:t>24/05/2020</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72709E51-A937-477C-91F2-97ED90DEB13F}"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368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D8F7A6-F46B-4189-A685-0BB64E81901D}" type="datetimeFigureOut">
              <a:rPr lang="en-GB" smtClean="0"/>
              <a:t>24/05/2020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709E51-A937-477C-91F2-97ED90DEB13F}" type="slidenum">
              <a:rPr lang="en-GB" smtClean="0"/>
              <a:t>‹#›</a:t>
            </a:fld>
            <a:endParaRPr lang="en-GB"/>
          </a:p>
        </p:txBody>
      </p:sp>
    </p:spTree>
    <p:extLst>
      <p:ext uri="{BB962C8B-B14F-4D97-AF65-F5344CB8AC3E}">
        <p14:creationId xmlns:p14="http://schemas.microsoft.com/office/powerpoint/2010/main" val="3282557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8F7A6-F46B-4189-A685-0BB64E81901D}"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709E51-A937-477C-91F2-97ED90DEB13F}"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7694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8F7A6-F46B-4189-A685-0BB64E81901D}"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709E51-A937-477C-91F2-97ED90DEB13F}"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501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8F7A6-F46B-4189-A685-0BB64E81901D}"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709E51-A937-477C-91F2-97ED90DEB13F}" type="slidenum">
              <a:rPr lang="en-GB" smtClean="0"/>
              <a:t>‹#›</a:t>
            </a:fld>
            <a:endParaRPr lang="en-GB"/>
          </a:p>
        </p:txBody>
      </p:sp>
    </p:spTree>
    <p:extLst>
      <p:ext uri="{BB962C8B-B14F-4D97-AF65-F5344CB8AC3E}">
        <p14:creationId xmlns:p14="http://schemas.microsoft.com/office/powerpoint/2010/main" val="1550906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8F7A6-F46B-4189-A685-0BB64E81901D}"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709E51-A937-477C-91F2-97ED90DEB13F}"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706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8F7A6-F46B-4189-A685-0BB64E81901D}"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709E51-A937-477C-91F2-97ED90DEB13F}"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66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D8F7A6-F46B-4189-A685-0BB64E81901D}"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709E51-A937-477C-91F2-97ED90DEB13F}"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4629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D8F7A6-F46B-4189-A685-0BB64E81901D}"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709E51-A937-477C-91F2-97ED90DEB13F}"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94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D8F7A6-F46B-4189-A685-0BB64E81901D}"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709E51-A937-477C-91F2-97ED90DEB13F}" type="slidenum">
              <a:rPr lang="en-GB" smtClean="0"/>
              <a:t>‹#›</a:t>
            </a:fld>
            <a:endParaRPr lang="en-GB"/>
          </a:p>
        </p:txBody>
      </p:sp>
    </p:spTree>
    <p:extLst>
      <p:ext uri="{BB962C8B-B14F-4D97-AF65-F5344CB8AC3E}">
        <p14:creationId xmlns:p14="http://schemas.microsoft.com/office/powerpoint/2010/main" val="388438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8F7A6-F46B-4189-A685-0BB64E81901D}"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709E51-A937-477C-91F2-97ED90DEB13F}"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34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D8F7A6-F46B-4189-A685-0BB64E81901D}" type="datetimeFigureOut">
              <a:rPr lang="en-GB" smtClean="0"/>
              <a:t>24/05/2020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709E51-A937-477C-91F2-97ED90DEB13F}" type="slidenum">
              <a:rPr lang="en-GB" smtClean="0"/>
              <a:t>‹#›</a:t>
            </a:fld>
            <a:endParaRPr lang="en-GB"/>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478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D8F7A6-F46B-4189-A685-0BB64E81901D}" type="datetimeFigureOut">
              <a:rPr lang="en-GB" smtClean="0"/>
              <a:t>24/05/2020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709E51-A937-477C-91F2-97ED90DEB13F}"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751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D8F7A6-F46B-4189-A685-0BB64E81901D}" type="datetimeFigureOut">
              <a:rPr lang="en-GB" smtClean="0"/>
              <a:t>24/05/2020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709E51-A937-477C-91F2-97ED90DEB13F}"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7396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8F7A6-F46B-4189-A685-0BB64E81901D}" type="datetimeFigureOut">
              <a:rPr lang="en-GB" smtClean="0"/>
              <a:t>24/05/2020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709E51-A937-477C-91F2-97ED90DEB13F}" type="slidenum">
              <a:rPr lang="en-GB" smtClean="0"/>
              <a:t>‹#›</a:t>
            </a:fld>
            <a:endParaRPr lang="en-GB"/>
          </a:p>
        </p:txBody>
      </p:sp>
    </p:spTree>
    <p:extLst>
      <p:ext uri="{BB962C8B-B14F-4D97-AF65-F5344CB8AC3E}">
        <p14:creationId xmlns:p14="http://schemas.microsoft.com/office/powerpoint/2010/main" val="714813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D8F7A6-F46B-4189-A685-0BB64E81901D}" type="datetimeFigureOut">
              <a:rPr lang="en-GB" smtClean="0"/>
              <a:t>24/05/2020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709E51-A937-477C-91F2-97ED90DEB13F}"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03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D8F7A6-F46B-4189-A685-0BB64E81901D}" type="datetimeFigureOut">
              <a:rPr lang="en-GB" smtClean="0"/>
              <a:t>24/05/2020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709E51-A937-477C-91F2-97ED90DEB13F}" type="slidenum">
              <a:rPr lang="en-GB" smtClean="0"/>
              <a:t>‹#›</a:t>
            </a:fld>
            <a:endParaRPr lang="en-GB"/>
          </a:p>
        </p:txBody>
      </p:sp>
    </p:spTree>
    <p:extLst>
      <p:ext uri="{BB962C8B-B14F-4D97-AF65-F5344CB8AC3E}">
        <p14:creationId xmlns:p14="http://schemas.microsoft.com/office/powerpoint/2010/main" val="60310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4CD9AC-C79A-43FB-9EBD-E7F6BB1804FD}" type="datetimeFigureOut">
              <a:rPr lang="en-GB" smtClean="0"/>
              <a:t>24/05/2020</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9463B4-A512-433C-99FA-8135B91D6DF3}" type="slidenum">
              <a:rPr lang="en-GB" smtClean="0"/>
              <a:t>‹#›</a:t>
            </a:fld>
            <a:endParaRPr lang="en-GB"/>
          </a:p>
        </p:txBody>
      </p:sp>
    </p:spTree>
    <p:extLst>
      <p:ext uri="{BB962C8B-B14F-4D97-AF65-F5344CB8AC3E}">
        <p14:creationId xmlns:p14="http://schemas.microsoft.com/office/powerpoint/2010/main" val="39947209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BB62469-9500-464C-9CD6-DE3B0C225D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7F740CA1-A9C1-4371-87E9-9D5A09FFB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2">
              <a:extLst>
                <a:ext uri="{FF2B5EF4-FFF2-40B4-BE49-F238E27FC236}">
                  <a16:creationId xmlns:a16="http://schemas.microsoft.com/office/drawing/2014/main" id="{126F3BFA-8B3C-4BC9-88A7-85EFAF93EC1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B005F6CE-FD93-40FC-9FC8-1B914702F3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14">
                <a:extLst>
                  <a:ext uri="{FF2B5EF4-FFF2-40B4-BE49-F238E27FC236}">
                    <a16:creationId xmlns:a16="http://schemas.microsoft.com/office/drawing/2014/main" id="{F1965117-32FA-43A0-98E1-93123B1D3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D475A09-C16B-424E-B4DF-A88EB61F48C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9" name="Picture 16">
                <a:extLst>
                  <a:ext uri="{FF2B5EF4-FFF2-40B4-BE49-F238E27FC236}">
                    <a16:creationId xmlns:a16="http://schemas.microsoft.com/office/drawing/2014/main" id="{9CAAD9A1-171A-4902-B8C9-4C3AB2E1F6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FF891296-E787-47B1-AFA6-E84980C63DE3}"/>
              </a:ext>
            </a:extLst>
          </p:cNvPr>
          <p:cNvSpPr>
            <a:spLocks noGrp="1"/>
          </p:cNvSpPr>
          <p:nvPr>
            <p:ph type="ctrTitle"/>
          </p:nvPr>
        </p:nvSpPr>
        <p:spPr>
          <a:xfrm>
            <a:off x="1072267" y="1041401"/>
            <a:ext cx="6528018" cy="2345264"/>
          </a:xfrm>
        </p:spPr>
        <p:txBody>
          <a:bodyPr>
            <a:normAutofit/>
          </a:bodyPr>
          <a:lstStyle/>
          <a:p>
            <a:pPr>
              <a:lnSpc>
                <a:spcPct val="90000"/>
              </a:lnSpc>
            </a:pPr>
            <a:r>
              <a:rPr lang="en-GB" sz="5000" b="1" dirty="0">
                <a:latin typeface="Arial Narrow" panose="020B0606020202030204" pitchFamily="34" charset="0"/>
              </a:rPr>
              <a:t>Iron metabolism, iron deficiency and disorders of haem synthesis</a:t>
            </a:r>
          </a:p>
        </p:txBody>
      </p:sp>
      <p:sp>
        <p:nvSpPr>
          <p:cNvPr id="3" name="Subtitle 2">
            <a:extLst>
              <a:ext uri="{FF2B5EF4-FFF2-40B4-BE49-F238E27FC236}">
                <a16:creationId xmlns:a16="http://schemas.microsoft.com/office/drawing/2014/main" id="{86EBA337-F90A-47DC-B03A-6F7CE5E2518E}"/>
              </a:ext>
            </a:extLst>
          </p:cNvPr>
          <p:cNvSpPr>
            <a:spLocks noGrp="1"/>
          </p:cNvSpPr>
          <p:nvPr>
            <p:ph type="subTitle" idx="1"/>
          </p:nvPr>
        </p:nvSpPr>
        <p:spPr>
          <a:xfrm>
            <a:off x="1072267" y="3657597"/>
            <a:ext cx="6528018" cy="1320802"/>
          </a:xfrm>
        </p:spPr>
        <p:txBody>
          <a:bodyPr>
            <a:normAutofit/>
          </a:bodyPr>
          <a:lstStyle/>
          <a:p>
            <a:r>
              <a:rPr lang="en-GB" b="1" dirty="0"/>
              <a:t>MARGARET AYORINDE</a:t>
            </a:r>
          </a:p>
        </p:txBody>
      </p:sp>
      <p:cxnSp>
        <p:nvCxnSpPr>
          <p:cNvPr id="19" name="Straight Connector 18">
            <a:extLst>
              <a:ext uri="{FF2B5EF4-FFF2-40B4-BE49-F238E27FC236}">
                <a16:creationId xmlns:a16="http://schemas.microsoft.com/office/drawing/2014/main" id="{FAFABE1B-01D3-4115-83C1-1A7FD64D49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136EDCA7-B113-4748-A4ED-ED439311AB51}"/>
              </a:ext>
            </a:extLst>
          </p:cNvPr>
          <p:cNvPicPr>
            <a:picLocks noChangeAspect="1"/>
          </p:cNvPicPr>
          <p:nvPr/>
        </p:nvPicPr>
        <p:blipFill rotWithShape="1">
          <a:blip r:embed="rId5"/>
          <a:srcRect l="24149" r="23957" b="-2"/>
          <a:stretch/>
        </p:blipFill>
        <p:spPr>
          <a:xfrm>
            <a:off x="8077199" y="1041400"/>
            <a:ext cx="3059206" cy="4775200"/>
          </a:xfrm>
          <a:prstGeom prst="rect">
            <a:avLst/>
          </a:prstGeom>
          <a:ln w="57150" cmpd="thickThin">
            <a:solidFill>
              <a:schemeClr val="tx1">
                <a:lumMod val="50000"/>
                <a:lumOff val="50000"/>
              </a:schemeClr>
            </a:solidFill>
            <a:miter lim="800000"/>
          </a:ln>
        </p:spPr>
      </p:pic>
      <p:pic>
        <p:nvPicPr>
          <p:cNvPr id="5" name="Picture 4">
            <a:extLst>
              <a:ext uri="{FF2B5EF4-FFF2-40B4-BE49-F238E27FC236}">
                <a16:creationId xmlns:a16="http://schemas.microsoft.com/office/drawing/2014/main" id="{6F3845A2-E764-426B-B022-94B1C5099F0E}"/>
              </a:ext>
            </a:extLst>
          </p:cNvPr>
          <p:cNvPicPr>
            <a:picLocks noChangeAspect="1"/>
          </p:cNvPicPr>
          <p:nvPr/>
        </p:nvPicPr>
        <p:blipFill>
          <a:blip r:embed="rId6"/>
          <a:stretch>
            <a:fillRect/>
          </a:stretch>
        </p:blipFill>
        <p:spPr>
          <a:xfrm>
            <a:off x="14380152" y="24400823"/>
            <a:ext cx="6215870" cy="5045461"/>
          </a:xfrm>
          <a:prstGeom prst="rect">
            <a:avLst/>
          </a:prstGeom>
        </p:spPr>
      </p:pic>
    </p:spTree>
    <p:extLst>
      <p:ext uri="{BB962C8B-B14F-4D97-AF65-F5344CB8AC3E}">
        <p14:creationId xmlns:p14="http://schemas.microsoft.com/office/powerpoint/2010/main" val="3267867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29F7-2546-495B-A2CF-AD1E1F6C19EE}"/>
              </a:ext>
            </a:extLst>
          </p:cNvPr>
          <p:cNvSpPr>
            <a:spLocks noGrp="1"/>
          </p:cNvSpPr>
          <p:nvPr>
            <p:ph type="title"/>
          </p:nvPr>
        </p:nvSpPr>
        <p:spPr/>
        <p:txBody>
          <a:bodyPr>
            <a:normAutofit/>
          </a:bodyPr>
          <a:lstStyle/>
          <a:p>
            <a:r>
              <a:rPr lang="en-GB" b="1" dirty="0"/>
              <a:t>Depletion of iron stores </a:t>
            </a:r>
            <a:endParaRPr lang="en-GB" dirty="0"/>
          </a:p>
        </p:txBody>
      </p:sp>
      <p:sp>
        <p:nvSpPr>
          <p:cNvPr id="3" name="Content Placeholder 2">
            <a:extLst>
              <a:ext uri="{FF2B5EF4-FFF2-40B4-BE49-F238E27FC236}">
                <a16:creationId xmlns:a16="http://schemas.microsoft.com/office/drawing/2014/main" id="{A2BCF668-35A6-4F20-873B-CCAADB83553C}"/>
              </a:ext>
            </a:extLst>
          </p:cNvPr>
          <p:cNvSpPr>
            <a:spLocks noGrp="1"/>
          </p:cNvSpPr>
          <p:nvPr>
            <p:ph idx="1"/>
          </p:nvPr>
        </p:nvSpPr>
        <p:spPr/>
        <p:txBody>
          <a:bodyPr/>
          <a:lstStyle/>
          <a:p>
            <a:r>
              <a:rPr lang="en-GB" dirty="0"/>
              <a:t>The first event when the body is in a state of negative iron balance is depletion of body stores, which are mobilized for haemoglobin production.</a:t>
            </a:r>
          </a:p>
          <a:p>
            <a:r>
              <a:rPr lang="en-GB" dirty="0"/>
              <a:t>Iron absorption is increased when stores are reduced, before anaemia develops</a:t>
            </a:r>
          </a:p>
          <a:p>
            <a:r>
              <a:rPr lang="en-GB" dirty="0"/>
              <a:t>Although the serum iron level is still normal, the serum ferritin will have already fallen.</a:t>
            </a:r>
          </a:p>
        </p:txBody>
      </p:sp>
    </p:spTree>
    <p:extLst>
      <p:ext uri="{BB962C8B-B14F-4D97-AF65-F5344CB8AC3E}">
        <p14:creationId xmlns:p14="http://schemas.microsoft.com/office/powerpoint/2010/main" val="127942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962A-FDAF-4953-BD20-0440103910CF}"/>
              </a:ext>
            </a:extLst>
          </p:cNvPr>
          <p:cNvSpPr>
            <a:spLocks noGrp="1"/>
          </p:cNvSpPr>
          <p:nvPr>
            <p:ph type="title"/>
          </p:nvPr>
        </p:nvSpPr>
        <p:spPr/>
        <p:txBody>
          <a:bodyPr>
            <a:normAutofit/>
          </a:bodyPr>
          <a:lstStyle/>
          <a:p>
            <a:r>
              <a:rPr lang="en-GB" b="1" dirty="0"/>
              <a:t>Iron-deficient erythropoiesis</a:t>
            </a:r>
            <a:endParaRPr lang="en-GB" dirty="0"/>
          </a:p>
        </p:txBody>
      </p:sp>
      <p:sp>
        <p:nvSpPr>
          <p:cNvPr id="3" name="Content Placeholder 2">
            <a:extLst>
              <a:ext uri="{FF2B5EF4-FFF2-40B4-BE49-F238E27FC236}">
                <a16:creationId xmlns:a16="http://schemas.microsoft.com/office/drawing/2014/main" id="{CEFBF872-A653-4F38-9AD7-AFBD60E9E39F}"/>
              </a:ext>
            </a:extLst>
          </p:cNvPr>
          <p:cNvSpPr>
            <a:spLocks noGrp="1"/>
          </p:cNvSpPr>
          <p:nvPr>
            <p:ph idx="1"/>
          </p:nvPr>
        </p:nvSpPr>
        <p:spPr>
          <a:xfrm>
            <a:off x="755904" y="2414016"/>
            <a:ext cx="10826496" cy="3816096"/>
          </a:xfrm>
        </p:spPr>
        <p:txBody>
          <a:bodyPr>
            <a:normAutofit/>
          </a:bodyPr>
          <a:lstStyle/>
          <a:p>
            <a:r>
              <a:rPr lang="en-GB" dirty="0"/>
              <a:t>With further iron depletion, (serum ferritin &lt;15 </a:t>
            </a:r>
            <a:r>
              <a:rPr lang="en-GB" dirty="0" err="1"/>
              <a:t>μg</a:t>
            </a:r>
            <a:r>
              <a:rPr lang="en-GB" dirty="0"/>
              <a:t>/L), the serum transferrin saturation falls to less than 15%.</a:t>
            </a:r>
          </a:p>
          <a:p>
            <a:r>
              <a:rPr lang="en-GB" dirty="0"/>
              <a:t>This is due to increased transferrin concentration and a fall in serum iron.</a:t>
            </a:r>
          </a:p>
          <a:p>
            <a:r>
              <a:rPr lang="en-GB" dirty="0"/>
              <a:t>This leads to:</a:t>
            </a:r>
          </a:p>
          <a:p>
            <a:pPr lvl="1"/>
            <a:r>
              <a:rPr lang="en-GB" sz="2600" dirty="0"/>
              <a:t> the development of iron-deficient erythropoiesis</a:t>
            </a:r>
          </a:p>
          <a:p>
            <a:pPr lvl="1"/>
            <a:r>
              <a:rPr lang="en-GB" sz="2600" dirty="0"/>
              <a:t>increasing concentrations of serum transferrin receptor and red cell protoporphyrin.</a:t>
            </a:r>
          </a:p>
        </p:txBody>
      </p:sp>
    </p:spTree>
    <p:extLst>
      <p:ext uri="{BB962C8B-B14F-4D97-AF65-F5344CB8AC3E}">
        <p14:creationId xmlns:p14="http://schemas.microsoft.com/office/powerpoint/2010/main" val="319773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C661-E9B7-4EE7-A308-E7A2599591A2}"/>
              </a:ext>
            </a:extLst>
          </p:cNvPr>
          <p:cNvSpPr>
            <a:spLocks noGrp="1"/>
          </p:cNvSpPr>
          <p:nvPr>
            <p:ph type="title"/>
          </p:nvPr>
        </p:nvSpPr>
        <p:spPr/>
        <p:txBody>
          <a:bodyPr>
            <a:normAutofit/>
          </a:bodyPr>
          <a:lstStyle/>
          <a:p>
            <a:r>
              <a:rPr lang="en-GB" b="1" dirty="0"/>
              <a:t>Iron deficiency anaemia</a:t>
            </a:r>
            <a:endParaRPr lang="en-GB" dirty="0"/>
          </a:p>
        </p:txBody>
      </p:sp>
      <p:sp>
        <p:nvSpPr>
          <p:cNvPr id="3" name="Content Placeholder 2">
            <a:extLst>
              <a:ext uri="{FF2B5EF4-FFF2-40B4-BE49-F238E27FC236}">
                <a16:creationId xmlns:a16="http://schemas.microsoft.com/office/drawing/2014/main" id="{E3413DDA-B7FC-4D0D-AE07-58113AC7A435}"/>
              </a:ext>
            </a:extLst>
          </p:cNvPr>
          <p:cNvSpPr>
            <a:spLocks noGrp="1"/>
          </p:cNvSpPr>
          <p:nvPr>
            <p:ph idx="1"/>
          </p:nvPr>
        </p:nvSpPr>
        <p:spPr/>
        <p:txBody>
          <a:bodyPr>
            <a:normAutofit/>
          </a:bodyPr>
          <a:lstStyle/>
          <a:p>
            <a:r>
              <a:rPr lang="en-GB" dirty="0"/>
              <a:t>If the negative balance continues, frank iron deficiency anaemia develops.</a:t>
            </a:r>
          </a:p>
          <a:p>
            <a:r>
              <a:rPr lang="en-GB" dirty="0"/>
              <a:t> The red cells become obviously </a:t>
            </a:r>
            <a:r>
              <a:rPr lang="en-GB" b="1" dirty="0"/>
              <a:t>microcytic</a:t>
            </a:r>
            <a:r>
              <a:rPr lang="en-GB" dirty="0"/>
              <a:t> and </a:t>
            </a:r>
            <a:r>
              <a:rPr lang="en-GB" b="1" dirty="0"/>
              <a:t>hypochromic</a:t>
            </a:r>
            <a:r>
              <a:rPr lang="en-GB" dirty="0"/>
              <a:t>, and poikilocytosis becomes more marked.</a:t>
            </a:r>
          </a:p>
          <a:p>
            <a:r>
              <a:rPr lang="en-GB" dirty="0"/>
              <a:t>The Mean Corpuscular Volume (MCV) and Mean Cell Haemoglobin (MCH) are reduced.</a:t>
            </a:r>
          </a:p>
          <a:p>
            <a:r>
              <a:rPr lang="en-GB" dirty="0"/>
              <a:t>Target cells may be present.</a:t>
            </a:r>
          </a:p>
          <a:p>
            <a:r>
              <a:rPr lang="en-GB" dirty="0"/>
              <a:t>The reticulocyte count is low for the degree of anaemia.</a:t>
            </a:r>
          </a:p>
        </p:txBody>
      </p:sp>
    </p:spTree>
    <p:extLst>
      <p:ext uri="{BB962C8B-B14F-4D97-AF65-F5344CB8AC3E}">
        <p14:creationId xmlns:p14="http://schemas.microsoft.com/office/powerpoint/2010/main" val="116745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C57F-F24A-4D53-A977-FB889BEE49C5}"/>
              </a:ext>
            </a:extLst>
          </p:cNvPr>
          <p:cNvSpPr>
            <a:spLocks noGrp="1"/>
          </p:cNvSpPr>
          <p:nvPr>
            <p:ph type="title"/>
          </p:nvPr>
        </p:nvSpPr>
        <p:spPr/>
        <p:txBody>
          <a:bodyPr/>
          <a:lstStyle/>
          <a:p>
            <a:r>
              <a:rPr lang="en-GB" b="1" dirty="0"/>
              <a:t>Iron deficiency anaemia</a:t>
            </a:r>
            <a:endParaRPr lang="en-GB" dirty="0"/>
          </a:p>
        </p:txBody>
      </p:sp>
      <p:sp>
        <p:nvSpPr>
          <p:cNvPr id="3" name="Content Placeholder 2">
            <a:extLst>
              <a:ext uri="{FF2B5EF4-FFF2-40B4-BE49-F238E27FC236}">
                <a16:creationId xmlns:a16="http://schemas.microsoft.com/office/drawing/2014/main" id="{5D08DCD2-D06B-48FD-AFE7-BA0C35E3F275}"/>
              </a:ext>
            </a:extLst>
          </p:cNvPr>
          <p:cNvSpPr>
            <a:spLocks noGrp="1"/>
          </p:cNvSpPr>
          <p:nvPr>
            <p:ph idx="1"/>
          </p:nvPr>
        </p:nvSpPr>
        <p:spPr>
          <a:xfrm>
            <a:off x="1295401" y="2426208"/>
            <a:ext cx="9601196" cy="3449660"/>
          </a:xfrm>
        </p:spPr>
        <p:txBody>
          <a:bodyPr>
            <a:normAutofit/>
          </a:bodyPr>
          <a:lstStyle/>
          <a:p>
            <a:r>
              <a:rPr lang="en-GB" sz="2800" dirty="0"/>
              <a:t>The serum </a:t>
            </a:r>
            <a:r>
              <a:rPr lang="en-GB" sz="2800" b="1" dirty="0"/>
              <a:t>Total Iron-Binding Capacity </a:t>
            </a:r>
            <a:r>
              <a:rPr lang="en-GB" sz="2800" dirty="0"/>
              <a:t>(TIBC) rises and the serum iron falls, so that the percentage saturation of the TIBC is usually </a:t>
            </a:r>
            <a:r>
              <a:rPr lang="en-GB" sz="2800" b="1" dirty="0"/>
              <a:t>&lt;10%.</a:t>
            </a:r>
          </a:p>
          <a:p>
            <a:r>
              <a:rPr lang="en-GB" sz="2800" dirty="0"/>
              <a:t>At an early stage of iron deficiency anemia, the number of erythroblasts containing cytoplasmic iron (</a:t>
            </a:r>
            <a:r>
              <a:rPr lang="en-GB" sz="2800" dirty="0" err="1"/>
              <a:t>sideroblasts</a:t>
            </a:r>
            <a:r>
              <a:rPr lang="en-GB" sz="2800" dirty="0"/>
              <a:t>) is reduced.</a:t>
            </a:r>
          </a:p>
          <a:p>
            <a:r>
              <a:rPr lang="en-GB" sz="2800" dirty="0"/>
              <a:t>By the time iron deficiency anaemia is fully established, </a:t>
            </a:r>
            <a:r>
              <a:rPr lang="en-GB" sz="2800" b="1" dirty="0" err="1"/>
              <a:t>Siderotic</a:t>
            </a:r>
            <a:r>
              <a:rPr lang="en-GB" sz="2800" b="1" dirty="0"/>
              <a:t> granules </a:t>
            </a:r>
            <a:r>
              <a:rPr lang="en-GB" sz="2800" dirty="0"/>
              <a:t>are entirely absent from these cells.  </a:t>
            </a:r>
          </a:p>
        </p:txBody>
      </p:sp>
    </p:spTree>
    <p:extLst>
      <p:ext uri="{BB962C8B-B14F-4D97-AF65-F5344CB8AC3E}">
        <p14:creationId xmlns:p14="http://schemas.microsoft.com/office/powerpoint/2010/main" val="2503786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C747-082D-45CF-9183-52D5F320C8CC}"/>
              </a:ext>
            </a:extLst>
          </p:cNvPr>
          <p:cNvSpPr>
            <a:spLocks noGrp="1"/>
          </p:cNvSpPr>
          <p:nvPr>
            <p:ph type="title"/>
          </p:nvPr>
        </p:nvSpPr>
        <p:spPr/>
        <p:txBody>
          <a:bodyPr/>
          <a:lstStyle/>
          <a:p>
            <a:r>
              <a:rPr lang="en-GB" b="1" dirty="0"/>
              <a:t>Iron deficiency anaemia</a:t>
            </a:r>
            <a:endParaRPr lang="en-GB" dirty="0"/>
          </a:p>
        </p:txBody>
      </p:sp>
      <p:sp>
        <p:nvSpPr>
          <p:cNvPr id="3" name="Content Placeholder 2">
            <a:extLst>
              <a:ext uri="{FF2B5EF4-FFF2-40B4-BE49-F238E27FC236}">
                <a16:creationId xmlns:a16="http://schemas.microsoft.com/office/drawing/2014/main" id="{B10519CB-58CC-4E8A-B778-08DDC0EDCE2D}"/>
              </a:ext>
            </a:extLst>
          </p:cNvPr>
          <p:cNvSpPr>
            <a:spLocks noGrp="1"/>
          </p:cNvSpPr>
          <p:nvPr>
            <p:ph idx="1"/>
          </p:nvPr>
        </p:nvSpPr>
        <p:spPr/>
        <p:txBody>
          <a:bodyPr/>
          <a:lstStyle/>
          <a:p>
            <a:r>
              <a:rPr lang="en-GB" dirty="0"/>
              <a:t>The erythroblasts have a ragged, vacuolated cytoplasm and relatively pyknotic nuclei. </a:t>
            </a:r>
          </a:p>
          <a:p>
            <a:r>
              <a:rPr lang="en-GB" dirty="0"/>
              <a:t>The bone marrow macrophages show a total absence of iron, except where very rapid blood loss outstrips the ability to mobilize the storage iron. </a:t>
            </a:r>
          </a:p>
          <a:p>
            <a:r>
              <a:rPr lang="en-GB" dirty="0"/>
              <a:t>Platelets are frequently increased.</a:t>
            </a:r>
          </a:p>
          <a:p>
            <a:endParaRPr lang="en-GB" dirty="0"/>
          </a:p>
        </p:txBody>
      </p:sp>
    </p:spTree>
    <p:extLst>
      <p:ext uri="{BB962C8B-B14F-4D97-AF65-F5344CB8AC3E}">
        <p14:creationId xmlns:p14="http://schemas.microsoft.com/office/powerpoint/2010/main" val="437766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4AB6E-33B7-4000-905E-10BFB8D05809}"/>
              </a:ext>
            </a:extLst>
          </p:cNvPr>
          <p:cNvSpPr>
            <a:spLocks noGrp="1"/>
          </p:cNvSpPr>
          <p:nvPr>
            <p:ph type="title"/>
          </p:nvPr>
        </p:nvSpPr>
        <p:spPr/>
        <p:txBody>
          <a:bodyPr/>
          <a:lstStyle/>
          <a:p>
            <a:r>
              <a:rPr lang="en-GB" b="1" dirty="0"/>
              <a:t>Tissue effects of iron deficiency</a:t>
            </a:r>
            <a:endParaRPr lang="en-GB" dirty="0"/>
          </a:p>
        </p:txBody>
      </p:sp>
      <p:sp>
        <p:nvSpPr>
          <p:cNvPr id="3" name="Content Placeholder 2">
            <a:extLst>
              <a:ext uri="{FF2B5EF4-FFF2-40B4-BE49-F238E27FC236}">
                <a16:creationId xmlns:a16="http://schemas.microsoft.com/office/drawing/2014/main" id="{79FC8705-7F5C-4912-AC0E-1E3F2204554A}"/>
              </a:ext>
            </a:extLst>
          </p:cNvPr>
          <p:cNvSpPr>
            <a:spLocks noGrp="1"/>
          </p:cNvSpPr>
          <p:nvPr>
            <p:ph idx="1"/>
          </p:nvPr>
        </p:nvSpPr>
        <p:spPr>
          <a:xfrm>
            <a:off x="1194816" y="2426677"/>
            <a:ext cx="10119360" cy="3645877"/>
          </a:xfrm>
        </p:spPr>
        <p:txBody>
          <a:bodyPr>
            <a:normAutofit fontScale="92500" lnSpcReduction="20000"/>
          </a:bodyPr>
          <a:lstStyle/>
          <a:p>
            <a:r>
              <a:rPr lang="en-GB" dirty="0"/>
              <a:t>In sever and chronic  iron deficiency, widespread tissue changes may be present, including:</a:t>
            </a:r>
          </a:p>
          <a:p>
            <a:pPr lvl="1"/>
            <a:r>
              <a:rPr lang="en-GB" dirty="0"/>
              <a:t> </a:t>
            </a:r>
            <a:r>
              <a:rPr lang="en-GB" sz="2400" dirty="0"/>
              <a:t>koilonychia (ridged nails, breaking easily)</a:t>
            </a:r>
          </a:p>
          <a:p>
            <a:pPr lvl="1"/>
            <a:r>
              <a:rPr lang="en-GB" sz="2400" dirty="0"/>
              <a:t> angular stomatitis (especially in those with badly fitting dentures)</a:t>
            </a:r>
          </a:p>
          <a:p>
            <a:pPr lvl="1"/>
            <a:r>
              <a:rPr lang="en-GB" sz="2400" dirty="0"/>
              <a:t> glossitis (hair thinning)</a:t>
            </a:r>
          </a:p>
          <a:p>
            <a:pPr lvl="1"/>
            <a:r>
              <a:rPr lang="en-GB" sz="2400" dirty="0"/>
              <a:t> pharyngeal webs (Paterson–Kelly syndrome). </a:t>
            </a:r>
          </a:p>
          <a:p>
            <a:r>
              <a:rPr lang="en-GB" dirty="0"/>
              <a:t>In infants with iron deficiency, there is partial villous atrophy, with minor degrees of malabsorption of xylose and fat. </a:t>
            </a:r>
          </a:p>
          <a:p>
            <a:r>
              <a:rPr lang="en-GB" dirty="0"/>
              <a:t>This is reversible by iron therapy. </a:t>
            </a:r>
          </a:p>
        </p:txBody>
      </p:sp>
    </p:spTree>
    <p:extLst>
      <p:ext uri="{BB962C8B-B14F-4D97-AF65-F5344CB8AC3E}">
        <p14:creationId xmlns:p14="http://schemas.microsoft.com/office/powerpoint/2010/main" val="4096539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80A9-8BAE-4111-9A1E-01EE95DAB32A}"/>
              </a:ext>
            </a:extLst>
          </p:cNvPr>
          <p:cNvSpPr>
            <a:spLocks noGrp="1"/>
          </p:cNvSpPr>
          <p:nvPr>
            <p:ph type="title"/>
          </p:nvPr>
        </p:nvSpPr>
        <p:spPr/>
        <p:txBody>
          <a:bodyPr/>
          <a:lstStyle/>
          <a:p>
            <a:r>
              <a:rPr lang="en-GB" b="1" dirty="0"/>
              <a:t>Tissue effects of iron deficiency</a:t>
            </a:r>
            <a:endParaRPr lang="en-GB" dirty="0"/>
          </a:p>
        </p:txBody>
      </p:sp>
      <p:sp>
        <p:nvSpPr>
          <p:cNvPr id="3" name="Content Placeholder 2">
            <a:extLst>
              <a:ext uri="{FF2B5EF4-FFF2-40B4-BE49-F238E27FC236}">
                <a16:creationId xmlns:a16="http://schemas.microsoft.com/office/drawing/2014/main" id="{967BD10D-83C1-4943-BEC4-B9D7660F533F}"/>
              </a:ext>
            </a:extLst>
          </p:cNvPr>
          <p:cNvSpPr>
            <a:spLocks noGrp="1"/>
          </p:cNvSpPr>
          <p:nvPr>
            <p:ph idx="1"/>
          </p:nvPr>
        </p:nvSpPr>
        <p:spPr/>
        <p:txBody>
          <a:bodyPr>
            <a:normAutofit fontScale="92500" lnSpcReduction="10000"/>
          </a:bodyPr>
          <a:lstStyle/>
          <a:p>
            <a:r>
              <a:rPr lang="en-GB" dirty="0"/>
              <a:t>There is a higher incidence of atrophic gastritis and histamine-fast achlorhydria in iron deficient patients. </a:t>
            </a:r>
          </a:p>
          <a:p>
            <a:r>
              <a:rPr lang="en-GB" dirty="0"/>
              <a:t>Acid secretion may increase with iron therapy in some of these patients. </a:t>
            </a:r>
          </a:p>
          <a:p>
            <a:r>
              <a:rPr lang="en-GB" dirty="0"/>
              <a:t>Gastric atrophy may also predispose to iron deficiency. </a:t>
            </a:r>
          </a:p>
          <a:p>
            <a:r>
              <a:rPr lang="en-GB" dirty="0"/>
              <a:t>Iron-dependent enzymes in the tissues are usually better preserved than other iron-containing compounds. </a:t>
            </a:r>
          </a:p>
          <a:p>
            <a:r>
              <a:rPr lang="en-GB" dirty="0"/>
              <a:t>In severe iron deficiency, however, these enzymes are not inviolate and their levels may fall. </a:t>
            </a:r>
          </a:p>
          <a:p>
            <a:endParaRPr lang="en-GB" dirty="0"/>
          </a:p>
        </p:txBody>
      </p:sp>
    </p:spTree>
    <p:extLst>
      <p:ext uri="{BB962C8B-B14F-4D97-AF65-F5344CB8AC3E}">
        <p14:creationId xmlns:p14="http://schemas.microsoft.com/office/powerpoint/2010/main" val="4207647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EC2BE-0180-4488-9218-CB10EFCDB3F9}"/>
              </a:ext>
            </a:extLst>
          </p:cNvPr>
          <p:cNvSpPr>
            <a:spLocks noGrp="1"/>
          </p:cNvSpPr>
          <p:nvPr>
            <p:ph type="title"/>
          </p:nvPr>
        </p:nvSpPr>
        <p:spPr/>
        <p:txBody>
          <a:bodyPr/>
          <a:lstStyle/>
          <a:p>
            <a:r>
              <a:rPr lang="en-GB" b="1" dirty="0"/>
              <a:t>Tissue effects of iron deficiency</a:t>
            </a:r>
            <a:endParaRPr lang="en-GB" dirty="0"/>
          </a:p>
        </p:txBody>
      </p:sp>
      <p:sp>
        <p:nvSpPr>
          <p:cNvPr id="3" name="Content Placeholder 2">
            <a:extLst>
              <a:ext uri="{FF2B5EF4-FFF2-40B4-BE49-F238E27FC236}">
                <a16:creationId xmlns:a16="http://schemas.microsoft.com/office/drawing/2014/main" id="{D5CE75A4-B826-4114-B41D-C3028F055C6B}"/>
              </a:ext>
            </a:extLst>
          </p:cNvPr>
          <p:cNvSpPr>
            <a:spLocks noGrp="1"/>
          </p:cNvSpPr>
          <p:nvPr>
            <p:ph idx="1"/>
          </p:nvPr>
        </p:nvSpPr>
        <p:spPr>
          <a:xfrm>
            <a:off x="1295401" y="2405849"/>
            <a:ext cx="9601196" cy="3719743"/>
          </a:xfrm>
        </p:spPr>
        <p:txBody>
          <a:bodyPr>
            <a:normAutofit/>
          </a:bodyPr>
          <a:lstStyle/>
          <a:p>
            <a:r>
              <a:rPr lang="en-GB" dirty="0"/>
              <a:t>A particular concern has been the finding that infants with iron deficiency anaemia may have impaired mental development and function, and that this deficit may not be completely restored by iron therapy. </a:t>
            </a:r>
          </a:p>
          <a:p>
            <a:r>
              <a:rPr lang="en-GB" dirty="0"/>
              <a:t>There is recent evidence that premature labour is more frequent in mothers with iron deficiency anaemia.</a:t>
            </a:r>
          </a:p>
          <a:p>
            <a:pPr marL="0" indent="0">
              <a:buNone/>
            </a:pPr>
            <a:endParaRPr lang="en-GB" dirty="0"/>
          </a:p>
        </p:txBody>
      </p:sp>
    </p:spTree>
    <p:extLst>
      <p:ext uri="{BB962C8B-B14F-4D97-AF65-F5344CB8AC3E}">
        <p14:creationId xmlns:p14="http://schemas.microsoft.com/office/powerpoint/2010/main" val="279948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374D0-78BA-4589-92C7-E86346E2D2A3}"/>
              </a:ext>
            </a:extLst>
          </p:cNvPr>
          <p:cNvSpPr>
            <a:spLocks noGrp="1"/>
          </p:cNvSpPr>
          <p:nvPr>
            <p:ph type="title"/>
          </p:nvPr>
        </p:nvSpPr>
        <p:spPr/>
        <p:txBody>
          <a:bodyPr/>
          <a:lstStyle/>
          <a:p>
            <a:r>
              <a:rPr lang="en-GB" b="1" dirty="0"/>
              <a:t>Tissue effects of iron deficiency</a:t>
            </a:r>
            <a:endParaRPr lang="en-GB" dirty="0"/>
          </a:p>
        </p:txBody>
      </p:sp>
      <p:sp>
        <p:nvSpPr>
          <p:cNvPr id="3" name="Content Placeholder 2">
            <a:extLst>
              <a:ext uri="{FF2B5EF4-FFF2-40B4-BE49-F238E27FC236}">
                <a16:creationId xmlns:a16="http://schemas.microsoft.com/office/drawing/2014/main" id="{9ACAD4FD-9659-4DDB-8741-0BFAD8DC2E0E}"/>
              </a:ext>
            </a:extLst>
          </p:cNvPr>
          <p:cNvSpPr>
            <a:spLocks noGrp="1"/>
          </p:cNvSpPr>
          <p:nvPr>
            <p:ph idx="1"/>
          </p:nvPr>
        </p:nvSpPr>
        <p:spPr/>
        <p:txBody>
          <a:bodyPr/>
          <a:lstStyle/>
          <a:p>
            <a:r>
              <a:rPr lang="en-GB" dirty="0"/>
              <a:t>It remains controversial whether impaired work performance seen in adults results from the anaemia or from depletion of mitochondrial iron-containing enzymes. </a:t>
            </a:r>
          </a:p>
          <a:p>
            <a:r>
              <a:rPr lang="en-GB" dirty="0"/>
              <a:t>It is also unclear to what extent some of the other tissue effects of iron deficiency can occur even in the absence of anaemia.</a:t>
            </a:r>
          </a:p>
          <a:p>
            <a:endParaRPr lang="en-GB" dirty="0"/>
          </a:p>
        </p:txBody>
      </p:sp>
    </p:spTree>
    <p:extLst>
      <p:ext uri="{BB962C8B-B14F-4D97-AF65-F5344CB8AC3E}">
        <p14:creationId xmlns:p14="http://schemas.microsoft.com/office/powerpoint/2010/main" val="486177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56DE-EC80-4388-8CE8-E3B60EBED663}"/>
              </a:ext>
            </a:extLst>
          </p:cNvPr>
          <p:cNvSpPr>
            <a:spLocks noGrp="1"/>
          </p:cNvSpPr>
          <p:nvPr>
            <p:ph type="title"/>
          </p:nvPr>
        </p:nvSpPr>
        <p:spPr/>
        <p:txBody>
          <a:bodyPr/>
          <a:lstStyle/>
          <a:p>
            <a:r>
              <a:rPr lang="en-GB" b="1" dirty="0"/>
              <a:t>Regulation of Iron Absorption</a:t>
            </a:r>
            <a:endParaRPr lang="en-GB" dirty="0"/>
          </a:p>
        </p:txBody>
      </p:sp>
      <p:sp>
        <p:nvSpPr>
          <p:cNvPr id="3" name="Content Placeholder 2">
            <a:extLst>
              <a:ext uri="{FF2B5EF4-FFF2-40B4-BE49-F238E27FC236}">
                <a16:creationId xmlns:a16="http://schemas.microsoft.com/office/drawing/2014/main" id="{89D86AD9-7DE5-40D0-B98F-0CB3B9D4CA7A}"/>
              </a:ext>
            </a:extLst>
          </p:cNvPr>
          <p:cNvSpPr>
            <a:spLocks noGrp="1"/>
          </p:cNvSpPr>
          <p:nvPr>
            <p:ph idx="1"/>
          </p:nvPr>
        </p:nvSpPr>
        <p:spPr/>
        <p:txBody>
          <a:bodyPr>
            <a:normAutofit fontScale="92500" lnSpcReduction="10000"/>
          </a:bodyPr>
          <a:lstStyle/>
          <a:p>
            <a:r>
              <a:rPr lang="en-GB" dirty="0"/>
              <a:t>Iron absorption may be regulated both at the stage of mucosal uptake and at the stage of transfer to the blood.</a:t>
            </a:r>
          </a:p>
          <a:p>
            <a:r>
              <a:rPr lang="en-GB" dirty="0"/>
              <a:t>One hypothesis concerning the transfer stage suggests that each of the iron-donating tissues(macrophages, liver and gut) supplies iron to plasma transferrin in proportion to:</a:t>
            </a:r>
          </a:p>
          <a:p>
            <a:pPr lvl="1"/>
            <a:r>
              <a:rPr lang="en-GB" sz="2400" dirty="0"/>
              <a:t> the amount of available iron in those tissues, </a:t>
            </a:r>
          </a:p>
          <a:p>
            <a:pPr lvl="1"/>
            <a:r>
              <a:rPr lang="en-GB" sz="2400" dirty="0"/>
              <a:t>the iron being transported to satisfy the needs of the main receptor tissue, </a:t>
            </a:r>
          </a:p>
          <a:p>
            <a:pPr lvl="1"/>
            <a:r>
              <a:rPr lang="en-GB" sz="2400" dirty="0"/>
              <a:t>the erythroid marrow.</a:t>
            </a:r>
          </a:p>
        </p:txBody>
      </p:sp>
    </p:spTree>
    <p:extLst>
      <p:ext uri="{BB962C8B-B14F-4D97-AF65-F5344CB8AC3E}">
        <p14:creationId xmlns:p14="http://schemas.microsoft.com/office/powerpoint/2010/main" val="2689854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CC6F7E8-09B8-46C3-8B75-FA8F584CE4A3}"/>
              </a:ext>
            </a:extLst>
          </p:cNvPr>
          <p:cNvSpPr>
            <a:spLocks noGrp="1"/>
          </p:cNvSpPr>
          <p:nvPr>
            <p:ph type="title"/>
          </p:nvPr>
        </p:nvSpPr>
        <p:spPr>
          <a:xfrm>
            <a:off x="1295402" y="982133"/>
            <a:ext cx="9601196" cy="859368"/>
          </a:xfrm>
        </p:spPr>
        <p:txBody>
          <a:bodyPr>
            <a:normAutofit/>
          </a:bodyPr>
          <a:lstStyle/>
          <a:p>
            <a:r>
              <a:rPr lang="en-GB" b="1" dirty="0"/>
              <a:t>INTRODUCTION</a:t>
            </a:r>
          </a:p>
        </p:txBody>
      </p:sp>
      <p:sp>
        <p:nvSpPr>
          <p:cNvPr id="29" name="Content Placeholder 2">
            <a:extLst>
              <a:ext uri="{FF2B5EF4-FFF2-40B4-BE49-F238E27FC236}">
                <a16:creationId xmlns:a16="http://schemas.microsoft.com/office/drawing/2014/main" id="{2B6C61E1-2ED2-4DCB-AC15-900DF4EA58BC}"/>
              </a:ext>
            </a:extLst>
          </p:cNvPr>
          <p:cNvSpPr>
            <a:spLocks noGrp="1"/>
          </p:cNvSpPr>
          <p:nvPr>
            <p:ph idx="1"/>
          </p:nvPr>
        </p:nvSpPr>
        <p:spPr>
          <a:xfrm>
            <a:off x="1295401" y="1981200"/>
            <a:ext cx="9601196" cy="4267200"/>
          </a:xfrm>
        </p:spPr>
        <p:txBody>
          <a:bodyPr>
            <a:noAutofit/>
          </a:bodyPr>
          <a:lstStyle/>
          <a:p>
            <a:pPr>
              <a:lnSpc>
                <a:spcPct val="90000"/>
              </a:lnSpc>
            </a:pPr>
            <a:r>
              <a:rPr lang="en-GB" dirty="0">
                <a:latin typeface="Baskerville Old Face" panose="02020602080505020303" pitchFamily="18" charset="0"/>
                <a:cs typeface="Calibri Light" panose="020F0302020204030204" pitchFamily="34" charset="0"/>
              </a:rPr>
              <a:t>Iron, majorly gotten from food, is essential for many metabolic processes.</a:t>
            </a:r>
          </a:p>
          <a:p>
            <a:pPr>
              <a:lnSpc>
                <a:spcPct val="90000"/>
              </a:lnSpc>
            </a:pPr>
            <a:r>
              <a:rPr lang="en-GB" dirty="0">
                <a:latin typeface="Baskerville Old Face" panose="02020602080505020303" pitchFamily="18" charset="0"/>
              </a:rPr>
              <a:t>It is needed for mental &amp; physical health, as well as to keep-up energy levels.</a:t>
            </a:r>
            <a:endParaRPr lang="en-GB" dirty="0">
              <a:latin typeface="Baskerville Old Face" panose="02020602080505020303" pitchFamily="18" charset="0"/>
              <a:cs typeface="Calibri Light" panose="020F0302020204030204" pitchFamily="34" charset="0"/>
            </a:endParaRPr>
          </a:p>
          <a:p>
            <a:pPr>
              <a:lnSpc>
                <a:spcPct val="90000"/>
              </a:lnSpc>
            </a:pPr>
            <a:r>
              <a:rPr lang="en-GB" dirty="0">
                <a:latin typeface="Baskerville Old Face" panose="02020602080505020303" pitchFamily="18" charset="0"/>
                <a:cs typeface="Calibri Light" panose="020F0302020204030204" pitchFamily="34" charset="0"/>
              </a:rPr>
              <a:t> Iron shares two biologically important properties with other transition metals:</a:t>
            </a:r>
          </a:p>
          <a:p>
            <a:pPr lvl="1">
              <a:lnSpc>
                <a:spcPct val="90000"/>
              </a:lnSpc>
              <a:buFont typeface="Courier New" panose="02070309020205020404" pitchFamily="49" charset="0"/>
              <a:buChar char="o"/>
            </a:pPr>
            <a:r>
              <a:rPr lang="en-GB" sz="2400" dirty="0">
                <a:latin typeface="Baskerville Old Face" panose="02020602080505020303" pitchFamily="18" charset="0"/>
                <a:cs typeface="Calibri Light" panose="020F0302020204030204" pitchFamily="34" charset="0"/>
              </a:rPr>
              <a:t>ability to exist in more than one relatively stable oxidation state</a:t>
            </a:r>
          </a:p>
          <a:p>
            <a:pPr lvl="1">
              <a:lnSpc>
                <a:spcPct val="90000"/>
              </a:lnSpc>
              <a:buFont typeface="Courier New" panose="02070309020205020404" pitchFamily="49" charset="0"/>
              <a:buChar char="o"/>
            </a:pPr>
            <a:r>
              <a:rPr lang="en-GB" sz="2400" dirty="0">
                <a:latin typeface="Baskerville Old Face" panose="02020602080505020303" pitchFamily="18" charset="0"/>
                <a:cs typeface="Calibri Light" panose="020F0302020204030204" pitchFamily="34" charset="0"/>
              </a:rPr>
              <a:t>ability to form many complexes. </a:t>
            </a:r>
          </a:p>
          <a:p>
            <a:pPr>
              <a:lnSpc>
                <a:spcPct val="90000"/>
              </a:lnSpc>
            </a:pPr>
            <a:r>
              <a:rPr lang="en-GB" dirty="0">
                <a:latin typeface="Baskerville Old Face" panose="02020602080505020303" pitchFamily="18" charset="0"/>
                <a:cs typeface="Calibri Light" panose="020F0302020204030204" pitchFamily="34" charset="0"/>
              </a:rPr>
              <a:t>Its ability to exist in both ferric and ferrous states underlies its role in critical enzyme reactions</a:t>
            </a:r>
          </a:p>
        </p:txBody>
      </p:sp>
    </p:spTree>
    <p:extLst>
      <p:ext uri="{BB962C8B-B14F-4D97-AF65-F5344CB8AC3E}">
        <p14:creationId xmlns:p14="http://schemas.microsoft.com/office/powerpoint/2010/main" val="2860481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D473C-7BA4-4B20-BD67-78013976FD32}"/>
              </a:ext>
            </a:extLst>
          </p:cNvPr>
          <p:cNvSpPr>
            <a:spLocks noGrp="1"/>
          </p:cNvSpPr>
          <p:nvPr>
            <p:ph type="title"/>
          </p:nvPr>
        </p:nvSpPr>
        <p:spPr/>
        <p:txBody>
          <a:bodyPr/>
          <a:lstStyle/>
          <a:p>
            <a:r>
              <a:rPr lang="en-GB" b="1" dirty="0"/>
              <a:t>Regulation of Iron Absorption</a:t>
            </a:r>
            <a:endParaRPr lang="en-GB" dirty="0"/>
          </a:p>
        </p:txBody>
      </p:sp>
      <p:sp>
        <p:nvSpPr>
          <p:cNvPr id="3" name="Content Placeholder 2">
            <a:extLst>
              <a:ext uri="{FF2B5EF4-FFF2-40B4-BE49-F238E27FC236}">
                <a16:creationId xmlns:a16="http://schemas.microsoft.com/office/drawing/2014/main" id="{7B99982D-201C-4C5E-A71E-AA19511E73F9}"/>
              </a:ext>
            </a:extLst>
          </p:cNvPr>
          <p:cNvSpPr>
            <a:spLocks noGrp="1"/>
          </p:cNvSpPr>
          <p:nvPr>
            <p:ph idx="1"/>
          </p:nvPr>
        </p:nvSpPr>
        <p:spPr/>
        <p:txBody>
          <a:bodyPr>
            <a:normAutofit/>
          </a:bodyPr>
          <a:lstStyle/>
          <a:p>
            <a:r>
              <a:rPr lang="en-GB" dirty="0"/>
              <a:t>Within this framework, the amount of iron to be supplied by the intestinal cells would be dependent on the output from other donor tissues, being increased when there is tissue iron deficiency.</a:t>
            </a:r>
          </a:p>
          <a:p>
            <a:r>
              <a:rPr lang="en-GB" dirty="0"/>
              <a:t>A rise in plasma iron turnover owing to increased erythron demands for iron, might increase the output from all the donor tissues, including the gut.</a:t>
            </a:r>
          </a:p>
        </p:txBody>
      </p:sp>
    </p:spTree>
    <p:extLst>
      <p:ext uri="{BB962C8B-B14F-4D97-AF65-F5344CB8AC3E}">
        <p14:creationId xmlns:p14="http://schemas.microsoft.com/office/powerpoint/2010/main" val="410024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5B037-09FB-4550-ADFC-F3219A2A2DC8}"/>
              </a:ext>
            </a:extLst>
          </p:cNvPr>
          <p:cNvSpPr>
            <a:spLocks noGrp="1"/>
          </p:cNvSpPr>
          <p:nvPr>
            <p:ph type="title"/>
          </p:nvPr>
        </p:nvSpPr>
        <p:spPr/>
        <p:txBody>
          <a:bodyPr/>
          <a:lstStyle/>
          <a:p>
            <a:r>
              <a:rPr lang="en-GB" b="1" dirty="0"/>
              <a:t>Causes of iron deficiency</a:t>
            </a:r>
            <a:endParaRPr lang="en-GB" dirty="0"/>
          </a:p>
        </p:txBody>
      </p:sp>
      <p:sp>
        <p:nvSpPr>
          <p:cNvPr id="3" name="Content Placeholder 2">
            <a:extLst>
              <a:ext uri="{FF2B5EF4-FFF2-40B4-BE49-F238E27FC236}">
                <a16:creationId xmlns:a16="http://schemas.microsoft.com/office/drawing/2014/main" id="{557AF119-249B-4AC1-B477-18CE1A1890C2}"/>
              </a:ext>
            </a:extLst>
          </p:cNvPr>
          <p:cNvSpPr>
            <a:spLocks noGrp="1"/>
          </p:cNvSpPr>
          <p:nvPr>
            <p:ph idx="1"/>
          </p:nvPr>
        </p:nvSpPr>
        <p:spPr/>
        <p:txBody>
          <a:bodyPr/>
          <a:lstStyle/>
          <a:p>
            <a:pPr marL="457200" indent="-457200">
              <a:buFont typeface="+mj-lt"/>
              <a:buAutoNum type="arabicPeriod"/>
            </a:pPr>
            <a:r>
              <a:rPr lang="en-GB" b="1" dirty="0"/>
              <a:t>Blood loss</a:t>
            </a:r>
          </a:p>
          <a:p>
            <a:pPr marL="457200" indent="-457200">
              <a:buFont typeface="+mj-lt"/>
              <a:buAutoNum type="arabicPeriod"/>
            </a:pPr>
            <a:r>
              <a:rPr lang="en-GB" b="1" dirty="0"/>
              <a:t>Diet</a:t>
            </a:r>
          </a:p>
          <a:p>
            <a:pPr marL="457200" indent="-457200">
              <a:buFont typeface="+mj-lt"/>
              <a:buAutoNum type="arabicPeriod"/>
            </a:pPr>
            <a:r>
              <a:rPr lang="en-GB" b="1" dirty="0"/>
              <a:t>Malabsorption</a:t>
            </a:r>
          </a:p>
          <a:p>
            <a:pPr marL="457200" indent="-457200">
              <a:buFont typeface="+mj-lt"/>
              <a:buAutoNum type="arabicPeriod"/>
            </a:pPr>
            <a:r>
              <a:rPr lang="en-GB" b="1" dirty="0"/>
              <a:t>Increased physiological iron requirements</a:t>
            </a:r>
            <a:endParaRPr lang="en-GB" dirty="0"/>
          </a:p>
        </p:txBody>
      </p:sp>
    </p:spTree>
    <p:extLst>
      <p:ext uri="{BB962C8B-B14F-4D97-AF65-F5344CB8AC3E}">
        <p14:creationId xmlns:p14="http://schemas.microsoft.com/office/powerpoint/2010/main" val="2524172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7F29-147E-49B7-AB16-96C6EA242E84}"/>
              </a:ext>
            </a:extLst>
          </p:cNvPr>
          <p:cNvSpPr>
            <a:spLocks noGrp="1"/>
          </p:cNvSpPr>
          <p:nvPr>
            <p:ph type="title"/>
          </p:nvPr>
        </p:nvSpPr>
        <p:spPr/>
        <p:txBody>
          <a:bodyPr>
            <a:normAutofit/>
          </a:bodyPr>
          <a:lstStyle/>
          <a:p>
            <a:pPr marL="742950" indent="-742950">
              <a:buFont typeface="+mj-lt"/>
              <a:buAutoNum type="arabicPeriod"/>
            </a:pPr>
            <a:r>
              <a:rPr lang="en-GB" b="1" dirty="0"/>
              <a:t>Blood loss</a:t>
            </a:r>
            <a:endParaRPr lang="en-GB" dirty="0"/>
          </a:p>
        </p:txBody>
      </p:sp>
      <p:sp>
        <p:nvSpPr>
          <p:cNvPr id="3" name="Content Placeholder 2">
            <a:extLst>
              <a:ext uri="{FF2B5EF4-FFF2-40B4-BE49-F238E27FC236}">
                <a16:creationId xmlns:a16="http://schemas.microsoft.com/office/drawing/2014/main" id="{FDE0DCB3-D584-4BFD-851B-B33F25A44A25}"/>
              </a:ext>
            </a:extLst>
          </p:cNvPr>
          <p:cNvSpPr>
            <a:spLocks noGrp="1"/>
          </p:cNvSpPr>
          <p:nvPr>
            <p:ph idx="1"/>
          </p:nvPr>
        </p:nvSpPr>
        <p:spPr>
          <a:xfrm>
            <a:off x="670560" y="2414016"/>
            <a:ext cx="10814303" cy="3803904"/>
          </a:xfrm>
        </p:spPr>
        <p:txBody>
          <a:bodyPr>
            <a:normAutofit/>
          </a:bodyPr>
          <a:lstStyle/>
          <a:p>
            <a:r>
              <a:rPr lang="en-GB" dirty="0"/>
              <a:t>Blood loss is the most common cause of iron deficiency in adults. </a:t>
            </a:r>
          </a:p>
          <a:p>
            <a:r>
              <a:rPr lang="en-GB" dirty="0"/>
              <a:t>A loss of more than about 6–8 mL of blood (3–4 mg of iron) daily becomes of importance, as this equals the maximum amount of iron that can be absorbed from a normal diet. </a:t>
            </a:r>
          </a:p>
          <a:p>
            <a:r>
              <a:rPr lang="en-GB" dirty="0"/>
              <a:t> The loss is usually from the genital tract in women or from the gastrointestinal tract in either sex. </a:t>
            </a:r>
          </a:p>
          <a:p>
            <a:r>
              <a:rPr lang="en-GB" dirty="0"/>
              <a:t>The most common cause on a world basis is infestation with hookworm, in which anaemia is related to the degree of infestation.</a:t>
            </a:r>
          </a:p>
        </p:txBody>
      </p:sp>
    </p:spTree>
    <p:extLst>
      <p:ext uri="{BB962C8B-B14F-4D97-AF65-F5344CB8AC3E}">
        <p14:creationId xmlns:p14="http://schemas.microsoft.com/office/powerpoint/2010/main" val="3266598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39DF-7303-403B-AA57-5C10CF94F7AF}"/>
              </a:ext>
            </a:extLst>
          </p:cNvPr>
          <p:cNvSpPr>
            <a:spLocks noGrp="1"/>
          </p:cNvSpPr>
          <p:nvPr>
            <p:ph type="title"/>
          </p:nvPr>
        </p:nvSpPr>
        <p:spPr/>
        <p:txBody>
          <a:bodyPr>
            <a:normAutofit/>
          </a:bodyPr>
          <a:lstStyle/>
          <a:p>
            <a:pPr marL="742950" indent="-742950">
              <a:buFont typeface="+mj-lt"/>
              <a:buAutoNum type="arabicPeriod"/>
            </a:pPr>
            <a:r>
              <a:rPr lang="en-GB" b="1" dirty="0"/>
              <a:t>Blood loss</a:t>
            </a:r>
            <a:endParaRPr lang="en-GB" dirty="0"/>
          </a:p>
        </p:txBody>
      </p:sp>
      <p:sp>
        <p:nvSpPr>
          <p:cNvPr id="3" name="Content Placeholder 2">
            <a:extLst>
              <a:ext uri="{FF2B5EF4-FFF2-40B4-BE49-F238E27FC236}">
                <a16:creationId xmlns:a16="http://schemas.microsoft.com/office/drawing/2014/main" id="{AB22DFD2-2DD1-4FAF-9C08-16926008FE4F}"/>
              </a:ext>
            </a:extLst>
          </p:cNvPr>
          <p:cNvSpPr>
            <a:spLocks noGrp="1"/>
          </p:cNvSpPr>
          <p:nvPr>
            <p:ph idx="1"/>
          </p:nvPr>
        </p:nvSpPr>
        <p:spPr/>
        <p:txBody>
          <a:bodyPr>
            <a:normAutofit fontScale="92500" lnSpcReduction="10000"/>
          </a:bodyPr>
          <a:lstStyle/>
          <a:p>
            <a:r>
              <a:rPr lang="en-GB" dirty="0"/>
              <a:t> In the UK, menorrhagia, haemorrhoids and peptic ulceration are common, as well as gastric bleeding because of salicylates or other non-steroidal anti-inflammatory drugs, hiatus hernia, colonic diverticulosis and bowel tumours.</a:t>
            </a:r>
          </a:p>
          <a:p>
            <a:r>
              <a:rPr lang="en-GB" dirty="0"/>
              <a:t> Some unusual causes of blood loss deserve mention. Cow’s milk intolerance in infants may lead to gastrointestinal haemorrhage. Self-induced haemorrhage may occur as an unusual form of Munchausen syndrome.</a:t>
            </a:r>
          </a:p>
          <a:p>
            <a:r>
              <a:rPr lang="en-GB" dirty="0"/>
              <a:t> Chronic intravascular haemolysis, such as that in paroxysmal nocturnal haemoglobinuria or mechanical haemolytic anaemia, may be a serious source of urinary iron loss.</a:t>
            </a:r>
            <a:endParaRPr lang="en-GB" b="1" dirty="0"/>
          </a:p>
        </p:txBody>
      </p:sp>
    </p:spTree>
    <p:extLst>
      <p:ext uri="{BB962C8B-B14F-4D97-AF65-F5344CB8AC3E}">
        <p14:creationId xmlns:p14="http://schemas.microsoft.com/office/powerpoint/2010/main" val="1781588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3AEB-B9D4-4443-B3FE-ECA27CCCA925}"/>
              </a:ext>
            </a:extLst>
          </p:cNvPr>
          <p:cNvSpPr>
            <a:spLocks noGrp="1"/>
          </p:cNvSpPr>
          <p:nvPr>
            <p:ph type="title"/>
          </p:nvPr>
        </p:nvSpPr>
        <p:spPr/>
        <p:txBody>
          <a:bodyPr>
            <a:normAutofit/>
          </a:bodyPr>
          <a:lstStyle/>
          <a:p>
            <a:r>
              <a:rPr lang="en-GB" b="1" dirty="0"/>
              <a:t>2.  Diet </a:t>
            </a:r>
            <a:endParaRPr lang="en-GB" dirty="0"/>
          </a:p>
        </p:txBody>
      </p:sp>
      <p:sp>
        <p:nvSpPr>
          <p:cNvPr id="3" name="Content Placeholder 2">
            <a:extLst>
              <a:ext uri="{FF2B5EF4-FFF2-40B4-BE49-F238E27FC236}">
                <a16:creationId xmlns:a16="http://schemas.microsoft.com/office/drawing/2014/main" id="{433567F6-EC78-46E8-826B-48BEF84B0DC8}"/>
              </a:ext>
            </a:extLst>
          </p:cNvPr>
          <p:cNvSpPr>
            <a:spLocks noGrp="1"/>
          </p:cNvSpPr>
          <p:nvPr>
            <p:ph idx="1"/>
          </p:nvPr>
        </p:nvSpPr>
        <p:spPr/>
        <p:txBody>
          <a:bodyPr>
            <a:normAutofit/>
          </a:bodyPr>
          <a:lstStyle/>
          <a:p>
            <a:r>
              <a:rPr lang="en-GB" dirty="0"/>
              <a:t>Defective intake of iron is rarely the sole or major cause of iron deficiency in adults in Western communities. </a:t>
            </a:r>
          </a:p>
          <a:p>
            <a:r>
              <a:rPr lang="en-GB" dirty="0"/>
              <a:t>The diet may contain insufficient or poorly available iron as a result of poverty, religious tenets or food faddism. </a:t>
            </a:r>
          </a:p>
          <a:p>
            <a:r>
              <a:rPr lang="en-GB" dirty="0"/>
              <a:t>Iron deficiency is more likely to develop in subjects taking a largely vegetarian diet – who also have increased physiological demands for iron.</a:t>
            </a:r>
          </a:p>
        </p:txBody>
      </p:sp>
    </p:spTree>
    <p:extLst>
      <p:ext uri="{BB962C8B-B14F-4D97-AF65-F5344CB8AC3E}">
        <p14:creationId xmlns:p14="http://schemas.microsoft.com/office/powerpoint/2010/main" val="1404197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E198-4C9F-41FE-A27E-8C7CDC3B0E47}"/>
              </a:ext>
            </a:extLst>
          </p:cNvPr>
          <p:cNvSpPr>
            <a:spLocks noGrp="1"/>
          </p:cNvSpPr>
          <p:nvPr>
            <p:ph type="title"/>
          </p:nvPr>
        </p:nvSpPr>
        <p:spPr/>
        <p:txBody>
          <a:bodyPr>
            <a:normAutofit/>
          </a:bodyPr>
          <a:lstStyle/>
          <a:p>
            <a:r>
              <a:rPr lang="en-GB" b="1" dirty="0"/>
              <a:t>3.  Malabsorption</a:t>
            </a:r>
            <a:endParaRPr lang="en-GB" dirty="0"/>
          </a:p>
        </p:txBody>
      </p:sp>
      <p:sp>
        <p:nvSpPr>
          <p:cNvPr id="3" name="Content Placeholder 2">
            <a:extLst>
              <a:ext uri="{FF2B5EF4-FFF2-40B4-BE49-F238E27FC236}">
                <a16:creationId xmlns:a16="http://schemas.microsoft.com/office/drawing/2014/main" id="{D7BC0D12-A15D-4CEC-AFDE-1FC4F7357F26}"/>
              </a:ext>
            </a:extLst>
          </p:cNvPr>
          <p:cNvSpPr>
            <a:spLocks noGrp="1"/>
          </p:cNvSpPr>
          <p:nvPr>
            <p:ph idx="1"/>
          </p:nvPr>
        </p:nvSpPr>
        <p:spPr/>
        <p:txBody>
          <a:bodyPr/>
          <a:lstStyle/>
          <a:p>
            <a:r>
              <a:rPr lang="en-GB" dirty="0"/>
              <a:t>Malabsorption may be the primary cause of iron deficiency or it may prevent the body adjusting to iron deficiency from other causes.</a:t>
            </a:r>
          </a:p>
          <a:p>
            <a:r>
              <a:rPr lang="en-GB" dirty="0"/>
              <a:t> Dietary iron is poorly absorbed in gluten-induced enteropathy, in both children and adults</a:t>
            </a:r>
          </a:p>
          <a:p>
            <a:r>
              <a:rPr lang="en-GB" dirty="0"/>
              <a:t> Although patients with this disease often show a response, albeit sluggish, to oral therapy with inorganic iron.</a:t>
            </a:r>
          </a:p>
        </p:txBody>
      </p:sp>
    </p:spTree>
    <p:extLst>
      <p:ext uri="{BB962C8B-B14F-4D97-AF65-F5344CB8AC3E}">
        <p14:creationId xmlns:p14="http://schemas.microsoft.com/office/powerpoint/2010/main" val="2200451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2CE11-DB6F-4ECD-B88B-9017AA54527F}"/>
              </a:ext>
            </a:extLst>
          </p:cNvPr>
          <p:cNvSpPr>
            <a:spLocks noGrp="1"/>
          </p:cNvSpPr>
          <p:nvPr>
            <p:ph type="title"/>
          </p:nvPr>
        </p:nvSpPr>
        <p:spPr>
          <a:xfrm>
            <a:off x="1295402" y="1255776"/>
            <a:ext cx="9601196" cy="1030223"/>
          </a:xfrm>
        </p:spPr>
        <p:txBody>
          <a:bodyPr>
            <a:normAutofit fontScale="90000"/>
          </a:bodyPr>
          <a:lstStyle/>
          <a:p>
            <a:pPr algn="l"/>
            <a:r>
              <a:rPr lang="en-GB" b="1" dirty="0"/>
              <a:t>4.  </a:t>
            </a:r>
            <a:r>
              <a:rPr lang="en-GB" sz="4200" b="1" dirty="0"/>
              <a:t>Increased physiological iron requirements</a:t>
            </a:r>
            <a:endParaRPr lang="en-GB" dirty="0"/>
          </a:p>
        </p:txBody>
      </p:sp>
      <p:sp>
        <p:nvSpPr>
          <p:cNvPr id="3" name="Content Placeholder 2">
            <a:extLst>
              <a:ext uri="{FF2B5EF4-FFF2-40B4-BE49-F238E27FC236}">
                <a16:creationId xmlns:a16="http://schemas.microsoft.com/office/drawing/2014/main" id="{A10760B3-EE41-4372-81EA-AEC44CFBFB57}"/>
              </a:ext>
            </a:extLst>
          </p:cNvPr>
          <p:cNvSpPr>
            <a:spLocks noGrp="1"/>
          </p:cNvSpPr>
          <p:nvPr>
            <p:ph idx="1"/>
          </p:nvPr>
        </p:nvSpPr>
        <p:spPr>
          <a:xfrm>
            <a:off x="1295402" y="2414016"/>
            <a:ext cx="9846074" cy="3828288"/>
          </a:xfrm>
        </p:spPr>
        <p:txBody>
          <a:bodyPr>
            <a:normAutofit/>
          </a:bodyPr>
          <a:lstStyle/>
          <a:p>
            <a:r>
              <a:rPr lang="en-GB" dirty="0"/>
              <a:t>Iron deficiency is common in infancy, when demands for growth may be greater than dietary supplies.</a:t>
            </a:r>
          </a:p>
          <a:p>
            <a:r>
              <a:rPr lang="en-GB" dirty="0"/>
              <a:t> It is aggravated by prematurity, infections and delay in mixed feeding. </a:t>
            </a:r>
          </a:p>
          <a:p>
            <a:r>
              <a:rPr lang="en-GB" dirty="0"/>
              <a:t>It is also frequent in adolescence, in females and in pregnancy. </a:t>
            </a:r>
          </a:p>
          <a:p>
            <a:r>
              <a:rPr lang="en-GB" dirty="0"/>
              <a:t>The foetus acquires about 280 mg of iron and a further 400–500 mg is required for the temporary expansion of the maternal red cell mass.</a:t>
            </a:r>
          </a:p>
        </p:txBody>
      </p:sp>
    </p:spTree>
    <p:extLst>
      <p:ext uri="{BB962C8B-B14F-4D97-AF65-F5344CB8AC3E}">
        <p14:creationId xmlns:p14="http://schemas.microsoft.com/office/powerpoint/2010/main" val="3501716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8A19-F1A5-42D8-856A-48FC41EECC1F}"/>
              </a:ext>
            </a:extLst>
          </p:cNvPr>
          <p:cNvSpPr>
            <a:spLocks noGrp="1"/>
          </p:cNvSpPr>
          <p:nvPr>
            <p:ph type="title"/>
          </p:nvPr>
        </p:nvSpPr>
        <p:spPr/>
        <p:txBody>
          <a:bodyPr>
            <a:normAutofit fontScale="90000"/>
          </a:bodyPr>
          <a:lstStyle/>
          <a:p>
            <a:pPr algn="l"/>
            <a:r>
              <a:rPr lang="en-GB" b="1" dirty="0"/>
              <a:t>4.  </a:t>
            </a:r>
            <a:r>
              <a:rPr lang="en-GB" sz="4200" b="1" dirty="0"/>
              <a:t>Increased physiological iron requirements</a:t>
            </a:r>
            <a:endParaRPr lang="en-GB" sz="4200" dirty="0"/>
          </a:p>
        </p:txBody>
      </p:sp>
      <p:sp>
        <p:nvSpPr>
          <p:cNvPr id="3" name="Content Placeholder 2">
            <a:extLst>
              <a:ext uri="{FF2B5EF4-FFF2-40B4-BE49-F238E27FC236}">
                <a16:creationId xmlns:a16="http://schemas.microsoft.com/office/drawing/2014/main" id="{64F53C93-7F0E-4657-AEE2-B8E18DF72442}"/>
              </a:ext>
            </a:extLst>
          </p:cNvPr>
          <p:cNvSpPr>
            <a:spLocks noGrp="1"/>
          </p:cNvSpPr>
          <p:nvPr>
            <p:ph idx="1"/>
          </p:nvPr>
        </p:nvSpPr>
        <p:spPr/>
        <p:txBody>
          <a:bodyPr/>
          <a:lstStyle/>
          <a:p>
            <a:r>
              <a:rPr lang="en-GB" dirty="0"/>
              <a:t>Another 200 mg of iron is lost with the placenta and with the bleeding at delivery.</a:t>
            </a:r>
          </a:p>
          <a:p>
            <a:r>
              <a:rPr lang="en-GB" dirty="0"/>
              <a:t>Although iron absorption increases throughout pregnancy and increased requirements are partly offset by amenorrhoea </a:t>
            </a:r>
          </a:p>
          <a:p>
            <a:r>
              <a:rPr lang="en-GB" dirty="0"/>
              <a:t>This may not be sufficient to meet the resultant net maternal outlay of over 600 mg iron.</a:t>
            </a:r>
          </a:p>
        </p:txBody>
      </p:sp>
    </p:spTree>
    <p:extLst>
      <p:ext uri="{BB962C8B-B14F-4D97-AF65-F5344CB8AC3E}">
        <p14:creationId xmlns:p14="http://schemas.microsoft.com/office/powerpoint/2010/main" val="2875066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FCD70-46BA-4524-A34A-0ECDC06D25A0}"/>
              </a:ext>
            </a:extLst>
          </p:cNvPr>
          <p:cNvSpPr>
            <a:spLocks noGrp="1"/>
          </p:cNvSpPr>
          <p:nvPr>
            <p:ph type="title"/>
          </p:nvPr>
        </p:nvSpPr>
        <p:spPr/>
        <p:txBody>
          <a:bodyPr>
            <a:normAutofit fontScale="90000"/>
          </a:bodyPr>
          <a:lstStyle/>
          <a:p>
            <a:r>
              <a:rPr lang="en-GB" b="1" dirty="0"/>
              <a:t>Signs and Symptoms of Iron-Deficiency Anemia (</a:t>
            </a:r>
            <a:r>
              <a:rPr lang="en-GB" dirty="0"/>
              <a:t> Mnemonic: “</a:t>
            </a:r>
            <a:r>
              <a:rPr lang="en-GB" b="1" dirty="0"/>
              <a:t>Low Iron</a:t>
            </a:r>
            <a:r>
              <a:rPr lang="en-GB" dirty="0"/>
              <a:t>”)</a:t>
            </a:r>
          </a:p>
        </p:txBody>
      </p:sp>
      <p:sp>
        <p:nvSpPr>
          <p:cNvPr id="3" name="Content Placeholder 2">
            <a:extLst>
              <a:ext uri="{FF2B5EF4-FFF2-40B4-BE49-F238E27FC236}">
                <a16:creationId xmlns:a16="http://schemas.microsoft.com/office/drawing/2014/main" id="{193D38BA-6332-4035-ADE5-DB2282928D05}"/>
              </a:ext>
            </a:extLst>
          </p:cNvPr>
          <p:cNvSpPr>
            <a:spLocks noGrp="1"/>
          </p:cNvSpPr>
          <p:nvPr>
            <p:ph idx="1"/>
          </p:nvPr>
        </p:nvSpPr>
        <p:spPr>
          <a:xfrm>
            <a:off x="719328" y="2426208"/>
            <a:ext cx="10899648" cy="3706368"/>
          </a:xfrm>
        </p:spPr>
        <p:txBody>
          <a:bodyPr>
            <a:normAutofit fontScale="92500" lnSpcReduction="10000"/>
          </a:bodyPr>
          <a:lstStyle/>
          <a:p>
            <a:r>
              <a:rPr lang="en-GB" b="1" dirty="0"/>
              <a:t>L</a:t>
            </a:r>
            <a:r>
              <a:rPr lang="en-GB" dirty="0"/>
              <a:t>ethargic</a:t>
            </a:r>
          </a:p>
          <a:p>
            <a:r>
              <a:rPr lang="en-GB" b="1" dirty="0"/>
              <a:t>O</a:t>
            </a:r>
            <a:r>
              <a:rPr lang="en-GB" dirty="0"/>
              <a:t>verexerted easily (may be short of breath)</a:t>
            </a:r>
          </a:p>
          <a:p>
            <a:r>
              <a:rPr lang="en-GB" b="1" dirty="0"/>
              <a:t>W</a:t>
            </a:r>
            <a:r>
              <a:rPr lang="en-GB" dirty="0"/>
              <a:t>eird food cravings (ice, dirt, clay), </a:t>
            </a:r>
            <a:r>
              <a:rPr lang="en-GB" b="1" dirty="0"/>
              <a:t>W</a:t>
            </a:r>
            <a:r>
              <a:rPr lang="en-GB" dirty="0"/>
              <a:t>hite-faced (pale)</a:t>
            </a:r>
          </a:p>
          <a:p>
            <a:r>
              <a:rPr lang="en-GB" b="1" dirty="0"/>
              <a:t>I</a:t>
            </a:r>
            <a:r>
              <a:rPr lang="en-GB" dirty="0"/>
              <a:t>nflammation of tongue…will become smooth and turn various colours of red (due to lack of oxygen it receives), </a:t>
            </a:r>
            <a:r>
              <a:rPr lang="en-GB" b="1" dirty="0"/>
              <a:t>I</a:t>
            </a:r>
            <a:r>
              <a:rPr lang="en-GB" dirty="0"/>
              <a:t>ncreased Heart rate (trying to compensate for the low oxygen)</a:t>
            </a:r>
          </a:p>
          <a:p>
            <a:r>
              <a:rPr lang="en-GB" b="1" dirty="0"/>
              <a:t>R</a:t>
            </a:r>
            <a:r>
              <a:rPr lang="en-GB" dirty="0"/>
              <a:t>educed Haemoglobin level</a:t>
            </a:r>
          </a:p>
          <a:p>
            <a:r>
              <a:rPr lang="en-GB" b="1" dirty="0"/>
              <a:t>O</a:t>
            </a:r>
            <a:r>
              <a:rPr lang="en-GB" dirty="0"/>
              <a:t>bserve changes in RBCs with a blood smear test - will appear </a:t>
            </a:r>
            <a:r>
              <a:rPr lang="en-GB" b="1" dirty="0"/>
              <a:t>hypochromic (pale) and microcytic (small)</a:t>
            </a:r>
            <a:endParaRPr lang="en-GB" dirty="0"/>
          </a:p>
          <a:p>
            <a:r>
              <a:rPr lang="en-GB" b="1" dirty="0"/>
              <a:t>N</a:t>
            </a:r>
            <a:r>
              <a:rPr lang="en-GB" dirty="0"/>
              <a:t>ail changes (Koilonychias - spoon-shaped nails), </a:t>
            </a:r>
            <a:r>
              <a:rPr lang="en-GB" b="1" dirty="0"/>
              <a:t>n</a:t>
            </a:r>
            <a:r>
              <a:rPr lang="en-GB" dirty="0"/>
              <a:t>euro change (confused, moody)</a:t>
            </a:r>
          </a:p>
        </p:txBody>
      </p:sp>
    </p:spTree>
    <p:extLst>
      <p:ext uri="{BB962C8B-B14F-4D97-AF65-F5344CB8AC3E}">
        <p14:creationId xmlns:p14="http://schemas.microsoft.com/office/powerpoint/2010/main" val="2097700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8695E-935D-4638-A624-2D4A414986F6}"/>
              </a:ext>
            </a:extLst>
          </p:cNvPr>
          <p:cNvSpPr>
            <a:spLocks noGrp="1"/>
          </p:cNvSpPr>
          <p:nvPr>
            <p:ph type="title"/>
          </p:nvPr>
        </p:nvSpPr>
        <p:spPr/>
        <p:txBody>
          <a:bodyPr>
            <a:normAutofit fontScale="90000"/>
          </a:bodyPr>
          <a:lstStyle/>
          <a:p>
            <a:r>
              <a:rPr lang="en-GB" b="1" dirty="0"/>
              <a:t>Pathological alterations in haem synthesis</a:t>
            </a:r>
            <a:endParaRPr lang="en-GB" dirty="0"/>
          </a:p>
        </p:txBody>
      </p:sp>
      <p:sp>
        <p:nvSpPr>
          <p:cNvPr id="3" name="Content Placeholder 2">
            <a:extLst>
              <a:ext uri="{FF2B5EF4-FFF2-40B4-BE49-F238E27FC236}">
                <a16:creationId xmlns:a16="http://schemas.microsoft.com/office/drawing/2014/main" id="{A8EC0002-0A01-4AF7-9912-5BA52D9B0A51}"/>
              </a:ext>
            </a:extLst>
          </p:cNvPr>
          <p:cNvSpPr>
            <a:spLocks noGrp="1"/>
          </p:cNvSpPr>
          <p:nvPr>
            <p:ph idx="1"/>
          </p:nvPr>
        </p:nvSpPr>
        <p:spPr>
          <a:xfrm>
            <a:off x="1295401" y="2405849"/>
            <a:ext cx="9601196" cy="3684233"/>
          </a:xfrm>
        </p:spPr>
        <p:txBody>
          <a:bodyPr>
            <a:normAutofit fontScale="85000" lnSpcReduction="10000"/>
          </a:bodyPr>
          <a:lstStyle/>
          <a:p>
            <a:r>
              <a:rPr lang="en-GB" b="1" dirty="0" err="1"/>
              <a:t>Porphyrias</a:t>
            </a:r>
            <a:r>
              <a:rPr lang="en-GB" b="1" dirty="0"/>
              <a:t>: </a:t>
            </a:r>
            <a:r>
              <a:rPr lang="en-GB" dirty="0"/>
              <a:t>These are a group of inherited or acquired diseases, each characterized by a partial defect in one of the enzymes of haem synthesis.</a:t>
            </a:r>
          </a:p>
          <a:p>
            <a:r>
              <a:rPr lang="en-GB" b="1" dirty="0"/>
              <a:t>Erythropoietic protoporphyria: </a:t>
            </a:r>
            <a:r>
              <a:rPr lang="en-GB" dirty="0"/>
              <a:t>This is the most common erythropoietic porphyria and is usually caused by an autosomal dominant inherited deficiency of </a:t>
            </a:r>
            <a:r>
              <a:rPr lang="en-GB" dirty="0" err="1"/>
              <a:t>ferrochelatase</a:t>
            </a:r>
            <a:r>
              <a:rPr lang="en-GB" dirty="0"/>
              <a:t>, which results in increased free (not Zn) protoporphyrin concentrations in bone marrow, red cells, plasma and bile.</a:t>
            </a:r>
          </a:p>
          <a:p>
            <a:r>
              <a:rPr lang="en-GB" b="1" dirty="0"/>
              <a:t>Congenital erythropoietic porphyria: </a:t>
            </a:r>
            <a:r>
              <a:rPr lang="en-GB" dirty="0"/>
              <a:t>This is a very rare autosomal recessive disorder that is due to reduced uroporphyrinogen III synthase activity.</a:t>
            </a:r>
          </a:p>
          <a:p>
            <a:r>
              <a:rPr lang="en-GB" dirty="0"/>
              <a:t>Most patients are heteroallelic for mutations in the uroporphyrinogen III synthase gene.</a:t>
            </a:r>
          </a:p>
          <a:p>
            <a:r>
              <a:rPr lang="en-GB" b="1" dirty="0"/>
              <a:t>Porphyria cutanea </a:t>
            </a:r>
            <a:r>
              <a:rPr lang="en-GB" b="1" dirty="0" err="1"/>
              <a:t>tarda</a:t>
            </a:r>
            <a:r>
              <a:rPr lang="en-GB" b="1" dirty="0"/>
              <a:t>: </a:t>
            </a:r>
            <a:r>
              <a:rPr lang="en-GB" dirty="0"/>
              <a:t>This is the most common of the hepatic </a:t>
            </a:r>
            <a:r>
              <a:rPr lang="en-GB" dirty="0" err="1"/>
              <a:t>porphyrias</a:t>
            </a:r>
            <a:r>
              <a:rPr lang="en-GB" dirty="0"/>
              <a:t> and occurs globally. </a:t>
            </a:r>
          </a:p>
        </p:txBody>
      </p:sp>
    </p:spTree>
    <p:extLst>
      <p:ext uri="{BB962C8B-B14F-4D97-AF65-F5344CB8AC3E}">
        <p14:creationId xmlns:p14="http://schemas.microsoft.com/office/powerpoint/2010/main" val="4212894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A8A2D-AA83-4DC4-85E7-FC468AFAC1F8}"/>
              </a:ext>
            </a:extLst>
          </p:cNvPr>
          <p:cNvSpPr>
            <a:spLocks noGrp="1"/>
          </p:cNvSpPr>
          <p:nvPr>
            <p:ph type="title"/>
          </p:nvPr>
        </p:nvSpPr>
        <p:spPr/>
        <p:txBody>
          <a:bodyPr/>
          <a:lstStyle/>
          <a:p>
            <a:r>
              <a:rPr lang="en-GB" b="1" dirty="0"/>
              <a:t>INTRODUCTION cont.</a:t>
            </a:r>
            <a:endParaRPr lang="en-GB" dirty="0"/>
          </a:p>
        </p:txBody>
      </p:sp>
      <p:sp>
        <p:nvSpPr>
          <p:cNvPr id="5" name="Content Placeholder 4">
            <a:extLst>
              <a:ext uri="{FF2B5EF4-FFF2-40B4-BE49-F238E27FC236}">
                <a16:creationId xmlns:a16="http://schemas.microsoft.com/office/drawing/2014/main" id="{8A18B01A-252F-4A03-BF18-A79D53722BF9}"/>
              </a:ext>
            </a:extLst>
          </p:cNvPr>
          <p:cNvSpPr>
            <a:spLocks noGrp="1"/>
          </p:cNvSpPr>
          <p:nvPr>
            <p:ph idx="1"/>
          </p:nvPr>
        </p:nvSpPr>
        <p:spPr/>
        <p:txBody>
          <a:bodyPr>
            <a:normAutofit lnSpcReduction="10000"/>
          </a:bodyPr>
          <a:lstStyle/>
          <a:p>
            <a:pPr>
              <a:lnSpc>
                <a:spcPct val="90000"/>
              </a:lnSpc>
            </a:pPr>
            <a:r>
              <a:rPr lang="en-GB" dirty="0">
                <a:latin typeface="Baskerville Old Face" panose="02020602080505020303" pitchFamily="18" charset="0"/>
                <a:cs typeface="Calibri Light" panose="020F0302020204030204" pitchFamily="34" charset="0"/>
              </a:rPr>
              <a:t>This is concerned with oxygen &amp; electron transport, and the cellular production of energy. </a:t>
            </a:r>
          </a:p>
          <a:p>
            <a:pPr>
              <a:lnSpc>
                <a:spcPct val="90000"/>
              </a:lnSpc>
            </a:pPr>
            <a:r>
              <a:rPr lang="en-GB" dirty="0">
                <a:solidFill>
                  <a:srgbClr val="212121"/>
                </a:solidFill>
                <a:latin typeface="Baskerville Old Face" panose="02020602080505020303" pitchFamily="18" charset="0"/>
                <a:cs typeface="Calibri Light" panose="020F0302020204030204" pitchFamily="34" charset="0"/>
              </a:rPr>
              <a:t>Iron is used to produce red blood cells, which help store and carry oxygen in the blood.</a:t>
            </a:r>
          </a:p>
          <a:p>
            <a:pPr>
              <a:lnSpc>
                <a:spcPct val="90000"/>
              </a:lnSpc>
            </a:pPr>
            <a:r>
              <a:rPr lang="en-GB" dirty="0">
                <a:solidFill>
                  <a:srgbClr val="212121"/>
                </a:solidFill>
                <a:latin typeface="Baskerville Old Face" panose="02020602080505020303" pitchFamily="18" charset="0"/>
                <a:cs typeface="Calibri Light" panose="020F0302020204030204" pitchFamily="34" charset="0"/>
              </a:rPr>
              <a:t>Iron deficiency is the most common cause of anaemia globally.</a:t>
            </a:r>
          </a:p>
          <a:p>
            <a:pPr>
              <a:lnSpc>
                <a:spcPct val="90000"/>
              </a:lnSpc>
            </a:pPr>
            <a:r>
              <a:rPr lang="en-GB" dirty="0">
                <a:solidFill>
                  <a:srgbClr val="212121"/>
                </a:solidFill>
                <a:latin typeface="Baskerville Old Face" panose="02020602080505020303" pitchFamily="18" charset="0"/>
                <a:cs typeface="Calibri Light" panose="020F0302020204030204" pitchFamily="34" charset="0"/>
              </a:rPr>
              <a:t>Unfortunately, there is little the body do on its own to control excessive loss of iron.</a:t>
            </a:r>
          </a:p>
          <a:p>
            <a:pPr>
              <a:lnSpc>
                <a:spcPct val="90000"/>
              </a:lnSpc>
            </a:pPr>
            <a:r>
              <a:rPr lang="en-GB" dirty="0">
                <a:solidFill>
                  <a:srgbClr val="212121"/>
                </a:solidFill>
                <a:latin typeface="Baskerville Old Face" panose="02020602080505020303" pitchFamily="18" charset="0"/>
                <a:cs typeface="Calibri Light" panose="020F0302020204030204" pitchFamily="34" charset="0"/>
              </a:rPr>
              <a:t>Hence the need to prevent this excessive iron loss becomes crucial.</a:t>
            </a:r>
          </a:p>
        </p:txBody>
      </p:sp>
    </p:spTree>
    <p:extLst>
      <p:ext uri="{BB962C8B-B14F-4D97-AF65-F5344CB8AC3E}">
        <p14:creationId xmlns:p14="http://schemas.microsoft.com/office/powerpoint/2010/main" val="529315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EDC8B-781D-4549-8238-819BC5F6902B}"/>
              </a:ext>
            </a:extLst>
          </p:cNvPr>
          <p:cNvSpPr>
            <a:spLocks noGrp="1"/>
          </p:cNvSpPr>
          <p:nvPr>
            <p:ph type="title"/>
          </p:nvPr>
        </p:nvSpPr>
        <p:spPr/>
        <p:txBody>
          <a:bodyPr/>
          <a:lstStyle/>
          <a:p>
            <a:r>
              <a:rPr lang="en-GB" b="1" dirty="0"/>
              <a:t>Management of iron deficiency</a:t>
            </a:r>
            <a:endParaRPr lang="en-GB" dirty="0"/>
          </a:p>
        </p:txBody>
      </p:sp>
      <p:sp>
        <p:nvSpPr>
          <p:cNvPr id="3" name="Content Placeholder 2">
            <a:extLst>
              <a:ext uri="{FF2B5EF4-FFF2-40B4-BE49-F238E27FC236}">
                <a16:creationId xmlns:a16="http://schemas.microsoft.com/office/drawing/2014/main" id="{A70DAF86-827A-4173-88A2-0A231A560610}"/>
              </a:ext>
            </a:extLst>
          </p:cNvPr>
          <p:cNvSpPr>
            <a:spLocks noGrp="1"/>
          </p:cNvSpPr>
          <p:nvPr>
            <p:ph idx="1"/>
          </p:nvPr>
        </p:nvSpPr>
        <p:spPr>
          <a:xfrm>
            <a:off x="1295401" y="2487168"/>
            <a:ext cx="9601196" cy="3388700"/>
          </a:xfrm>
        </p:spPr>
        <p:txBody>
          <a:bodyPr/>
          <a:lstStyle/>
          <a:p>
            <a:r>
              <a:rPr lang="en-GB" dirty="0"/>
              <a:t>Management entails:</a:t>
            </a:r>
          </a:p>
          <a:p>
            <a:pPr lvl="1"/>
            <a:r>
              <a:rPr lang="en-GB" dirty="0"/>
              <a:t> identification and treatment of the underlying cause and </a:t>
            </a:r>
          </a:p>
          <a:p>
            <a:pPr lvl="1"/>
            <a:r>
              <a:rPr lang="en-GB" dirty="0"/>
              <a:t>correction of the deficiency by therapy with inorganic iron. </a:t>
            </a:r>
          </a:p>
          <a:p>
            <a:r>
              <a:rPr lang="en-GB" dirty="0"/>
              <a:t>Iron deficiency is commonly due to blood loss and, wherever possible, the site of this must be identified and the lesion treated.</a:t>
            </a:r>
          </a:p>
          <a:p>
            <a:r>
              <a:rPr lang="en-GB" dirty="0"/>
              <a:t>The mgt could be oral or parenteral therapy.</a:t>
            </a:r>
          </a:p>
        </p:txBody>
      </p:sp>
    </p:spTree>
    <p:extLst>
      <p:ext uri="{BB962C8B-B14F-4D97-AF65-F5344CB8AC3E}">
        <p14:creationId xmlns:p14="http://schemas.microsoft.com/office/powerpoint/2010/main" val="2099245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8091-DE04-44D8-867F-753D35592B26}"/>
              </a:ext>
            </a:extLst>
          </p:cNvPr>
          <p:cNvSpPr>
            <a:spLocks noGrp="1"/>
          </p:cNvSpPr>
          <p:nvPr>
            <p:ph type="title"/>
          </p:nvPr>
        </p:nvSpPr>
        <p:spPr/>
        <p:txBody>
          <a:bodyPr/>
          <a:lstStyle/>
          <a:p>
            <a:r>
              <a:rPr lang="en-GB" b="1" dirty="0"/>
              <a:t>Oral therapy</a:t>
            </a:r>
            <a:endParaRPr lang="en-GB" dirty="0"/>
          </a:p>
        </p:txBody>
      </p:sp>
      <p:sp>
        <p:nvSpPr>
          <p:cNvPr id="3" name="Content Placeholder 2">
            <a:extLst>
              <a:ext uri="{FF2B5EF4-FFF2-40B4-BE49-F238E27FC236}">
                <a16:creationId xmlns:a16="http://schemas.microsoft.com/office/drawing/2014/main" id="{B1A79296-ECF5-4B1E-9C44-5035A55A35CC}"/>
              </a:ext>
            </a:extLst>
          </p:cNvPr>
          <p:cNvSpPr>
            <a:spLocks noGrp="1"/>
          </p:cNvSpPr>
          <p:nvPr>
            <p:ph idx="1"/>
          </p:nvPr>
        </p:nvSpPr>
        <p:spPr/>
        <p:txBody>
          <a:bodyPr>
            <a:normAutofit fontScale="92500" lnSpcReduction="10000"/>
          </a:bodyPr>
          <a:lstStyle/>
          <a:p>
            <a:r>
              <a:rPr lang="en-GB" dirty="0"/>
              <a:t>In most patients, body stores of iron can be restored by oral iron therapy.</a:t>
            </a:r>
          </a:p>
          <a:p>
            <a:r>
              <a:rPr lang="en-GB" dirty="0"/>
              <a:t> Iron is equally well absorbed from several simple ferrous iron salts.  </a:t>
            </a:r>
          </a:p>
          <a:p>
            <a:r>
              <a:rPr lang="en-GB" dirty="0"/>
              <a:t>Ferrous sulphate is the cheapest, hence, the drug of first choice. 200 mg of ferrous sulphate contains 67 mg of iron. </a:t>
            </a:r>
          </a:p>
          <a:p>
            <a:r>
              <a:rPr lang="en-GB" dirty="0"/>
              <a:t>Where smaller doses are required, 300 mg of ferrous gluconate provides 36 mg of iron.</a:t>
            </a:r>
          </a:p>
          <a:p>
            <a:r>
              <a:rPr lang="en-GB" dirty="0"/>
              <a:t> It is usual to give 100–200 mg of elemental iron each day to adults and about 3 mg/kg per day as a liquid iron preparation to infants and children.</a:t>
            </a:r>
          </a:p>
        </p:txBody>
      </p:sp>
    </p:spTree>
    <p:extLst>
      <p:ext uri="{BB962C8B-B14F-4D97-AF65-F5344CB8AC3E}">
        <p14:creationId xmlns:p14="http://schemas.microsoft.com/office/powerpoint/2010/main" val="2545900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D5E3-971F-4560-881B-335F1FEBFCE7}"/>
              </a:ext>
            </a:extLst>
          </p:cNvPr>
          <p:cNvSpPr>
            <a:spLocks noGrp="1"/>
          </p:cNvSpPr>
          <p:nvPr>
            <p:ph type="title"/>
          </p:nvPr>
        </p:nvSpPr>
        <p:spPr/>
        <p:txBody>
          <a:bodyPr/>
          <a:lstStyle/>
          <a:p>
            <a:r>
              <a:rPr lang="en-GB" b="1" dirty="0"/>
              <a:t>Oral therapy</a:t>
            </a:r>
            <a:endParaRPr lang="en-GB" dirty="0"/>
          </a:p>
        </p:txBody>
      </p:sp>
      <p:sp>
        <p:nvSpPr>
          <p:cNvPr id="3" name="Content Placeholder 2">
            <a:extLst>
              <a:ext uri="{FF2B5EF4-FFF2-40B4-BE49-F238E27FC236}">
                <a16:creationId xmlns:a16="http://schemas.microsoft.com/office/drawing/2014/main" id="{C35A7D72-D619-4B12-B8D8-6C51D0599276}"/>
              </a:ext>
            </a:extLst>
          </p:cNvPr>
          <p:cNvSpPr>
            <a:spLocks noGrp="1"/>
          </p:cNvSpPr>
          <p:nvPr>
            <p:ph idx="1"/>
          </p:nvPr>
        </p:nvSpPr>
        <p:spPr/>
        <p:txBody>
          <a:bodyPr>
            <a:normAutofit lnSpcReduction="10000"/>
          </a:bodyPr>
          <a:lstStyle/>
          <a:p>
            <a:r>
              <a:rPr lang="en-GB" dirty="0"/>
              <a:t>The side-effects of oral iron, such as nausea, epigastric pain, diarrhoea and constipation, are related to the amount of available iron they contain.</a:t>
            </a:r>
          </a:p>
          <a:p>
            <a:r>
              <a:rPr lang="en-GB" dirty="0"/>
              <a:t>Gastrointestinal symptoms can be corrected by reducing the dose, or taking the iron with food which can reduce the amount absorbed. </a:t>
            </a:r>
          </a:p>
          <a:p>
            <a:r>
              <a:rPr lang="en-GB" dirty="0"/>
              <a:t>Avoid use of enteric-coated and sustained-release preparations; much of the iron is carried beyond duodenum to sites of poor absorption.</a:t>
            </a:r>
          </a:p>
          <a:p>
            <a:r>
              <a:rPr lang="en-GB" dirty="0"/>
              <a:t>Iron reduces absorption of tetracyclines (and vice versa) and of ciprofloxacin.</a:t>
            </a:r>
          </a:p>
          <a:p>
            <a:endParaRPr lang="en-GB" dirty="0"/>
          </a:p>
        </p:txBody>
      </p:sp>
    </p:spTree>
    <p:extLst>
      <p:ext uri="{BB962C8B-B14F-4D97-AF65-F5344CB8AC3E}">
        <p14:creationId xmlns:p14="http://schemas.microsoft.com/office/powerpoint/2010/main" val="1518676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1497-82B9-4155-870F-A4F0D82A1051}"/>
              </a:ext>
            </a:extLst>
          </p:cNvPr>
          <p:cNvSpPr>
            <a:spLocks noGrp="1"/>
          </p:cNvSpPr>
          <p:nvPr>
            <p:ph type="title"/>
          </p:nvPr>
        </p:nvSpPr>
        <p:spPr/>
        <p:txBody>
          <a:bodyPr/>
          <a:lstStyle/>
          <a:p>
            <a:r>
              <a:rPr lang="en-GB" b="1" dirty="0"/>
              <a:t>Oral therapy</a:t>
            </a:r>
            <a:endParaRPr lang="en-GB" dirty="0"/>
          </a:p>
        </p:txBody>
      </p:sp>
      <p:sp>
        <p:nvSpPr>
          <p:cNvPr id="3" name="Content Placeholder 2">
            <a:extLst>
              <a:ext uri="{FF2B5EF4-FFF2-40B4-BE49-F238E27FC236}">
                <a16:creationId xmlns:a16="http://schemas.microsoft.com/office/drawing/2014/main" id="{790CD50B-D7E2-45C3-9CC4-3E5C5DAEBCFB}"/>
              </a:ext>
            </a:extLst>
          </p:cNvPr>
          <p:cNvSpPr>
            <a:spLocks noGrp="1"/>
          </p:cNvSpPr>
          <p:nvPr>
            <p:ph idx="1"/>
          </p:nvPr>
        </p:nvSpPr>
        <p:spPr/>
        <p:txBody>
          <a:bodyPr>
            <a:normAutofit/>
          </a:bodyPr>
          <a:lstStyle/>
          <a:p>
            <a:r>
              <a:rPr lang="en-GB" dirty="0"/>
              <a:t>The minimum rate of response should be a 20 g/L rise in haemoglobin every 3 weeks, and the usual rate is 1.5–2.0 g/L daily. </a:t>
            </a:r>
          </a:p>
          <a:p>
            <a:r>
              <a:rPr lang="en-GB" dirty="0"/>
              <a:t>This will be slower when the dose tolerated is less than100 mg per day, but this is seldom of clinical importance.</a:t>
            </a:r>
          </a:p>
          <a:p>
            <a:r>
              <a:rPr lang="en-GB" dirty="0"/>
              <a:t>It is usually necessary to give iron for 3–6 months to correct the deficit of iron in circulating haemoglobin and in stores (shown by a rise in serum ferritin to normal).</a:t>
            </a:r>
          </a:p>
        </p:txBody>
      </p:sp>
    </p:spTree>
    <p:extLst>
      <p:ext uri="{BB962C8B-B14F-4D97-AF65-F5344CB8AC3E}">
        <p14:creationId xmlns:p14="http://schemas.microsoft.com/office/powerpoint/2010/main" val="3255774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7C67-17BE-40F8-B186-98AA4F05F262}"/>
              </a:ext>
            </a:extLst>
          </p:cNvPr>
          <p:cNvSpPr>
            <a:spLocks noGrp="1"/>
          </p:cNvSpPr>
          <p:nvPr>
            <p:ph type="title"/>
          </p:nvPr>
        </p:nvSpPr>
        <p:spPr/>
        <p:txBody>
          <a:bodyPr/>
          <a:lstStyle/>
          <a:p>
            <a:r>
              <a:rPr lang="en-GB" b="1" dirty="0"/>
              <a:t>Oral therapy</a:t>
            </a:r>
            <a:endParaRPr lang="en-GB" dirty="0"/>
          </a:p>
        </p:txBody>
      </p:sp>
      <p:sp>
        <p:nvSpPr>
          <p:cNvPr id="3" name="Content Placeholder 2">
            <a:extLst>
              <a:ext uri="{FF2B5EF4-FFF2-40B4-BE49-F238E27FC236}">
                <a16:creationId xmlns:a16="http://schemas.microsoft.com/office/drawing/2014/main" id="{5EF57DD7-CE25-435A-8AE9-180EA3E83CB7}"/>
              </a:ext>
            </a:extLst>
          </p:cNvPr>
          <p:cNvSpPr>
            <a:spLocks noGrp="1"/>
          </p:cNvSpPr>
          <p:nvPr>
            <p:ph idx="1"/>
          </p:nvPr>
        </p:nvSpPr>
        <p:spPr/>
        <p:txBody>
          <a:bodyPr>
            <a:normAutofit/>
          </a:bodyPr>
          <a:lstStyle/>
          <a:p>
            <a:r>
              <a:rPr lang="en-GB" dirty="0"/>
              <a:t>Failure to respond to oral iron is most commonly related to noncompliance, although continued haemorrhage or malabsorption may exist.</a:t>
            </a:r>
          </a:p>
          <a:p>
            <a:r>
              <a:rPr lang="en-GB" dirty="0"/>
              <a:t>Reassessment of diagnosis is essential as other causes of microcytic anaemia include many of the iron-loading anaemias. </a:t>
            </a:r>
          </a:p>
          <a:p>
            <a:r>
              <a:rPr lang="en-GB" dirty="0"/>
              <a:t>Infection, renal or hepatic failure, an underlying malignant disease or any other cause of anaemia in addition to iron deficiency can also cause poor response.</a:t>
            </a:r>
          </a:p>
        </p:txBody>
      </p:sp>
    </p:spTree>
    <p:extLst>
      <p:ext uri="{BB962C8B-B14F-4D97-AF65-F5344CB8AC3E}">
        <p14:creationId xmlns:p14="http://schemas.microsoft.com/office/powerpoint/2010/main" val="851401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5BC2-4393-4316-AEC6-1C29F3DC1A1D}"/>
              </a:ext>
            </a:extLst>
          </p:cNvPr>
          <p:cNvSpPr>
            <a:spLocks noGrp="1"/>
          </p:cNvSpPr>
          <p:nvPr>
            <p:ph type="title"/>
          </p:nvPr>
        </p:nvSpPr>
        <p:spPr/>
        <p:txBody>
          <a:bodyPr/>
          <a:lstStyle/>
          <a:p>
            <a:r>
              <a:rPr lang="en-GB" b="1" dirty="0"/>
              <a:t>Parenteral iron therapy</a:t>
            </a:r>
            <a:endParaRPr lang="en-GB" dirty="0"/>
          </a:p>
        </p:txBody>
      </p:sp>
      <p:sp>
        <p:nvSpPr>
          <p:cNvPr id="3" name="Content Placeholder 2">
            <a:extLst>
              <a:ext uri="{FF2B5EF4-FFF2-40B4-BE49-F238E27FC236}">
                <a16:creationId xmlns:a16="http://schemas.microsoft.com/office/drawing/2014/main" id="{E441D28B-09A8-4F38-ABB0-B35A3DC36E1D}"/>
              </a:ext>
            </a:extLst>
          </p:cNvPr>
          <p:cNvSpPr>
            <a:spLocks noGrp="1"/>
          </p:cNvSpPr>
          <p:nvPr>
            <p:ph idx="1"/>
          </p:nvPr>
        </p:nvSpPr>
        <p:spPr/>
        <p:txBody>
          <a:bodyPr>
            <a:normAutofit/>
          </a:bodyPr>
          <a:lstStyle/>
          <a:p>
            <a:pPr>
              <a:lnSpc>
                <a:spcPct val="150000"/>
              </a:lnSpc>
            </a:pPr>
            <a:r>
              <a:rPr lang="en-GB" dirty="0"/>
              <a:t>This is usually not necessary, but given if patient cannot tolerate oral iron, particularly in gastrointestinal disease.</a:t>
            </a:r>
          </a:p>
          <a:p>
            <a:pPr>
              <a:lnSpc>
                <a:spcPct val="150000"/>
              </a:lnSpc>
            </a:pPr>
            <a:r>
              <a:rPr lang="en-GB" dirty="0"/>
              <a:t> Given occasionally in gluten-induced enteropathy and when it is essential to replete body stores rapidly or when oral iron cannot keep pace with continuing haemorrhage.</a:t>
            </a:r>
          </a:p>
        </p:txBody>
      </p:sp>
    </p:spTree>
    <p:extLst>
      <p:ext uri="{BB962C8B-B14F-4D97-AF65-F5344CB8AC3E}">
        <p14:creationId xmlns:p14="http://schemas.microsoft.com/office/powerpoint/2010/main" val="14459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26432-DE3C-416D-B0A2-F0E0026C8E69}"/>
              </a:ext>
            </a:extLst>
          </p:cNvPr>
          <p:cNvSpPr>
            <a:spLocks noGrp="1"/>
          </p:cNvSpPr>
          <p:nvPr>
            <p:ph type="title"/>
          </p:nvPr>
        </p:nvSpPr>
        <p:spPr/>
        <p:txBody>
          <a:bodyPr/>
          <a:lstStyle/>
          <a:p>
            <a:r>
              <a:rPr lang="en-GB" b="1" dirty="0"/>
              <a:t>Parenteral iron therapy</a:t>
            </a:r>
            <a:endParaRPr lang="en-GB" dirty="0"/>
          </a:p>
        </p:txBody>
      </p:sp>
      <p:sp>
        <p:nvSpPr>
          <p:cNvPr id="3" name="Content Placeholder 2">
            <a:extLst>
              <a:ext uri="{FF2B5EF4-FFF2-40B4-BE49-F238E27FC236}">
                <a16:creationId xmlns:a16="http://schemas.microsoft.com/office/drawing/2014/main" id="{4B409F22-10F5-4C1C-A275-59ED53D02AD6}"/>
              </a:ext>
            </a:extLst>
          </p:cNvPr>
          <p:cNvSpPr>
            <a:spLocks noGrp="1"/>
          </p:cNvSpPr>
          <p:nvPr>
            <p:ph idx="1"/>
          </p:nvPr>
        </p:nvSpPr>
        <p:spPr/>
        <p:txBody>
          <a:bodyPr>
            <a:normAutofit/>
          </a:bodyPr>
          <a:lstStyle/>
          <a:p>
            <a:r>
              <a:rPr lang="en-GB" dirty="0"/>
              <a:t>Chronic renal failure patent being treated with recombinant erythropoietin may also require parenteral iron therapy.</a:t>
            </a:r>
          </a:p>
          <a:p>
            <a:r>
              <a:rPr lang="en-GB" dirty="0"/>
              <a:t>In this case, iron demand by the expanded erythron may outstrip the ability to mobilize iron from stores, leading to a ‘functional’ iron deficiency. </a:t>
            </a:r>
          </a:p>
          <a:p>
            <a:r>
              <a:rPr lang="en-GB" dirty="0"/>
              <a:t>Increased red cell loss at dialysis contributes to iron requirements. </a:t>
            </a:r>
          </a:p>
          <a:p>
            <a:r>
              <a:rPr lang="en-GB" dirty="0"/>
              <a:t>Oral iron is usually inadequate to prevent impaired response to erythropoietin.</a:t>
            </a:r>
          </a:p>
        </p:txBody>
      </p:sp>
    </p:spTree>
    <p:extLst>
      <p:ext uri="{BB962C8B-B14F-4D97-AF65-F5344CB8AC3E}">
        <p14:creationId xmlns:p14="http://schemas.microsoft.com/office/powerpoint/2010/main" val="2014803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DCC40-843D-4B62-B268-5B9140DD594B}"/>
              </a:ext>
            </a:extLst>
          </p:cNvPr>
          <p:cNvSpPr>
            <a:spLocks noGrp="1"/>
          </p:cNvSpPr>
          <p:nvPr>
            <p:ph type="title"/>
          </p:nvPr>
        </p:nvSpPr>
        <p:spPr/>
        <p:txBody>
          <a:bodyPr/>
          <a:lstStyle/>
          <a:p>
            <a:r>
              <a:rPr lang="en-GB" b="1" dirty="0"/>
              <a:t>Parenteral iron therapy</a:t>
            </a:r>
            <a:endParaRPr lang="en-GB" dirty="0"/>
          </a:p>
        </p:txBody>
      </p:sp>
      <p:sp>
        <p:nvSpPr>
          <p:cNvPr id="3" name="Content Placeholder 2">
            <a:extLst>
              <a:ext uri="{FF2B5EF4-FFF2-40B4-BE49-F238E27FC236}">
                <a16:creationId xmlns:a16="http://schemas.microsoft.com/office/drawing/2014/main" id="{0FE8A981-143F-4EDE-95E9-9419D866A14B}"/>
              </a:ext>
            </a:extLst>
          </p:cNvPr>
          <p:cNvSpPr>
            <a:spLocks noGrp="1"/>
          </p:cNvSpPr>
          <p:nvPr>
            <p:ph idx="1"/>
          </p:nvPr>
        </p:nvSpPr>
        <p:spPr/>
        <p:txBody>
          <a:bodyPr>
            <a:normAutofit fontScale="85000" lnSpcReduction="10000"/>
          </a:bodyPr>
          <a:lstStyle/>
          <a:p>
            <a:r>
              <a:rPr lang="en-GB" dirty="0"/>
              <a:t>From all parenteral preparations, the iron complex is taken up by macrophages of the reticuloendothelial system, from which iron is released to circulating transferrin, and then  taken to the marrow.</a:t>
            </a:r>
          </a:p>
          <a:p>
            <a:r>
              <a:rPr lang="en-GB" b="1" dirty="0"/>
              <a:t>Iron sorbitol </a:t>
            </a:r>
            <a:r>
              <a:rPr lang="en-GB" dirty="0"/>
              <a:t>(</a:t>
            </a:r>
            <a:r>
              <a:rPr lang="en-GB" dirty="0" err="1"/>
              <a:t>Jectofer</a:t>
            </a:r>
            <a:r>
              <a:rPr lang="en-GB" dirty="0"/>
              <a:t>®) is given deep (to avoid skin staining) by intramuscular (</a:t>
            </a:r>
            <a:r>
              <a:rPr lang="en-GB" dirty="0" err="1"/>
              <a:t>i.m.</a:t>
            </a:r>
            <a:r>
              <a:rPr lang="en-GB" dirty="0"/>
              <a:t>) injection (50–100 mg of iron per day) but not intravenously.</a:t>
            </a:r>
          </a:p>
          <a:p>
            <a:r>
              <a:rPr lang="en-GB" b="1" dirty="0"/>
              <a:t>Iron dextran </a:t>
            </a:r>
            <a:r>
              <a:rPr lang="en-GB" dirty="0"/>
              <a:t>(</a:t>
            </a:r>
            <a:r>
              <a:rPr lang="en-GB" dirty="0" err="1"/>
              <a:t>CosmoFer</a:t>
            </a:r>
            <a:r>
              <a:rPr lang="en-GB" dirty="0"/>
              <a:t>®) is given intravenously by slow injection or infusion.</a:t>
            </a:r>
          </a:p>
          <a:p>
            <a:r>
              <a:rPr lang="en-GB" dirty="0"/>
              <a:t>An </a:t>
            </a:r>
            <a:r>
              <a:rPr lang="en-GB" b="1" dirty="0"/>
              <a:t>iron–sucrose complex</a:t>
            </a:r>
            <a:r>
              <a:rPr lang="en-GB" dirty="0"/>
              <a:t>, </a:t>
            </a:r>
            <a:r>
              <a:rPr lang="en-GB" dirty="0" err="1"/>
              <a:t>Venofer</a:t>
            </a:r>
            <a:r>
              <a:rPr lang="en-GB" dirty="0"/>
              <a:t>®, is given by slow intravenous infusion or injection and is now considered to be the safest form.</a:t>
            </a:r>
          </a:p>
          <a:p>
            <a:r>
              <a:rPr lang="en-GB" dirty="0"/>
              <a:t>The deficit in body iron should be calculated from the degree of anaemia; it is usually 1–2 g. </a:t>
            </a:r>
          </a:p>
        </p:txBody>
      </p:sp>
    </p:spTree>
    <p:extLst>
      <p:ext uri="{BB962C8B-B14F-4D97-AF65-F5344CB8AC3E}">
        <p14:creationId xmlns:p14="http://schemas.microsoft.com/office/powerpoint/2010/main" val="1926675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9CF9-B559-4727-A7DD-D74BC2A6A82C}"/>
              </a:ext>
            </a:extLst>
          </p:cNvPr>
          <p:cNvSpPr>
            <a:spLocks noGrp="1"/>
          </p:cNvSpPr>
          <p:nvPr>
            <p:ph type="title"/>
          </p:nvPr>
        </p:nvSpPr>
        <p:spPr/>
        <p:txBody>
          <a:bodyPr/>
          <a:lstStyle/>
          <a:p>
            <a:r>
              <a:rPr lang="en-GB" b="1" dirty="0"/>
              <a:t>Parenteral iron therapy</a:t>
            </a:r>
            <a:endParaRPr lang="en-GB" dirty="0"/>
          </a:p>
        </p:txBody>
      </p:sp>
      <p:sp>
        <p:nvSpPr>
          <p:cNvPr id="3" name="Content Placeholder 2">
            <a:extLst>
              <a:ext uri="{FF2B5EF4-FFF2-40B4-BE49-F238E27FC236}">
                <a16:creationId xmlns:a16="http://schemas.microsoft.com/office/drawing/2014/main" id="{A1F88668-D409-4927-8977-6BC2134C72C3}"/>
              </a:ext>
            </a:extLst>
          </p:cNvPr>
          <p:cNvSpPr>
            <a:spLocks noGrp="1"/>
          </p:cNvSpPr>
          <p:nvPr>
            <p:ph idx="1"/>
          </p:nvPr>
        </p:nvSpPr>
        <p:spPr/>
        <p:txBody>
          <a:bodyPr>
            <a:normAutofit lnSpcReduction="10000"/>
          </a:bodyPr>
          <a:lstStyle/>
          <a:p>
            <a:r>
              <a:rPr lang="en-GB" dirty="0"/>
              <a:t>Patients on erythropoietin for CRF, smaller intravenous doses of </a:t>
            </a:r>
            <a:r>
              <a:rPr lang="en-GB" b="1" dirty="0"/>
              <a:t>iron–sucrose</a:t>
            </a:r>
            <a:r>
              <a:rPr lang="en-GB" dirty="0"/>
              <a:t> (25–150 mg/week) may be used, with regular monitoring of serum ferritin to avoid iron overload.</a:t>
            </a:r>
          </a:p>
          <a:p>
            <a:r>
              <a:rPr lang="en-GB" dirty="0"/>
              <a:t> Iron sorbitol, some low-molecular-weight iron is released into the circulation and about 20% is excreted in the urine; this may exacerbate urinary tract infection.  </a:t>
            </a:r>
          </a:p>
          <a:p>
            <a:r>
              <a:rPr lang="en-GB" dirty="0"/>
              <a:t>Parenteral iron should not be used if there is a history of allergy as anaphylaxis occasionally occurs. </a:t>
            </a:r>
          </a:p>
          <a:p>
            <a:pPr marL="0" indent="0">
              <a:buNone/>
            </a:pPr>
            <a:endParaRPr lang="en-GB" dirty="0"/>
          </a:p>
        </p:txBody>
      </p:sp>
    </p:spTree>
    <p:extLst>
      <p:ext uri="{BB962C8B-B14F-4D97-AF65-F5344CB8AC3E}">
        <p14:creationId xmlns:p14="http://schemas.microsoft.com/office/powerpoint/2010/main" val="1711597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70E5-E2BC-457E-8AF9-3784FDC27EAF}"/>
              </a:ext>
            </a:extLst>
          </p:cNvPr>
          <p:cNvSpPr>
            <a:spLocks noGrp="1"/>
          </p:cNvSpPr>
          <p:nvPr>
            <p:ph type="title"/>
          </p:nvPr>
        </p:nvSpPr>
        <p:spPr/>
        <p:txBody>
          <a:bodyPr/>
          <a:lstStyle/>
          <a:p>
            <a:r>
              <a:rPr lang="en-GB" b="1" dirty="0"/>
              <a:t>Parenteral iron therapy</a:t>
            </a:r>
            <a:endParaRPr lang="en-GB" dirty="0"/>
          </a:p>
        </p:txBody>
      </p:sp>
      <p:sp>
        <p:nvSpPr>
          <p:cNvPr id="3" name="Content Placeholder 2">
            <a:extLst>
              <a:ext uri="{FF2B5EF4-FFF2-40B4-BE49-F238E27FC236}">
                <a16:creationId xmlns:a16="http://schemas.microsoft.com/office/drawing/2014/main" id="{54C5176A-D801-4242-B6BF-87E2F8C3BB59}"/>
              </a:ext>
            </a:extLst>
          </p:cNvPr>
          <p:cNvSpPr>
            <a:spLocks noGrp="1"/>
          </p:cNvSpPr>
          <p:nvPr>
            <p:ph idx="1"/>
          </p:nvPr>
        </p:nvSpPr>
        <p:spPr/>
        <p:txBody>
          <a:bodyPr/>
          <a:lstStyle/>
          <a:p>
            <a:r>
              <a:rPr lang="en-GB" dirty="0"/>
              <a:t>For iron dextran, a test dose should therefore be given slowly, followed by close medical supervision of the rest of the infusion. </a:t>
            </a:r>
          </a:p>
          <a:p>
            <a:r>
              <a:rPr lang="en-GB" dirty="0"/>
              <a:t>Flushing, nausea, urticaria, shivering, general aches and pains, dyspnoea and syncope are possible immediate adverse effects. </a:t>
            </a:r>
          </a:p>
          <a:p>
            <a:r>
              <a:rPr lang="en-GB" dirty="0"/>
              <a:t>Delayed reactions, including arthralgia, fever and lymphadenopathy, are well described and can persist for several days. </a:t>
            </a:r>
          </a:p>
          <a:p>
            <a:r>
              <a:rPr lang="en-GB" dirty="0"/>
              <a:t>An exacerbation of rheumatoid arthritis may also be precipitated.</a:t>
            </a:r>
          </a:p>
        </p:txBody>
      </p:sp>
    </p:spTree>
    <p:extLst>
      <p:ext uri="{BB962C8B-B14F-4D97-AF65-F5344CB8AC3E}">
        <p14:creationId xmlns:p14="http://schemas.microsoft.com/office/powerpoint/2010/main" val="1307262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2C3A-4248-461F-AC24-6761BE77FD0A}"/>
              </a:ext>
            </a:extLst>
          </p:cNvPr>
          <p:cNvSpPr>
            <a:spLocks noGrp="1"/>
          </p:cNvSpPr>
          <p:nvPr>
            <p:ph type="title"/>
          </p:nvPr>
        </p:nvSpPr>
        <p:spPr/>
        <p:txBody>
          <a:bodyPr/>
          <a:lstStyle/>
          <a:p>
            <a:r>
              <a:rPr lang="en-GB" b="1" dirty="0"/>
              <a:t>Distribution of body iron</a:t>
            </a:r>
            <a:endParaRPr lang="en-GB" dirty="0"/>
          </a:p>
        </p:txBody>
      </p:sp>
      <p:sp>
        <p:nvSpPr>
          <p:cNvPr id="3" name="Content Placeholder 2">
            <a:extLst>
              <a:ext uri="{FF2B5EF4-FFF2-40B4-BE49-F238E27FC236}">
                <a16:creationId xmlns:a16="http://schemas.microsoft.com/office/drawing/2014/main" id="{E131A767-F776-4BDA-9EEC-6D881EBA35AC}"/>
              </a:ext>
            </a:extLst>
          </p:cNvPr>
          <p:cNvSpPr>
            <a:spLocks noGrp="1"/>
          </p:cNvSpPr>
          <p:nvPr>
            <p:ph idx="1"/>
          </p:nvPr>
        </p:nvSpPr>
        <p:spPr/>
        <p:txBody>
          <a:bodyPr>
            <a:normAutofit/>
          </a:bodyPr>
          <a:lstStyle/>
          <a:p>
            <a:r>
              <a:rPr lang="en-GB" dirty="0">
                <a:solidFill>
                  <a:srgbClr val="212121"/>
                </a:solidFill>
                <a:latin typeface="Baskerville Old Face" panose="02020602080505020303" pitchFamily="18" charset="0"/>
                <a:cs typeface="Calibri Light" panose="020F0302020204030204" pitchFamily="34" charset="0"/>
              </a:rPr>
              <a:t>The excretion of iron, control of iron balance being at the level of iron absorption, and potentially fatal disorders of iron overload will be considered in this class. </a:t>
            </a:r>
          </a:p>
          <a:p>
            <a:r>
              <a:rPr lang="en-GB" dirty="0"/>
              <a:t>The concentration of iron in the adult human body is normally about </a:t>
            </a:r>
            <a:r>
              <a:rPr lang="en-GB" b="1" dirty="0"/>
              <a:t>50 </a:t>
            </a:r>
            <a:r>
              <a:rPr lang="en-GB" dirty="0"/>
              <a:t>mg/kg in males and </a:t>
            </a:r>
            <a:r>
              <a:rPr lang="en-GB" b="1" dirty="0"/>
              <a:t>40</a:t>
            </a:r>
            <a:r>
              <a:rPr lang="en-GB" dirty="0"/>
              <a:t> mg/kg in females. </a:t>
            </a:r>
          </a:p>
          <a:p>
            <a:r>
              <a:rPr lang="en-GB" dirty="0"/>
              <a:t>The largest component is circulating haemoglobin, with </a:t>
            </a:r>
            <a:r>
              <a:rPr lang="en-GB" b="1" dirty="0"/>
              <a:t>450</a:t>
            </a:r>
            <a:r>
              <a:rPr lang="en-GB" dirty="0"/>
              <a:t> mL (1 unit) of whole blood containing about </a:t>
            </a:r>
            <a:r>
              <a:rPr lang="en-GB" b="1" dirty="0"/>
              <a:t>200</a:t>
            </a:r>
            <a:r>
              <a:rPr lang="en-GB" dirty="0"/>
              <a:t> mg of iron.</a:t>
            </a:r>
          </a:p>
        </p:txBody>
      </p:sp>
    </p:spTree>
    <p:extLst>
      <p:ext uri="{BB962C8B-B14F-4D97-AF65-F5344CB8AC3E}">
        <p14:creationId xmlns:p14="http://schemas.microsoft.com/office/powerpoint/2010/main" val="3389174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930BB-86A6-4815-9213-C375EB60E8D8}"/>
              </a:ext>
            </a:extLst>
          </p:cNvPr>
          <p:cNvSpPr>
            <a:spLocks noGrp="1"/>
          </p:cNvSpPr>
          <p:nvPr>
            <p:ph type="title"/>
          </p:nvPr>
        </p:nvSpPr>
        <p:spPr/>
        <p:txBody>
          <a:bodyPr/>
          <a:lstStyle/>
          <a:p>
            <a:r>
              <a:rPr lang="en-GB" dirty="0"/>
              <a:t>Laboratory Investigations </a:t>
            </a:r>
          </a:p>
        </p:txBody>
      </p:sp>
      <p:sp>
        <p:nvSpPr>
          <p:cNvPr id="3" name="Content Placeholder 2">
            <a:extLst>
              <a:ext uri="{FF2B5EF4-FFF2-40B4-BE49-F238E27FC236}">
                <a16:creationId xmlns:a16="http://schemas.microsoft.com/office/drawing/2014/main" id="{A27BC39C-3E88-4CB8-AB1F-4EC172CFB734}"/>
              </a:ext>
            </a:extLst>
          </p:cNvPr>
          <p:cNvSpPr>
            <a:spLocks noGrp="1"/>
          </p:cNvSpPr>
          <p:nvPr>
            <p:ph sz="half" idx="2"/>
          </p:nvPr>
        </p:nvSpPr>
        <p:spPr>
          <a:xfrm>
            <a:off x="1377696" y="2411306"/>
            <a:ext cx="4718304" cy="3464561"/>
          </a:xfrm>
        </p:spPr>
        <p:txBody>
          <a:bodyPr>
            <a:normAutofit/>
          </a:bodyPr>
          <a:lstStyle/>
          <a:p>
            <a:r>
              <a:rPr lang="en-GB" dirty="0"/>
              <a:t>Haematocrit</a:t>
            </a:r>
          </a:p>
          <a:p>
            <a:r>
              <a:rPr lang="en-GB" dirty="0"/>
              <a:t>Serum iron</a:t>
            </a:r>
          </a:p>
          <a:p>
            <a:r>
              <a:rPr lang="en-GB" dirty="0"/>
              <a:t>RBC count  						</a:t>
            </a:r>
            <a:endParaRPr lang="en-GB" b="1" dirty="0"/>
          </a:p>
          <a:p>
            <a:r>
              <a:rPr lang="en-GB" dirty="0"/>
              <a:t>Haemoglobin </a:t>
            </a:r>
          </a:p>
          <a:p>
            <a:r>
              <a:rPr lang="en-GB" dirty="0"/>
              <a:t>Total iron binding capacity</a:t>
            </a:r>
          </a:p>
          <a:p>
            <a:r>
              <a:rPr lang="en-GB" dirty="0"/>
              <a:t>Serum ferratin levels</a:t>
            </a:r>
          </a:p>
          <a:p>
            <a:endParaRPr lang="en-GB" dirty="0"/>
          </a:p>
          <a:p>
            <a:endParaRPr lang="en-GB" dirty="0"/>
          </a:p>
          <a:p>
            <a:endParaRPr lang="en-GB" dirty="0"/>
          </a:p>
          <a:p>
            <a:endParaRPr lang="en-GB" dirty="0"/>
          </a:p>
        </p:txBody>
      </p:sp>
      <p:sp>
        <p:nvSpPr>
          <p:cNvPr id="6" name="Content Placeholder 5">
            <a:extLst>
              <a:ext uri="{FF2B5EF4-FFF2-40B4-BE49-F238E27FC236}">
                <a16:creationId xmlns:a16="http://schemas.microsoft.com/office/drawing/2014/main" id="{D69ADC23-A029-467E-A0DB-A0CE7299550C}"/>
              </a:ext>
            </a:extLst>
          </p:cNvPr>
          <p:cNvSpPr>
            <a:spLocks noGrp="1"/>
          </p:cNvSpPr>
          <p:nvPr>
            <p:ph sz="quarter" idx="4"/>
          </p:nvPr>
        </p:nvSpPr>
        <p:spPr>
          <a:xfrm>
            <a:off x="6180670" y="2411306"/>
            <a:ext cx="5267617" cy="3464561"/>
          </a:xfrm>
        </p:spPr>
        <p:txBody>
          <a:bodyPr>
            <a:normAutofit/>
          </a:bodyPr>
          <a:lstStyle/>
          <a:p>
            <a:r>
              <a:rPr lang="en-GB" dirty="0"/>
              <a:t>Reticulocyte count -     due to immaturity of blood cells.</a:t>
            </a:r>
          </a:p>
          <a:p>
            <a:r>
              <a:rPr lang="en-GB" dirty="0"/>
              <a:t>Bone marrow study 	</a:t>
            </a:r>
          </a:p>
          <a:p>
            <a:r>
              <a:rPr lang="en-GB" dirty="0"/>
              <a:t>Megaloblastic Anemia profile  abnormal	</a:t>
            </a:r>
          </a:p>
          <a:p>
            <a:r>
              <a:rPr lang="en-GB" dirty="0"/>
              <a:t>Peripheral blood smear 	- 	   levels</a:t>
            </a:r>
          </a:p>
          <a:p>
            <a:endParaRPr lang="en-GB" dirty="0"/>
          </a:p>
          <a:p>
            <a:endParaRPr lang="en-GB" dirty="0"/>
          </a:p>
        </p:txBody>
      </p:sp>
      <p:sp>
        <p:nvSpPr>
          <p:cNvPr id="7" name="Right Brace 6">
            <a:extLst>
              <a:ext uri="{FF2B5EF4-FFF2-40B4-BE49-F238E27FC236}">
                <a16:creationId xmlns:a16="http://schemas.microsoft.com/office/drawing/2014/main" id="{51F3FDD2-BAEB-4FF3-B6BB-569CB3CBE2DD}"/>
              </a:ext>
            </a:extLst>
          </p:cNvPr>
          <p:cNvSpPr/>
          <p:nvPr/>
        </p:nvSpPr>
        <p:spPr>
          <a:xfrm>
            <a:off x="4733383" y="2662258"/>
            <a:ext cx="399288" cy="29626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row: Up 9">
            <a:extLst>
              <a:ext uri="{FF2B5EF4-FFF2-40B4-BE49-F238E27FC236}">
                <a16:creationId xmlns:a16="http://schemas.microsoft.com/office/drawing/2014/main" id="{42EB0B3F-185A-4764-8021-3B3D8EDDA0A8}"/>
              </a:ext>
            </a:extLst>
          </p:cNvPr>
          <p:cNvSpPr/>
          <p:nvPr/>
        </p:nvSpPr>
        <p:spPr>
          <a:xfrm flipH="1">
            <a:off x="9122665" y="2541353"/>
            <a:ext cx="45719" cy="24180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E8A03B4-2B30-4167-B55A-0CA893279E19}"/>
              </a:ext>
            </a:extLst>
          </p:cNvPr>
          <p:cNvSpPr txBox="1"/>
          <p:nvPr/>
        </p:nvSpPr>
        <p:spPr>
          <a:xfrm>
            <a:off x="4990168" y="2828835"/>
            <a:ext cx="1058331" cy="1015663"/>
          </a:xfrm>
          <a:prstGeom prst="rect">
            <a:avLst/>
          </a:prstGeom>
          <a:noFill/>
        </p:spPr>
        <p:txBody>
          <a:bodyPr wrap="square" rtlCol="0">
            <a:spAutoFit/>
          </a:bodyPr>
          <a:lstStyle/>
          <a:p>
            <a:r>
              <a:rPr lang="en-GB" sz="2400" b="1" dirty="0"/>
              <a:t>&lt; </a:t>
            </a:r>
            <a:r>
              <a:rPr lang="en-GB" b="1" dirty="0"/>
              <a:t> Than              normal range</a:t>
            </a:r>
          </a:p>
        </p:txBody>
      </p:sp>
      <p:sp>
        <p:nvSpPr>
          <p:cNvPr id="13" name="Right Brace 12">
            <a:extLst>
              <a:ext uri="{FF2B5EF4-FFF2-40B4-BE49-F238E27FC236}">
                <a16:creationId xmlns:a16="http://schemas.microsoft.com/office/drawing/2014/main" id="{C5D2B58A-6534-4240-987B-CE99BF162A3A}"/>
              </a:ext>
            </a:extLst>
          </p:cNvPr>
          <p:cNvSpPr/>
          <p:nvPr/>
        </p:nvSpPr>
        <p:spPr>
          <a:xfrm>
            <a:off x="9898556" y="3566333"/>
            <a:ext cx="301752" cy="82600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row: Up 18">
            <a:extLst>
              <a:ext uri="{FF2B5EF4-FFF2-40B4-BE49-F238E27FC236}">
                <a16:creationId xmlns:a16="http://schemas.microsoft.com/office/drawing/2014/main" id="{80DDCD84-FAD7-4486-ACC1-63318C32DD49}"/>
              </a:ext>
            </a:extLst>
          </p:cNvPr>
          <p:cNvSpPr/>
          <p:nvPr/>
        </p:nvSpPr>
        <p:spPr>
          <a:xfrm rot="10800000">
            <a:off x="9813886" y="4782654"/>
            <a:ext cx="84670" cy="524256"/>
          </a:xfrm>
          <a:prstGeom prst="up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94510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BC94-1BEB-4145-8DAC-EE88ECD6CA6F}"/>
              </a:ext>
            </a:extLst>
          </p:cNvPr>
          <p:cNvSpPr>
            <a:spLocks noGrp="1"/>
          </p:cNvSpPr>
          <p:nvPr>
            <p:ph type="title"/>
          </p:nvPr>
        </p:nvSpPr>
        <p:spPr/>
        <p:txBody>
          <a:bodyPr/>
          <a:lstStyle/>
          <a:p>
            <a:r>
              <a:rPr lang="en-GB" b="1" dirty="0"/>
              <a:t>Nursing Diagnosis</a:t>
            </a:r>
          </a:p>
        </p:txBody>
      </p:sp>
      <p:sp>
        <p:nvSpPr>
          <p:cNvPr id="3" name="Content Placeholder 2">
            <a:extLst>
              <a:ext uri="{FF2B5EF4-FFF2-40B4-BE49-F238E27FC236}">
                <a16:creationId xmlns:a16="http://schemas.microsoft.com/office/drawing/2014/main" id="{5908CB9A-678A-4C18-9555-B223F624C006}"/>
              </a:ext>
            </a:extLst>
          </p:cNvPr>
          <p:cNvSpPr>
            <a:spLocks noGrp="1"/>
          </p:cNvSpPr>
          <p:nvPr>
            <p:ph idx="1"/>
          </p:nvPr>
        </p:nvSpPr>
        <p:spPr/>
        <p:txBody>
          <a:bodyPr>
            <a:normAutofit lnSpcReduction="10000"/>
          </a:bodyPr>
          <a:lstStyle/>
          <a:p>
            <a:r>
              <a:rPr lang="en-GB" dirty="0"/>
              <a:t>Fatigue related to decreased haemoglobin and oxygen carrying capacity of the blood.</a:t>
            </a:r>
          </a:p>
          <a:p>
            <a:r>
              <a:rPr lang="en-GB" dirty="0"/>
              <a:t>Risk for infection</a:t>
            </a:r>
          </a:p>
          <a:p>
            <a:r>
              <a:rPr lang="en-GB" dirty="0"/>
              <a:t>Risk for bleeding </a:t>
            </a:r>
          </a:p>
          <a:p>
            <a:r>
              <a:rPr lang="en-GB" dirty="0"/>
              <a:t>Deficient knowledge related to complexity of treatment, lack of resources, or unfamiliarity with the disease condition.</a:t>
            </a:r>
          </a:p>
          <a:p>
            <a:r>
              <a:rPr lang="en-GB" dirty="0"/>
              <a:t>Activity intolerance</a:t>
            </a:r>
          </a:p>
          <a:p>
            <a:endParaRPr lang="en-GB" dirty="0"/>
          </a:p>
        </p:txBody>
      </p:sp>
    </p:spTree>
    <p:extLst>
      <p:ext uri="{BB962C8B-B14F-4D97-AF65-F5344CB8AC3E}">
        <p14:creationId xmlns:p14="http://schemas.microsoft.com/office/powerpoint/2010/main" val="3149209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84BD-B90D-4378-B6BE-1D4C39AA26C7}"/>
              </a:ext>
            </a:extLst>
          </p:cNvPr>
          <p:cNvSpPr>
            <a:spLocks noGrp="1"/>
          </p:cNvSpPr>
          <p:nvPr>
            <p:ph type="title"/>
          </p:nvPr>
        </p:nvSpPr>
        <p:spPr/>
        <p:txBody>
          <a:bodyPr>
            <a:normAutofit fontScale="90000"/>
          </a:bodyPr>
          <a:lstStyle/>
          <a:p>
            <a:r>
              <a:rPr lang="en-GB" b="1" dirty="0"/>
              <a:t>Nursing Interventions for Iron-Deficiency Anemia</a:t>
            </a:r>
            <a:endParaRPr lang="en-GB" dirty="0"/>
          </a:p>
        </p:txBody>
      </p:sp>
      <p:sp>
        <p:nvSpPr>
          <p:cNvPr id="3" name="Content Placeholder 2">
            <a:extLst>
              <a:ext uri="{FF2B5EF4-FFF2-40B4-BE49-F238E27FC236}">
                <a16:creationId xmlns:a16="http://schemas.microsoft.com/office/drawing/2014/main" id="{175C0D87-C260-40C7-8572-48648DEC98C7}"/>
              </a:ext>
            </a:extLst>
          </p:cNvPr>
          <p:cNvSpPr>
            <a:spLocks noGrp="1"/>
          </p:cNvSpPr>
          <p:nvPr>
            <p:ph idx="1"/>
          </p:nvPr>
        </p:nvSpPr>
        <p:spPr/>
        <p:txBody>
          <a:bodyPr>
            <a:normAutofit/>
          </a:bodyPr>
          <a:lstStyle/>
          <a:p>
            <a:r>
              <a:rPr lang="en-GB" dirty="0"/>
              <a:t>Monitoring, education, and administering medications</a:t>
            </a:r>
          </a:p>
          <a:p>
            <a:r>
              <a:rPr lang="en-GB" dirty="0"/>
              <a:t>Monitor patient for bleeding and haemoglobin levels and other major signs and symptoms (assessing diet, menstrual cycles etc).</a:t>
            </a:r>
          </a:p>
          <a:p>
            <a:r>
              <a:rPr lang="en-GB" dirty="0"/>
              <a:t>Side effects: </a:t>
            </a:r>
            <a:r>
              <a:rPr lang="en-GB" b="1" dirty="0"/>
              <a:t>constipation</a:t>
            </a:r>
            <a:r>
              <a:rPr lang="en-GB" dirty="0"/>
              <a:t> (drink plenty of fluids and take over the counter stool softener if needed)</a:t>
            </a:r>
          </a:p>
          <a:p>
            <a:r>
              <a:rPr lang="en-GB" dirty="0"/>
              <a:t>May give IV iron or blood transfusion if severe, but per MD order.</a:t>
            </a:r>
          </a:p>
        </p:txBody>
      </p:sp>
    </p:spTree>
    <p:extLst>
      <p:ext uri="{BB962C8B-B14F-4D97-AF65-F5344CB8AC3E}">
        <p14:creationId xmlns:p14="http://schemas.microsoft.com/office/powerpoint/2010/main" val="1980992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57B93-0255-4FB7-9514-0CE52917BEED}"/>
              </a:ext>
            </a:extLst>
          </p:cNvPr>
          <p:cNvSpPr>
            <a:spLocks noGrp="1"/>
          </p:cNvSpPr>
          <p:nvPr>
            <p:ph type="title"/>
          </p:nvPr>
        </p:nvSpPr>
        <p:spPr/>
        <p:txBody>
          <a:bodyPr>
            <a:normAutofit/>
          </a:bodyPr>
          <a:lstStyle/>
          <a:p>
            <a:r>
              <a:rPr lang="en-GB" b="1" dirty="0"/>
              <a:t>Patient education: Iron supplements.</a:t>
            </a:r>
            <a:endParaRPr lang="en-GB" dirty="0"/>
          </a:p>
        </p:txBody>
      </p:sp>
      <p:sp>
        <p:nvSpPr>
          <p:cNvPr id="3" name="Content Placeholder 2">
            <a:extLst>
              <a:ext uri="{FF2B5EF4-FFF2-40B4-BE49-F238E27FC236}">
                <a16:creationId xmlns:a16="http://schemas.microsoft.com/office/drawing/2014/main" id="{0A5D9AC6-FEE2-4444-9728-BFCACD7D287E}"/>
              </a:ext>
            </a:extLst>
          </p:cNvPr>
          <p:cNvSpPr>
            <a:spLocks noGrp="1"/>
          </p:cNvSpPr>
          <p:nvPr>
            <p:ph idx="1"/>
          </p:nvPr>
        </p:nvSpPr>
        <p:spPr>
          <a:xfrm>
            <a:off x="1295401" y="2414726"/>
            <a:ext cx="9601196" cy="3675356"/>
          </a:xfrm>
        </p:spPr>
        <p:txBody>
          <a:bodyPr>
            <a:normAutofit/>
          </a:bodyPr>
          <a:lstStyle/>
          <a:p>
            <a:pPr lvl="1"/>
            <a:r>
              <a:rPr lang="en-GB" dirty="0"/>
              <a:t>Take iron on an </a:t>
            </a:r>
            <a:r>
              <a:rPr lang="en-GB" b="1" dirty="0"/>
              <a:t>empty stomach; </a:t>
            </a:r>
            <a:r>
              <a:rPr lang="en-GB" dirty="0"/>
              <a:t>increases absorption (may take with small amounts of food if stomach upset)</a:t>
            </a:r>
          </a:p>
          <a:p>
            <a:pPr lvl="1"/>
            <a:r>
              <a:rPr lang="en-GB" dirty="0"/>
              <a:t>Take with Vitamin C or glass of orange juice; helps increase absorption.</a:t>
            </a:r>
          </a:p>
          <a:p>
            <a:pPr lvl="1"/>
            <a:r>
              <a:rPr lang="en-GB" b="1" dirty="0"/>
              <a:t>Don’t take with any milk products, calcium, or antacids. </a:t>
            </a:r>
            <a:r>
              <a:rPr lang="en-GB" dirty="0"/>
              <a:t>It</a:t>
            </a:r>
            <a:r>
              <a:rPr lang="en-GB" b="1" dirty="0"/>
              <a:t> </a:t>
            </a:r>
            <a:r>
              <a:rPr lang="en-GB" dirty="0"/>
              <a:t>decreases absorption and wait 2 hours in between.</a:t>
            </a:r>
          </a:p>
          <a:p>
            <a:pPr lvl="1"/>
            <a:r>
              <a:rPr lang="en-GB" dirty="0"/>
              <a:t>Stools turned</a:t>
            </a:r>
            <a:r>
              <a:rPr lang="en-GB" b="1" dirty="0"/>
              <a:t> black</a:t>
            </a:r>
            <a:r>
              <a:rPr lang="en-GB" dirty="0"/>
              <a:t> is normal while taking iron supplements. </a:t>
            </a:r>
            <a:r>
              <a:rPr lang="en-GB" b="1" dirty="0"/>
              <a:t>Tarry stools or having stools with blood is abnormal.</a:t>
            </a:r>
          </a:p>
          <a:p>
            <a:pPr lvl="1"/>
            <a:r>
              <a:rPr lang="en-GB" dirty="0"/>
              <a:t>For l</a:t>
            </a:r>
            <a:r>
              <a:rPr lang="en-GB" b="1" dirty="0"/>
              <a:t>iquid preparations,</a:t>
            </a:r>
            <a:r>
              <a:rPr lang="en-GB" dirty="0"/>
              <a:t> mix in a drink, drink with straw, and brush teeth afterwards (can stain teeth).</a:t>
            </a:r>
          </a:p>
          <a:p>
            <a:endParaRPr lang="en-GB" dirty="0"/>
          </a:p>
        </p:txBody>
      </p:sp>
    </p:spTree>
    <p:extLst>
      <p:ext uri="{BB962C8B-B14F-4D97-AF65-F5344CB8AC3E}">
        <p14:creationId xmlns:p14="http://schemas.microsoft.com/office/powerpoint/2010/main" val="256725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F7B32-308E-4B5E-8BDD-B4AA79B2956C}"/>
              </a:ext>
            </a:extLst>
          </p:cNvPr>
          <p:cNvSpPr>
            <a:spLocks noGrp="1"/>
          </p:cNvSpPr>
          <p:nvPr>
            <p:ph type="title"/>
          </p:nvPr>
        </p:nvSpPr>
        <p:spPr/>
        <p:txBody>
          <a:bodyPr>
            <a:normAutofit fontScale="90000"/>
          </a:bodyPr>
          <a:lstStyle/>
          <a:p>
            <a:r>
              <a:rPr lang="en-GB" b="1" u="sng" dirty="0"/>
              <a:t>Eat Food High in Iron</a:t>
            </a:r>
            <a:br>
              <a:rPr lang="en-GB" b="1" u="sng" dirty="0"/>
            </a:br>
            <a:r>
              <a:rPr lang="en-GB" b="1" dirty="0"/>
              <a:t>(</a:t>
            </a:r>
            <a:r>
              <a:rPr lang="en-GB" dirty="0"/>
              <a:t>mnemonic “</a:t>
            </a:r>
            <a:r>
              <a:rPr lang="en-GB" b="1" dirty="0"/>
              <a:t>Eat Lots of Iron</a:t>
            </a:r>
            <a:r>
              <a:rPr lang="en-GB" dirty="0"/>
              <a:t>”)</a:t>
            </a:r>
          </a:p>
        </p:txBody>
      </p:sp>
      <p:sp>
        <p:nvSpPr>
          <p:cNvPr id="3" name="Content Placeholder 2">
            <a:extLst>
              <a:ext uri="{FF2B5EF4-FFF2-40B4-BE49-F238E27FC236}">
                <a16:creationId xmlns:a16="http://schemas.microsoft.com/office/drawing/2014/main" id="{706D9BDD-20C3-4A18-B522-5E04E98045F4}"/>
              </a:ext>
            </a:extLst>
          </p:cNvPr>
          <p:cNvSpPr>
            <a:spLocks noGrp="1"/>
          </p:cNvSpPr>
          <p:nvPr>
            <p:ph sz="half" idx="2"/>
          </p:nvPr>
        </p:nvSpPr>
        <p:spPr>
          <a:xfrm>
            <a:off x="1295400" y="2499360"/>
            <a:ext cx="4718304" cy="3376507"/>
          </a:xfrm>
        </p:spPr>
        <p:txBody>
          <a:bodyPr>
            <a:normAutofit lnSpcReduction="10000"/>
          </a:bodyPr>
          <a:lstStyle/>
          <a:p>
            <a:r>
              <a:rPr lang="en-GB" b="1" dirty="0"/>
              <a:t>E</a:t>
            </a:r>
            <a:r>
              <a:rPr lang="en-GB" dirty="0"/>
              <a:t>gg yolks</a:t>
            </a:r>
          </a:p>
          <a:p>
            <a:r>
              <a:rPr lang="en-GB" b="1" dirty="0"/>
              <a:t>A</a:t>
            </a:r>
            <a:r>
              <a:rPr lang="en-GB" dirty="0"/>
              <a:t>pricots</a:t>
            </a:r>
          </a:p>
          <a:p>
            <a:r>
              <a:rPr lang="en-GB" b="1" dirty="0"/>
              <a:t>T</a:t>
            </a:r>
            <a:r>
              <a:rPr lang="en-GB" dirty="0"/>
              <a:t>ofu</a:t>
            </a:r>
          </a:p>
          <a:p>
            <a:r>
              <a:rPr lang="en-GB" b="1" dirty="0"/>
              <a:t>L</a:t>
            </a:r>
            <a:r>
              <a:rPr lang="en-GB" dirty="0"/>
              <a:t>egumes,</a:t>
            </a:r>
            <a:r>
              <a:rPr lang="en-GB" b="1" dirty="0"/>
              <a:t> L</a:t>
            </a:r>
            <a:r>
              <a:rPr lang="en-GB" dirty="0"/>
              <a:t>eafy green vegetables</a:t>
            </a:r>
          </a:p>
          <a:p>
            <a:r>
              <a:rPr lang="en-GB" b="1" dirty="0"/>
              <a:t>O</a:t>
            </a:r>
            <a:r>
              <a:rPr lang="en-GB" dirty="0"/>
              <a:t>ysters</a:t>
            </a:r>
          </a:p>
          <a:p>
            <a:r>
              <a:rPr lang="en-GB" b="1" dirty="0"/>
              <a:t>T</a:t>
            </a:r>
            <a:r>
              <a:rPr lang="en-GB" dirty="0"/>
              <a:t>una</a:t>
            </a:r>
          </a:p>
          <a:p>
            <a:r>
              <a:rPr lang="en-GB" b="1" dirty="0"/>
              <a:t>S</a:t>
            </a:r>
            <a:r>
              <a:rPr lang="en-GB" dirty="0"/>
              <a:t>ardines, </a:t>
            </a:r>
            <a:r>
              <a:rPr lang="en-GB" b="1" dirty="0"/>
              <a:t>S</a:t>
            </a:r>
            <a:r>
              <a:rPr lang="en-GB" dirty="0"/>
              <a:t>eeds</a:t>
            </a:r>
          </a:p>
          <a:p>
            <a:endParaRPr lang="en-GB" dirty="0"/>
          </a:p>
          <a:p>
            <a:endParaRPr lang="en-GB" dirty="0"/>
          </a:p>
        </p:txBody>
      </p:sp>
      <p:sp>
        <p:nvSpPr>
          <p:cNvPr id="6" name="Content Placeholder 5">
            <a:extLst>
              <a:ext uri="{FF2B5EF4-FFF2-40B4-BE49-F238E27FC236}">
                <a16:creationId xmlns:a16="http://schemas.microsoft.com/office/drawing/2014/main" id="{54EE2FFE-508F-4901-AAB2-AA11DE0D6DAC}"/>
              </a:ext>
            </a:extLst>
          </p:cNvPr>
          <p:cNvSpPr>
            <a:spLocks noGrp="1"/>
          </p:cNvSpPr>
          <p:nvPr>
            <p:ph sz="quarter" idx="4"/>
          </p:nvPr>
        </p:nvSpPr>
        <p:spPr>
          <a:xfrm>
            <a:off x="6180671" y="2499360"/>
            <a:ext cx="4718304" cy="3376507"/>
          </a:xfrm>
        </p:spPr>
        <p:txBody>
          <a:bodyPr>
            <a:normAutofit lnSpcReduction="10000"/>
          </a:bodyPr>
          <a:lstStyle/>
          <a:p>
            <a:r>
              <a:rPr lang="en-GB" dirty="0" err="1"/>
              <a:t>p</a:t>
            </a:r>
            <a:r>
              <a:rPr lang="en-GB" b="1" dirty="0" err="1"/>
              <a:t>O</a:t>
            </a:r>
            <a:r>
              <a:rPr lang="en-GB" dirty="0" err="1"/>
              <a:t>tatoes</a:t>
            </a:r>
            <a:endParaRPr lang="en-GB" dirty="0"/>
          </a:p>
          <a:p>
            <a:r>
              <a:rPr lang="en-GB" b="1" dirty="0"/>
              <a:t>F</a:t>
            </a:r>
            <a:r>
              <a:rPr lang="en-GB" dirty="0"/>
              <a:t>ish (halibut, haddock, salmon)</a:t>
            </a:r>
          </a:p>
          <a:p>
            <a:r>
              <a:rPr lang="en-GB" b="1" dirty="0"/>
              <a:t>I</a:t>
            </a:r>
            <a:r>
              <a:rPr lang="en-GB" dirty="0"/>
              <a:t>ron-fortified cereal and breads</a:t>
            </a:r>
          </a:p>
          <a:p>
            <a:r>
              <a:rPr lang="en-GB" b="1" dirty="0"/>
              <a:t>R</a:t>
            </a:r>
            <a:r>
              <a:rPr lang="en-GB" dirty="0"/>
              <a:t>aisins, </a:t>
            </a:r>
            <a:r>
              <a:rPr lang="en-GB" b="1" dirty="0"/>
              <a:t>R</a:t>
            </a:r>
            <a:r>
              <a:rPr lang="en-GB" dirty="0"/>
              <a:t>ed meats (beef)</a:t>
            </a:r>
          </a:p>
          <a:p>
            <a:r>
              <a:rPr lang="en-GB" dirty="0" err="1"/>
              <a:t>p</a:t>
            </a:r>
            <a:r>
              <a:rPr lang="en-GB" b="1" dirty="0" err="1"/>
              <a:t>oO</a:t>
            </a:r>
            <a:r>
              <a:rPr lang="en-GB" dirty="0" err="1"/>
              <a:t>ultry</a:t>
            </a:r>
            <a:r>
              <a:rPr lang="en-GB" dirty="0"/>
              <a:t> (turkey, chicken)</a:t>
            </a:r>
          </a:p>
          <a:p>
            <a:r>
              <a:rPr lang="en-GB" b="1" dirty="0"/>
              <a:t>N</a:t>
            </a:r>
            <a:r>
              <a:rPr lang="en-GB" dirty="0"/>
              <a:t>uts</a:t>
            </a:r>
          </a:p>
        </p:txBody>
      </p:sp>
    </p:spTree>
    <p:extLst>
      <p:ext uri="{BB962C8B-B14F-4D97-AF65-F5344CB8AC3E}">
        <p14:creationId xmlns:p14="http://schemas.microsoft.com/office/powerpoint/2010/main" val="4216942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7EEE-D7D8-4F84-924E-2CE72EC9C800}"/>
              </a:ext>
            </a:extLst>
          </p:cNvPr>
          <p:cNvSpPr>
            <a:spLocks noGrp="1"/>
          </p:cNvSpPr>
          <p:nvPr>
            <p:ph type="title"/>
          </p:nvPr>
        </p:nvSpPr>
        <p:spPr/>
        <p:txBody>
          <a:bodyPr/>
          <a:lstStyle/>
          <a:p>
            <a:r>
              <a:rPr lang="en-GB" dirty="0"/>
              <a:t>Complications </a:t>
            </a:r>
          </a:p>
        </p:txBody>
      </p:sp>
      <p:sp>
        <p:nvSpPr>
          <p:cNvPr id="4" name="Content Placeholder 3">
            <a:extLst>
              <a:ext uri="{FF2B5EF4-FFF2-40B4-BE49-F238E27FC236}">
                <a16:creationId xmlns:a16="http://schemas.microsoft.com/office/drawing/2014/main" id="{136315D8-10C6-4B94-81EB-A0B031654759}"/>
              </a:ext>
            </a:extLst>
          </p:cNvPr>
          <p:cNvSpPr>
            <a:spLocks noGrp="1"/>
          </p:cNvSpPr>
          <p:nvPr>
            <p:ph sz="half" idx="2"/>
          </p:nvPr>
        </p:nvSpPr>
        <p:spPr>
          <a:xfrm>
            <a:off x="1295400" y="2438400"/>
            <a:ext cx="4718304" cy="3437467"/>
          </a:xfrm>
        </p:spPr>
        <p:txBody>
          <a:bodyPr>
            <a:normAutofit/>
          </a:bodyPr>
          <a:lstStyle/>
          <a:p>
            <a:r>
              <a:rPr lang="en-GB" dirty="0"/>
              <a:t>Iron deficiency anaemia rarely causes serious or long-term complications. Some common complications are outlined thus:</a:t>
            </a:r>
          </a:p>
          <a:p>
            <a:pPr lvl="1"/>
            <a:endParaRPr lang="en-GB" dirty="0"/>
          </a:p>
        </p:txBody>
      </p:sp>
      <p:sp>
        <p:nvSpPr>
          <p:cNvPr id="6" name="Content Placeholder 5">
            <a:extLst>
              <a:ext uri="{FF2B5EF4-FFF2-40B4-BE49-F238E27FC236}">
                <a16:creationId xmlns:a16="http://schemas.microsoft.com/office/drawing/2014/main" id="{2FFC5BD4-80FC-4B31-AE35-09D25BAB9295}"/>
              </a:ext>
            </a:extLst>
          </p:cNvPr>
          <p:cNvSpPr>
            <a:spLocks noGrp="1"/>
          </p:cNvSpPr>
          <p:nvPr>
            <p:ph sz="quarter" idx="4"/>
          </p:nvPr>
        </p:nvSpPr>
        <p:spPr>
          <a:xfrm>
            <a:off x="6180671" y="2438400"/>
            <a:ext cx="4718304" cy="3437467"/>
          </a:xfrm>
        </p:spPr>
        <p:txBody>
          <a:bodyPr>
            <a:normAutofit/>
          </a:bodyPr>
          <a:lstStyle/>
          <a:p>
            <a:r>
              <a:rPr lang="en-GB" dirty="0"/>
              <a:t>Tiredness</a:t>
            </a:r>
          </a:p>
          <a:p>
            <a:r>
              <a:rPr lang="en-GB" dirty="0"/>
              <a:t>Increased risk of infections</a:t>
            </a:r>
          </a:p>
          <a:p>
            <a:r>
              <a:rPr lang="en-GB" dirty="0"/>
              <a:t>Heart and lung problems</a:t>
            </a:r>
          </a:p>
          <a:p>
            <a:r>
              <a:rPr lang="en-GB" dirty="0"/>
              <a:t>Restless legs syndrome</a:t>
            </a:r>
          </a:p>
          <a:p>
            <a:r>
              <a:rPr lang="en-GB" dirty="0"/>
              <a:t>Pregnancy complications</a:t>
            </a:r>
          </a:p>
          <a:p>
            <a:r>
              <a:rPr lang="en-GB" dirty="0"/>
              <a:t>Compromised Immune system</a:t>
            </a:r>
          </a:p>
          <a:p>
            <a:endParaRPr lang="en-GB" dirty="0"/>
          </a:p>
          <a:p>
            <a:endParaRPr lang="en-GB" dirty="0"/>
          </a:p>
        </p:txBody>
      </p:sp>
    </p:spTree>
    <p:extLst>
      <p:ext uri="{BB962C8B-B14F-4D97-AF65-F5344CB8AC3E}">
        <p14:creationId xmlns:p14="http://schemas.microsoft.com/office/powerpoint/2010/main" val="3583673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0149-A0C5-434F-870E-94B6E82914F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0175E929-F0BB-4B2B-BC03-A2617669B57C}"/>
              </a:ext>
            </a:extLst>
          </p:cNvPr>
          <p:cNvSpPr>
            <a:spLocks noGrp="1"/>
          </p:cNvSpPr>
          <p:nvPr>
            <p:ph type="body" idx="1"/>
          </p:nvPr>
        </p:nvSpPr>
        <p:spPr/>
        <p:txBody>
          <a:bodyPr/>
          <a:lstStyle/>
          <a:p>
            <a:endParaRPr lang="en-GB"/>
          </a:p>
        </p:txBody>
      </p:sp>
      <p:pic>
        <p:nvPicPr>
          <p:cNvPr id="8" name="Content Placeholder 7">
            <a:extLst>
              <a:ext uri="{FF2B5EF4-FFF2-40B4-BE49-F238E27FC236}">
                <a16:creationId xmlns:a16="http://schemas.microsoft.com/office/drawing/2014/main" id="{CFFB3E4F-72FB-4194-835D-7DAF0E49BAE7}"/>
              </a:ext>
            </a:extLst>
          </p:cNvPr>
          <p:cNvPicPr>
            <a:picLocks noGrp="1" noChangeAspect="1"/>
          </p:cNvPicPr>
          <p:nvPr>
            <p:ph sz="half" idx="2"/>
          </p:nvPr>
        </p:nvPicPr>
        <p:blipFill>
          <a:blip r:embed="rId2"/>
          <a:stretch>
            <a:fillRect/>
          </a:stretch>
        </p:blipFill>
        <p:spPr>
          <a:xfrm>
            <a:off x="1207363" y="982131"/>
            <a:ext cx="4973308" cy="4893207"/>
          </a:xfrm>
          <a:prstGeom prst="rect">
            <a:avLst/>
          </a:prstGeom>
        </p:spPr>
      </p:pic>
      <p:sp>
        <p:nvSpPr>
          <p:cNvPr id="5" name="Text Placeholder 4">
            <a:extLst>
              <a:ext uri="{FF2B5EF4-FFF2-40B4-BE49-F238E27FC236}">
                <a16:creationId xmlns:a16="http://schemas.microsoft.com/office/drawing/2014/main" id="{E4DEC0D2-8E42-4EDD-8064-B0DB865242B9}"/>
              </a:ext>
            </a:extLst>
          </p:cNvPr>
          <p:cNvSpPr>
            <a:spLocks noGrp="1"/>
          </p:cNvSpPr>
          <p:nvPr>
            <p:ph type="body" sz="quarter" idx="3"/>
          </p:nvPr>
        </p:nvSpPr>
        <p:spPr/>
        <p:txBody>
          <a:bodyPr/>
          <a:lstStyle/>
          <a:p>
            <a:endParaRPr lang="en-GB"/>
          </a:p>
        </p:txBody>
      </p:sp>
      <p:pic>
        <p:nvPicPr>
          <p:cNvPr id="9" name="Content Placeholder 8">
            <a:extLst>
              <a:ext uri="{FF2B5EF4-FFF2-40B4-BE49-F238E27FC236}">
                <a16:creationId xmlns:a16="http://schemas.microsoft.com/office/drawing/2014/main" id="{81058479-6DC6-4900-B821-EBE1ABBCBAB2}"/>
              </a:ext>
            </a:extLst>
          </p:cNvPr>
          <p:cNvPicPr>
            <a:picLocks noGrp="1" noChangeAspect="1"/>
          </p:cNvPicPr>
          <p:nvPr>
            <p:ph sz="quarter" idx="4"/>
          </p:nvPr>
        </p:nvPicPr>
        <p:blipFill>
          <a:blip r:embed="rId3"/>
          <a:stretch>
            <a:fillRect/>
          </a:stretch>
        </p:blipFill>
        <p:spPr>
          <a:xfrm>
            <a:off x="6093623" y="982133"/>
            <a:ext cx="4891014" cy="4893206"/>
          </a:xfrm>
          <a:prstGeom prst="rect">
            <a:avLst/>
          </a:prstGeom>
        </p:spPr>
      </p:pic>
    </p:spTree>
    <p:extLst>
      <p:ext uri="{BB962C8B-B14F-4D97-AF65-F5344CB8AC3E}">
        <p14:creationId xmlns:p14="http://schemas.microsoft.com/office/powerpoint/2010/main" val="296614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32C4-7FBC-4455-8390-F3FE59D64F97}"/>
              </a:ext>
            </a:extLst>
          </p:cNvPr>
          <p:cNvSpPr>
            <a:spLocks noGrp="1"/>
          </p:cNvSpPr>
          <p:nvPr>
            <p:ph type="title"/>
          </p:nvPr>
        </p:nvSpPr>
        <p:spPr/>
        <p:txBody>
          <a:bodyPr/>
          <a:lstStyle/>
          <a:p>
            <a:r>
              <a:rPr lang="en-GB" b="1" dirty="0"/>
              <a:t>Distribution of body iron</a:t>
            </a:r>
            <a:endParaRPr lang="en-GB" dirty="0"/>
          </a:p>
        </p:txBody>
      </p:sp>
      <p:sp>
        <p:nvSpPr>
          <p:cNvPr id="3" name="Content Placeholder 2">
            <a:extLst>
              <a:ext uri="{FF2B5EF4-FFF2-40B4-BE49-F238E27FC236}">
                <a16:creationId xmlns:a16="http://schemas.microsoft.com/office/drawing/2014/main" id="{F4C48C33-2DF2-4A82-86F1-335F8D920CB2}"/>
              </a:ext>
            </a:extLst>
          </p:cNvPr>
          <p:cNvSpPr>
            <a:spLocks noGrp="1"/>
          </p:cNvSpPr>
          <p:nvPr>
            <p:ph idx="1"/>
          </p:nvPr>
        </p:nvSpPr>
        <p:spPr/>
        <p:txBody>
          <a:bodyPr/>
          <a:lstStyle/>
          <a:p>
            <a:r>
              <a:rPr lang="en-GB" dirty="0"/>
              <a:t>Much of the remainder is contained in the storage proteins, ferritin and </a:t>
            </a:r>
            <a:r>
              <a:rPr lang="en-GB" dirty="0" err="1"/>
              <a:t>haemo</a:t>
            </a:r>
            <a:r>
              <a:rPr lang="en-GB" dirty="0"/>
              <a:t> </a:t>
            </a:r>
            <a:r>
              <a:rPr lang="en-GB" dirty="0" err="1"/>
              <a:t>siderin</a:t>
            </a:r>
            <a:r>
              <a:rPr lang="en-GB" dirty="0"/>
              <a:t>. </a:t>
            </a:r>
          </a:p>
          <a:p>
            <a:r>
              <a:rPr lang="en-GB" dirty="0"/>
              <a:t>These are found mainly in:</a:t>
            </a:r>
          </a:p>
          <a:p>
            <a:pPr lvl="1"/>
            <a:r>
              <a:rPr lang="en-GB" sz="2400" dirty="0"/>
              <a:t>the reticuloendothelial (RE) cells of the liver, spleen and bone marrow (which gain iron from breaking down red cells),</a:t>
            </a:r>
          </a:p>
          <a:p>
            <a:pPr lvl="1"/>
            <a:r>
              <a:rPr lang="en-GB" sz="2400" dirty="0"/>
              <a:t> and in parenchymal liver cells (which normally gain most of their iron from the plasma iron-transporting protein, transferrin).</a:t>
            </a:r>
          </a:p>
        </p:txBody>
      </p:sp>
    </p:spTree>
    <p:extLst>
      <p:ext uri="{BB962C8B-B14F-4D97-AF65-F5344CB8AC3E}">
        <p14:creationId xmlns:p14="http://schemas.microsoft.com/office/powerpoint/2010/main" val="1435977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1F4F-E7FC-473A-9247-81FEA7D81DA2}"/>
              </a:ext>
            </a:extLst>
          </p:cNvPr>
          <p:cNvSpPr>
            <a:spLocks noGrp="1"/>
          </p:cNvSpPr>
          <p:nvPr>
            <p:ph type="title"/>
          </p:nvPr>
        </p:nvSpPr>
        <p:spPr/>
        <p:txBody>
          <a:bodyPr/>
          <a:lstStyle/>
          <a:p>
            <a:r>
              <a:rPr lang="en-GB" dirty="0"/>
              <a:t>THE JOURNEY OF IRON</a:t>
            </a:r>
          </a:p>
        </p:txBody>
      </p:sp>
      <p:sp>
        <p:nvSpPr>
          <p:cNvPr id="3" name="Content Placeholder 2">
            <a:extLst>
              <a:ext uri="{FF2B5EF4-FFF2-40B4-BE49-F238E27FC236}">
                <a16:creationId xmlns:a16="http://schemas.microsoft.com/office/drawing/2014/main" id="{6410595D-80C2-4AB1-95AF-9EAE2757B2D2}"/>
              </a:ext>
            </a:extLst>
          </p:cNvPr>
          <p:cNvSpPr>
            <a:spLocks noGrp="1"/>
          </p:cNvSpPr>
          <p:nvPr>
            <p:ph idx="1"/>
          </p:nvPr>
        </p:nvSpPr>
        <p:spPr/>
        <p:txBody>
          <a:bodyPr/>
          <a:lstStyle/>
          <a:p>
            <a:r>
              <a:rPr lang="en-GB" dirty="0"/>
              <a:t>Please refer to the simulated video for the journey of Iron. thanks</a:t>
            </a:r>
          </a:p>
        </p:txBody>
      </p:sp>
    </p:spTree>
    <p:extLst>
      <p:ext uri="{BB962C8B-B14F-4D97-AF65-F5344CB8AC3E}">
        <p14:creationId xmlns:p14="http://schemas.microsoft.com/office/powerpoint/2010/main" val="2646593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1598-5488-42E5-B742-A69497E22ABD}"/>
              </a:ext>
            </a:extLst>
          </p:cNvPr>
          <p:cNvSpPr>
            <a:spLocks noGrp="1"/>
          </p:cNvSpPr>
          <p:nvPr>
            <p:ph type="title"/>
          </p:nvPr>
        </p:nvSpPr>
        <p:spPr/>
        <p:txBody>
          <a:bodyPr>
            <a:normAutofit/>
          </a:bodyPr>
          <a:lstStyle/>
          <a:p>
            <a:r>
              <a:rPr lang="en-GB" dirty="0"/>
              <a:t>Iron overload</a:t>
            </a:r>
            <a:r>
              <a:rPr lang="en-GB" b="1" dirty="0"/>
              <a:t> </a:t>
            </a:r>
            <a:endParaRPr lang="en-GB" dirty="0"/>
          </a:p>
        </p:txBody>
      </p:sp>
      <p:sp>
        <p:nvSpPr>
          <p:cNvPr id="3" name="Content Placeholder 2">
            <a:extLst>
              <a:ext uri="{FF2B5EF4-FFF2-40B4-BE49-F238E27FC236}">
                <a16:creationId xmlns:a16="http://schemas.microsoft.com/office/drawing/2014/main" id="{2C576CAB-EE79-40A5-9379-F6EBBBA3F008}"/>
              </a:ext>
            </a:extLst>
          </p:cNvPr>
          <p:cNvSpPr>
            <a:spLocks noGrp="1"/>
          </p:cNvSpPr>
          <p:nvPr>
            <p:ph idx="1"/>
          </p:nvPr>
        </p:nvSpPr>
        <p:spPr/>
        <p:txBody>
          <a:bodyPr/>
          <a:lstStyle/>
          <a:p>
            <a:r>
              <a:rPr lang="en-GB" dirty="0"/>
              <a:t>This is excess stores of iron in the body. </a:t>
            </a:r>
          </a:p>
          <a:p>
            <a:r>
              <a:rPr lang="en-GB" dirty="0"/>
              <a:t>A situation whereby excess iron is deposited in organs throughout the body. </a:t>
            </a:r>
          </a:p>
          <a:p>
            <a:r>
              <a:rPr lang="en-GB" dirty="0"/>
              <a:t>Mostly, the organs involved are the liver, heart, and endocrine glands.</a:t>
            </a:r>
          </a:p>
          <a:p>
            <a:r>
              <a:rPr lang="en-GB" dirty="0"/>
              <a:t>Resulting symptoms and disease are related to specific organ damage.</a:t>
            </a:r>
          </a:p>
        </p:txBody>
      </p:sp>
    </p:spTree>
    <p:extLst>
      <p:ext uri="{BB962C8B-B14F-4D97-AF65-F5344CB8AC3E}">
        <p14:creationId xmlns:p14="http://schemas.microsoft.com/office/powerpoint/2010/main" val="2386960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58787-5F6E-48A9-8E51-C6268DD48DCB}"/>
              </a:ext>
            </a:extLst>
          </p:cNvPr>
          <p:cNvSpPr>
            <a:spLocks noGrp="1"/>
          </p:cNvSpPr>
          <p:nvPr>
            <p:ph type="title" idx="4294967295"/>
          </p:nvPr>
        </p:nvSpPr>
        <p:spPr>
          <a:xfrm>
            <a:off x="878890" y="1036320"/>
            <a:ext cx="9911030" cy="4572000"/>
          </a:xfrm>
        </p:spPr>
        <p:txBody>
          <a:bodyPr>
            <a:normAutofit/>
          </a:bodyPr>
          <a:lstStyle/>
          <a:p>
            <a:r>
              <a:rPr lang="en-GB" sz="6000" b="1" dirty="0"/>
              <a:t>Iron deficiency anaemia</a:t>
            </a:r>
          </a:p>
        </p:txBody>
      </p:sp>
    </p:spTree>
    <p:extLst>
      <p:ext uri="{BB962C8B-B14F-4D97-AF65-F5344CB8AC3E}">
        <p14:creationId xmlns:p14="http://schemas.microsoft.com/office/powerpoint/2010/main" val="2976852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92BF-4590-40CC-8DCB-7CB51C5EE117}"/>
              </a:ext>
            </a:extLst>
          </p:cNvPr>
          <p:cNvSpPr>
            <a:spLocks noGrp="1"/>
          </p:cNvSpPr>
          <p:nvPr>
            <p:ph type="title"/>
          </p:nvPr>
        </p:nvSpPr>
        <p:spPr/>
        <p:txBody>
          <a:bodyPr>
            <a:normAutofit/>
          </a:bodyPr>
          <a:lstStyle/>
          <a:p>
            <a:r>
              <a:rPr lang="en-GB" b="1" dirty="0"/>
              <a:t>Sequence of events</a:t>
            </a:r>
            <a:endParaRPr lang="en-GB" dirty="0"/>
          </a:p>
        </p:txBody>
      </p:sp>
      <p:sp>
        <p:nvSpPr>
          <p:cNvPr id="3" name="Content Placeholder 2">
            <a:extLst>
              <a:ext uri="{FF2B5EF4-FFF2-40B4-BE49-F238E27FC236}">
                <a16:creationId xmlns:a16="http://schemas.microsoft.com/office/drawing/2014/main" id="{E2F337BF-DB97-4066-8ED7-F472808952CA}"/>
              </a:ext>
            </a:extLst>
          </p:cNvPr>
          <p:cNvSpPr>
            <a:spLocks noGrp="1"/>
          </p:cNvSpPr>
          <p:nvPr>
            <p:ph idx="1"/>
          </p:nvPr>
        </p:nvSpPr>
        <p:spPr/>
        <p:txBody>
          <a:bodyPr>
            <a:normAutofit/>
          </a:bodyPr>
          <a:lstStyle/>
          <a:p>
            <a:r>
              <a:rPr lang="en-GB" b="1" dirty="0"/>
              <a:t>Depletion of iron stores</a:t>
            </a:r>
          </a:p>
          <a:p>
            <a:r>
              <a:rPr lang="en-GB" b="1" dirty="0"/>
              <a:t>Iron-deficient erythropoiesis</a:t>
            </a:r>
          </a:p>
          <a:p>
            <a:r>
              <a:rPr lang="en-GB" b="1" dirty="0"/>
              <a:t>Iron-deficient anemia </a:t>
            </a:r>
          </a:p>
        </p:txBody>
      </p:sp>
    </p:spTree>
    <p:extLst>
      <p:ext uri="{BB962C8B-B14F-4D97-AF65-F5344CB8AC3E}">
        <p14:creationId xmlns:p14="http://schemas.microsoft.com/office/powerpoint/2010/main" val="17423778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13324</TotalTime>
  <Words>2753</Words>
  <Application>Microsoft Office PowerPoint</Application>
  <PresentationFormat>Widescreen</PresentationFormat>
  <Paragraphs>235</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 Narrow</vt:lpstr>
      <vt:lpstr>Baskerville Old Face</vt:lpstr>
      <vt:lpstr>Courier New</vt:lpstr>
      <vt:lpstr>Garamond</vt:lpstr>
      <vt:lpstr>Organic</vt:lpstr>
      <vt:lpstr>Iron metabolism, iron deficiency and disorders of haem synthesis</vt:lpstr>
      <vt:lpstr>INTRODUCTION</vt:lpstr>
      <vt:lpstr>INTRODUCTION cont.</vt:lpstr>
      <vt:lpstr>Distribution of body iron</vt:lpstr>
      <vt:lpstr>Distribution of body iron</vt:lpstr>
      <vt:lpstr>THE JOURNEY OF IRON</vt:lpstr>
      <vt:lpstr>Iron overload </vt:lpstr>
      <vt:lpstr>Iron deficiency anaemia</vt:lpstr>
      <vt:lpstr>Sequence of events</vt:lpstr>
      <vt:lpstr>Depletion of iron stores </vt:lpstr>
      <vt:lpstr>Iron-deficient erythropoiesis</vt:lpstr>
      <vt:lpstr>Iron deficiency anaemia</vt:lpstr>
      <vt:lpstr>Iron deficiency anaemia</vt:lpstr>
      <vt:lpstr>Iron deficiency anaemia</vt:lpstr>
      <vt:lpstr>Tissue effects of iron deficiency</vt:lpstr>
      <vt:lpstr>Tissue effects of iron deficiency</vt:lpstr>
      <vt:lpstr>Tissue effects of iron deficiency</vt:lpstr>
      <vt:lpstr>Tissue effects of iron deficiency</vt:lpstr>
      <vt:lpstr>Regulation of Iron Absorption</vt:lpstr>
      <vt:lpstr>Regulation of Iron Absorption</vt:lpstr>
      <vt:lpstr>Causes of iron deficiency</vt:lpstr>
      <vt:lpstr>Blood loss</vt:lpstr>
      <vt:lpstr>Blood loss</vt:lpstr>
      <vt:lpstr>2.  Diet </vt:lpstr>
      <vt:lpstr>3.  Malabsorption</vt:lpstr>
      <vt:lpstr>4.  Increased physiological iron requirements</vt:lpstr>
      <vt:lpstr>4.  Increased physiological iron requirements</vt:lpstr>
      <vt:lpstr>Signs and Symptoms of Iron-Deficiency Anemia ( Mnemonic: “Low Iron”)</vt:lpstr>
      <vt:lpstr>Pathological alterations in haem synthesis</vt:lpstr>
      <vt:lpstr>Management of iron deficiency</vt:lpstr>
      <vt:lpstr>Oral therapy</vt:lpstr>
      <vt:lpstr>Oral therapy</vt:lpstr>
      <vt:lpstr>Oral therapy</vt:lpstr>
      <vt:lpstr>Oral therapy</vt:lpstr>
      <vt:lpstr>Parenteral iron therapy</vt:lpstr>
      <vt:lpstr>Parenteral iron therapy</vt:lpstr>
      <vt:lpstr>Parenteral iron therapy</vt:lpstr>
      <vt:lpstr>Parenteral iron therapy</vt:lpstr>
      <vt:lpstr>Parenteral iron therapy</vt:lpstr>
      <vt:lpstr>Laboratory Investigations </vt:lpstr>
      <vt:lpstr>Nursing Diagnosis</vt:lpstr>
      <vt:lpstr>Nursing Interventions for Iron-Deficiency Anemia</vt:lpstr>
      <vt:lpstr>Patient education: Iron supplements.</vt:lpstr>
      <vt:lpstr>Eat Food High in Iron (mnemonic “Eat Lots of Iron”)</vt:lpstr>
      <vt:lpstr>Complications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 metabolism, iron deficiency and disorders of haem synthesis</dc:title>
  <dc:creator>MARGARET AYORINDE</dc:creator>
  <cp:lastModifiedBy>MARGARET AYORINDE</cp:lastModifiedBy>
  <cp:revision>60</cp:revision>
  <dcterms:created xsi:type="dcterms:W3CDTF">2020-05-08T03:27:47Z</dcterms:created>
  <dcterms:modified xsi:type="dcterms:W3CDTF">2020-05-24T11:02:23Z</dcterms:modified>
</cp:coreProperties>
</file>