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3" r:id="rId4"/>
    <p:sldId id="258" r:id="rId5"/>
    <p:sldId id="259" r:id="rId6"/>
    <p:sldId id="275" r:id="rId7"/>
    <p:sldId id="260" r:id="rId8"/>
    <p:sldId id="276" r:id="rId9"/>
    <p:sldId id="262" r:id="rId10"/>
    <p:sldId id="278" r:id="rId11"/>
    <p:sldId id="261" r:id="rId12"/>
    <p:sldId id="277" r:id="rId13"/>
    <p:sldId id="263" r:id="rId14"/>
    <p:sldId id="285" r:id="rId15"/>
    <p:sldId id="279" r:id="rId16"/>
    <p:sldId id="281" r:id="rId17"/>
    <p:sldId id="282" r:id="rId18"/>
    <p:sldId id="283" r:id="rId19"/>
    <p:sldId id="286" r:id="rId20"/>
    <p:sldId id="280" r:id="rId21"/>
    <p:sldId id="265" r:id="rId22"/>
    <p:sldId id="284" r:id="rId23"/>
    <p:sldId id="287" r:id="rId24"/>
    <p:sldId id="288" r:id="rId25"/>
    <p:sldId id="289" r:id="rId26"/>
    <p:sldId id="290" r:id="rId27"/>
    <p:sldId id="291" r:id="rId28"/>
    <p:sldId id="29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4"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275A0-91EB-44AA-AB0C-BAC96281197C}"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408824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275A0-91EB-44AA-AB0C-BAC96281197C}"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406548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275A0-91EB-44AA-AB0C-BAC96281197C}"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1527050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275A0-91EB-44AA-AB0C-BAC96281197C}"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399754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5275A0-91EB-44AA-AB0C-BAC96281197C}"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15751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5275A0-91EB-44AA-AB0C-BAC96281197C}"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2553883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5275A0-91EB-44AA-AB0C-BAC96281197C}"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4071164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275A0-91EB-44AA-AB0C-BAC96281197C}"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41758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275A0-91EB-44AA-AB0C-BAC96281197C}"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28406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275A0-91EB-44AA-AB0C-BAC96281197C}"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2281466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275A0-91EB-44AA-AB0C-BAC96281197C}"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F7A96-65AC-4853-89E4-860802FDB39A}" type="slidenum">
              <a:rPr lang="en-US" smtClean="0"/>
              <a:t>‹#›</a:t>
            </a:fld>
            <a:endParaRPr lang="en-US"/>
          </a:p>
        </p:txBody>
      </p:sp>
    </p:spTree>
    <p:extLst>
      <p:ext uri="{BB962C8B-B14F-4D97-AF65-F5344CB8AC3E}">
        <p14:creationId xmlns:p14="http://schemas.microsoft.com/office/powerpoint/2010/main" val="195055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275A0-91EB-44AA-AB0C-BAC96281197C}" type="datetimeFigureOut">
              <a:rPr lang="en-US" smtClean="0"/>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F7A96-65AC-4853-89E4-860802FDB39A}" type="slidenum">
              <a:rPr lang="en-US" smtClean="0"/>
              <a:t>‹#›</a:t>
            </a:fld>
            <a:endParaRPr lang="en-US"/>
          </a:p>
        </p:txBody>
      </p:sp>
    </p:spTree>
    <p:extLst>
      <p:ext uri="{BB962C8B-B14F-4D97-AF65-F5344CB8AC3E}">
        <p14:creationId xmlns:p14="http://schemas.microsoft.com/office/powerpoint/2010/main" val="207833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COLLECTION METHODS</a:t>
            </a:r>
            <a:endParaRPr lang="en-US" dirty="0"/>
          </a:p>
        </p:txBody>
      </p:sp>
      <p:sp>
        <p:nvSpPr>
          <p:cNvPr id="3" name="Subtitle 2"/>
          <p:cNvSpPr>
            <a:spLocks noGrp="1"/>
          </p:cNvSpPr>
          <p:nvPr>
            <p:ph type="subTitle" idx="1"/>
          </p:nvPr>
        </p:nvSpPr>
        <p:spPr/>
        <p:txBody>
          <a:bodyPr/>
          <a:lstStyle/>
          <a:p>
            <a:r>
              <a:rPr lang="en-US" dirty="0" smtClean="0"/>
              <a:t>OLUWADARE,T.</a:t>
            </a:r>
          </a:p>
          <a:p>
            <a:r>
              <a:rPr lang="en-US" dirty="0" smtClean="0"/>
              <a:t>DEPARTMENTS OF COMMUNITY MEDICINE &amp; PUBLIC HEALTH</a:t>
            </a:r>
            <a:endParaRPr lang="en-US" dirty="0"/>
          </a:p>
        </p:txBody>
      </p:sp>
    </p:spTree>
    <p:extLst>
      <p:ext uri="{BB962C8B-B14F-4D97-AF65-F5344CB8AC3E}">
        <p14:creationId xmlns:p14="http://schemas.microsoft.com/office/powerpoint/2010/main" val="4076811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endParaRPr lang="en-US" b="1" dirty="0" smtClean="0"/>
          </a:p>
          <a:p>
            <a:r>
              <a:rPr lang="en-US" sz="3000" b="1" dirty="0" smtClean="0"/>
              <a:t>Quantitative  Methods</a:t>
            </a:r>
          </a:p>
          <a:p>
            <a:endParaRPr lang="en-US" sz="3000" i="1" dirty="0" smtClean="0"/>
          </a:p>
          <a:p>
            <a:r>
              <a:rPr lang="en-US" sz="3000" i="1" dirty="0" smtClean="0"/>
              <a:t>Closed-ended Surveys and Online Quizzes</a:t>
            </a:r>
          </a:p>
          <a:p>
            <a:pPr lvl="1"/>
            <a:r>
              <a:rPr lang="en-US" sz="3000" dirty="0" smtClean="0"/>
              <a:t>Categorical survey questions can be further classified into dichotomous (‘yes/no’), multiple-choice questions, or checkbox questions and can be answered with a simple “yes” or “no” or a specific piece of predefined information.</a:t>
            </a:r>
          </a:p>
          <a:p>
            <a:pPr lvl="1"/>
            <a:r>
              <a:rPr lang="en-US" sz="3000" dirty="0" smtClean="0"/>
              <a:t>Interval/ratio questions, on the other hand, can consist of rating-scale, Likert-scale, or matrix questions and involve a set of predefined values to choose from on a fixed scale.</a:t>
            </a:r>
          </a:p>
          <a:p>
            <a:endParaRPr lang="en-US" sz="3600" dirty="0"/>
          </a:p>
        </p:txBody>
      </p:sp>
    </p:spTree>
    <p:extLst>
      <p:ext uri="{BB962C8B-B14F-4D97-AF65-F5344CB8AC3E}">
        <p14:creationId xmlns:p14="http://schemas.microsoft.com/office/powerpoint/2010/main" val="3308045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anose="020B0604020202020204" pitchFamily="34" charset="0"/>
              <a:buChar char="•"/>
            </a:pPr>
            <a:endParaRPr lang="en-US" sz="3000" b="1" dirty="0" smtClean="0"/>
          </a:p>
          <a:p>
            <a:pPr marL="342900" lvl="1" indent="-342900">
              <a:buFont typeface="Arial" panose="020B0604020202020204" pitchFamily="34" charset="0"/>
              <a:buChar char="•"/>
            </a:pPr>
            <a:r>
              <a:rPr lang="en-US" sz="3000" b="1" dirty="0" smtClean="0"/>
              <a:t>Qualitative Method</a:t>
            </a:r>
          </a:p>
          <a:p>
            <a:endParaRPr lang="en-US" sz="3000" dirty="0" smtClean="0"/>
          </a:p>
          <a:p>
            <a:r>
              <a:rPr lang="en-US" sz="3000" dirty="0"/>
              <a:t>Q</a:t>
            </a:r>
            <a:r>
              <a:rPr lang="en-US" sz="3000" dirty="0" smtClean="0"/>
              <a:t>ualitative data is descriptive in nature rather than numerical.</a:t>
            </a:r>
          </a:p>
          <a:p>
            <a:r>
              <a:rPr lang="en-US" sz="3000" dirty="0" smtClean="0"/>
              <a:t>Qualitative data is usually not easily measurable as quantitative and can be gained through observation or open-ended survey or interview questions.</a:t>
            </a:r>
          </a:p>
          <a:p>
            <a:r>
              <a:rPr lang="en-US" sz="3000" dirty="0" smtClean="0"/>
              <a:t>Qualitative research is most likely to provide answers to questions such as “why?” and “how?”</a:t>
            </a:r>
          </a:p>
          <a:p>
            <a:endParaRPr lang="en-US" dirty="0"/>
          </a:p>
        </p:txBody>
      </p:sp>
    </p:spTree>
    <p:extLst>
      <p:ext uri="{BB962C8B-B14F-4D97-AF65-F5344CB8AC3E}">
        <p14:creationId xmlns:p14="http://schemas.microsoft.com/office/powerpoint/2010/main" val="3218623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p:txBody>
          <a:bodyPr>
            <a:normAutofit fontScale="85000" lnSpcReduction="10000"/>
          </a:bodyPr>
          <a:lstStyle/>
          <a:p>
            <a:pPr marL="342900" lvl="1" indent="-342900">
              <a:buFont typeface="Arial" panose="020B0604020202020204" pitchFamily="34" charset="0"/>
              <a:buChar char="•"/>
            </a:pPr>
            <a:endParaRPr lang="en-US" b="1" dirty="0" smtClean="0"/>
          </a:p>
          <a:p>
            <a:pPr marL="342900" lvl="1" indent="-342900">
              <a:buFont typeface="Arial" panose="020B0604020202020204" pitchFamily="34" charset="0"/>
              <a:buChar char="•"/>
            </a:pPr>
            <a:r>
              <a:rPr lang="en-US" sz="3300" b="1" dirty="0" smtClean="0"/>
              <a:t>Qualitative Method</a:t>
            </a:r>
          </a:p>
          <a:p>
            <a:endParaRPr lang="en-US" sz="3300" dirty="0" smtClean="0"/>
          </a:p>
          <a:p>
            <a:r>
              <a:rPr lang="en-US" sz="3300" dirty="0" smtClean="0"/>
              <a:t>Qualitative data collection methods are most likely to consist of open-ended questions and descriptive answers and little or no numerical value.</a:t>
            </a:r>
          </a:p>
          <a:p>
            <a:r>
              <a:rPr lang="en-US" sz="3300" dirty="0" smtClean="0"/>
              <a:t>Qualitative data is an excellent way to gain insight into your audience’s thoughts and behavior (maybe the ones you identified using quantitative research, but wasn’t able to analyze in greater detail).</a:t>
            </a:r>
          </a:p>
          <a:p>
            <a:endParaRPr lang="en-US" dirty="0"/>
          </a:p>
        </p:txBody>
      </p:sp>
    </p:spTree>
    <p:extLst>
      <p:ext uri="{BB962C8B-B14F-4D97-AF65-F5344CB8AC3E}">
        <p14:creationId xmlns:p14="http://schemas.microsoft.com/office/powerpoint/2010/main" val="163525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a:xfrm>
            <a:off x="457200" y="1600200"/>
            <a:ext cx="8229600" cy="5486400"/>
          </a:xfrm>
        </p:spPr>
        <p:txBody>
          <a:bodyPr>
            <a:normAutofit/>
          </a:bodyPr>
          <a:lstStyle/>
          <a:p>
            <a:endParaRPr lang="en-US" sz="2800" b="1" dirty="0" smtClean="0"/>
          </a:p>
          <a:p>
            <a:r>
              <a:rPr lang="en-US" sz="2800" b="1" dirty="0" smtClean="0"/>
              <a:t>Qualitative method</a:t>
            </a:r>
          </a:p>
          <a:p>
            <a:endParaRPr lang="en-US" sz="2800" b="1" dirty="0" smtClean="0"/>
          </a:p>
          <a:p>
            <a:pPr lvl="1"/>
            <a:r>
              <a:rPr lang="en-US" dirty="0" smtClean="0"/>
              <a:t>Open-Ended Surveys and Questionnaires</a:t>
            </a:r>
          </a:p>
          <a:p>
            <a:pPr lvl="1"/>
            <a:r>
              <a:rPr lang="en-US" dirty="0" smtClean="0"/>
              <a:t>Interview</a:t>
            </a:r>
          </a:p>
          <a:p>
            <a:pPr lvl="1"/>
            <a:r>
              <a:rPr lang="en-US" dirty="0" smtClean="0"/>
              <a:t>Direct observation</a:t>
            </a:r>
          </a:p>
          <a:p>
            <a:pPr lvl="1"/>
            <a:r>
              <a:rPr lang="en-US" dirty="0" smtClean="0"/>
              <a:t>Role playing </a:t>
            </a:r>
          </a:p>
          <a:p>
            <a:endParaRPr lang="en-US" dirty="0" smtClean="0"/>
          </a:p>
          <a:p>
            <a:endParaRPr lang="en-US" dirty="0"/>
          </a:p>
        </p:txBody>
      </p:sp>
    </p:spTree>
    <p:extLst>
      <p:ext uri="{BB962C8B-B14F-4D97-AF65-F5344CB8AC3E}">
        <p14:creationId xmlns:p14="http://schemas.microsoft.com/office/powerpoint/2010/main" val="3999487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a:xfrm>
            <a:off x="457200" y="1600200"/>
            <a:ext cx="8229600" cy="5486400"/>
          </a:xfrm>
        </p:spPr>
        <p:txBody>
          <a:bodyPr>
            <a:normAutofit lnSpcReduction="10000"/>
          </a:bodyPr>
          <a:lstStyle/>
          <a:p>
            <a:endParaRPr lang="en-US" sz="2800" b="1" dirty="0" smtClean="0"/>
          </a:p>
          <a:p>
            <a:r>
              <a:rPr lang="en-US" sz="2800" b="1" dirty="0" smtClean="0"/>
              <a:t>Qualitative method</a:t>
            </a:r>
          </a:p>
          <a:p>
            <a:endParaRPr lang="en-US" sz="2800" b="1" dirty="0" smtClean="0"/>
          </a:p>
          <a:p>
            <a:r>
              <a:rPr lang="en-US" sz="2800" i="1" dirty="0" smtClean="0"/>
              <a:t>Open-Ended Surveys and Questionnaires</a:t>
            </a:r>
          </a:p>
          <a:p>
            <a:pPr lvl="1"/>
            <a:r>
              <a:rPr lang="en-US" dirty="0" smtClean="0"/>
              <a:t>Opposite to closed-ended are open-ended surveys and questionnaires. </a:t>
            </a:r>
          </a:p>
          <a:p>
            <a:pPr lvl="1"/>
            <a:r>
              <a:rPr lang="en-US" dirty="0" smtClean="0"/>
              <a:t>The main difference between the two is the fact that closed-ended surveys offer predefined answer options the respondent must choose from, whereas open-ended surveys allow the respondents much more freedom and flexibility when providing their answers.</a:t>
            </a:r>
          </a:p>
          <a:p>
            <a:endParaRPr lang="en-US" dirty="0" smtClean="0"/>
          </a:p>
          <a:p>
            <a:endParaRPr lang="en-US" dirty="0"/>
          </a:p>
        </p:txBody>
      </p:sp>
    </p:spTree>
    <p:extLst>
      <p:ext uri="{BB962C8B-B14F-4D97-AF65-F5344CB8AC3E}">
        <p14:creationId xmlns:p14="http://schemas.microsoft.com/office/powerpoint/2010/main" val="2374994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a:xfrm>
            <a:off x="457200" y="1600200"/>
            <a:ext cx="8229600" cy="5486400"/>
          </a:xfrm>
        </p:spPr>
        <p:txBody>
          <a:bodyPr>
            <a:normAutofit/>
          </a:bodyPr>
          <a:lstStyle/>
          <a:p>
            <a:endParaRPr lang="en-US" sz="2800" b="1" dirty="0" smtClean="0"/>
          </a:p>
          <a:p>
            <a:r>
              <a:rPr lang="en-US" sz="2800" b="1" dirty="0" smtClean="0"/>
              <a:t>Qualitative method</a:t>
            </a:r>
          </a:p>
          <a:p>
            <a:endParaRPr lang="en-US" sz="2800" b="1" dirty="0" smtClean="0"/>
          </a:p>
          <a:p>
            <a:r>
              <a:rPr lang="en-US" sz="2800" i="1" dirty="0" smtClean="0"/>
              <a:t>Open-Ended Surveys and Questionnaires</a:t>
            </a:r>
          </a:p>
          <a:p>
            <a:pPr lvl="1"/>
            <a:r>
              <a:rPr lang="en-US" dirty="0" smtClean="0"/>
              <a:t>The findings of open-ended surveys are more difficult to compile and analyze due to the fact that there are no uniform answer options to choose from.</a:t>
            </a:r>
          </a:p>
          <a:p>
            <a:endParaRPr lang="en-US" dirty="0" smtClean="0"/>
          </a:p>
          <a:p>
            <a:endParaRPr lang="en-US" dirty="0"/>
          </a:p>
        </p:txBody>
      </p:sp>
    </p:spTree>
    <p:extLst>
      <p:ext uri="{BB962C8B-B14F-4D97-AF65-F5344CB8AC3E}">
        <p14:creationId xmlns:p14="http://schemas.microsoft.com/office/powerpoint/2010/main" val="1061817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r>
              <a:rPr lang="en-US" dirty="0" smtClean="0"/>
              <a:t> </a:t>
            </a:r>
            <a:endParaRPr lang="en-US" dirty="0"/>
          </a:p>
        </p:txBody>
      </p:sp>
      <p:sp>
        <p:nvSpPr>
          <p:cNvPr id="3" name="Content Placeholder 2"/>
          <p:cNvSpPr>
            <a:spLocks noGrp="1"/>
          </p:cNvSpPr>
          <p:nvPr>
            <p:ph idx="1"/>
          </p:nvPr>
        </p:nvSpPr>
        <p:spPr>
          <a:xfrm>
            <a:off x="457200" y="1600200"/>
            <a:ext cx="8229600" cy="5486400"/>
          </a:xfrm>
        </p:spPr>
        <p:txBody>
          <a:bodyPr>
            <a:normAutofit/>
          </a:bodyPr>
          <a:lstStyle/>
          <a:p>
            <a:endParaRPr lang="en-US" sz="2800" b="1" dirty="0" smtClean="0"/>
          </a:p>
          <a:p>
            <a:r>
              <a:rPr lang="en-US" sz="2800" b="1" dirty="0" smtClean="0"/>
              <a:t>Qualitative method</a:t>
            </a:r>
          </a:p>
          <a:p>
            <a:endParaRPr lang="en-US" sz="2800" b="1" dirty="0" smtClean="0"/>
          </a:p>
          <a:p>
            <a:r>
              <a:rPr lang="en-US" sz="2800" i="1" dirty="0" smtClean="0"/>
              <a:t>Interview</a:t>
            </a:r>
          </a:p>
          <a:p>
            <a:pPr lvl="1"/>
            <a:r>
              <a:rPr lang="en-US" dirty="0" smtClean="0"/>
              <a:t>This method of collecting data involves presentation or oral/verbal stimuli and reply in terms of oral-verbal responses</a:t>
            </a:r>
          </a:p>
          <a:p>
            <a:pPr lvl="1"/>
            <a:r>
              <a:rPr lang="en-US" dirty="0" smtClean="0"/>
              <a:t>Interviewers ask questions which are aimed to get information required for study from respondent</a:t>
            </a:r>
          </a:p>
          <a:p>
            <a:endParaRPr lang="en-US" dirty="0" smtClean="0"/>
          </a:p>
          <a:p>
            <a:endParaRPr lang="en-US" dirty="0"/>
          </a:p>
        </p:txBody>
      </p:sp>
    </p:spTree>
    <p:extLst>
      <p:ext uri="{BB962C8B-B14F-4D97-AF65-F5344CB8AC3E}">
        <p14:creationId xmlns:p14="http://schemas.microsoft.com/office/powerpoint/2010/main" val="4290810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a:xfrm>
            <a:off x="457200" y="1600200"/>
            <a:ext cx="8229600" cy="5486400"/>
          </a:xfrm>
        </p:spPr>
        <p:txBody>
          <a:bodyPr>
            <a:normAutofit lnSpcReduction="10000"/>
          </a:bodyPr>
          <a:lstStyle/>
          <a:p>
            <a:endParaRPr lang="en-US" sz="2800" b="1" dirty="0" smtClean="0"/>
          </a:p>
          <a:p>
            <a:r>
              <a:rPr lang="en-US" sz="2800" b="1" dirty="0" smtClean="0"/>
              <a:t>Qualitative method</a:t>
            </a:r>
          </a:p>
          <a:p>
            <a:endParaRPr lang="en-US" sz="2800" b="1" dirty="0" smtClean="0"/>
          </a:p>
          <a:p>
            <a:r>
              <a:rPr lang="en-US" sz="2800" i="1" dirty="0" smtClean="0"/>
              <a:t>Interview</a:t>
            </a:r>
          </a:p>
          <a:p>
            <a:pPr lvl="1"/>
            <a:r>
              <a:rPr lang="en-US" dirty="0" smtClean="0"/>
              <a:t>Structured interview</a:t>
            </a:r>
          </a:p>
          <a:p>
            <a:pPr lvl="2"/>
            <a:r>
              <a:rPr lang="en-US" sz="2800" dirty="0" smtClean="0"/>
              <a:t>Predetermined questions</a:t>
            </a:r>
          </a:p>
          <a:p>
            <a:pPr lvl="2"/>
            <a:r>
              <a:rPr lang="en-US" sz="2800" dirty="0" smtClean="0"/>
              <a:t>Standardized techniques of recorded</a:t>
            </a:r>
          </a:p>
          <a:p>
            <a:pPr lvl="2"/>
            <a:r>
              <a:rPr lang="en-US" sz="2800" dirty="0" smtClean="0"/>
              <a:t>Interviewer follows rigid procedure</a:t>
            </a:r>
          </a:p>
          <a:p>
            <a:pPr lvl="2"/>
            <a:r>
              <a:rPr lang="en-US" sz="2800" dirty="0" smtClean="0"/>
              <a:t>Time required for such interview is less than non structured manner interview</a:t>
            </a:r>
          </a:p>
          <a:p>
            <a:pPr lvl="2"/>
            <a:r>
              <a:rPr lang="en-US" sz="2800" dirty="0" smtClean="0"/>
              <a:t>Analysis of data becomes easier</a:t>
            </a:r>
          </a:p>
          <a:p>
            <a:endParaRPr lang="en-US" dirty="0" smtClean="0"/>
          </a:p>
          <a:p>
            <a:endParaRPr lang="en-US" dirty="0"/>
          </a:p>
        </p:txBody>
      </p:sp>
    </p:spTree>
    <p:extLst>
      <p:ext uri="{BB962C8B-B14F-4D97-AF65-F5344CB8AC3E}">
        <p14:creationId xmlns:p14="http://schemas.microsoft.com/office/powerpoint/2010/main" val="134379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a:xfrm>
            <a:off x="457200" y="1600200"/>
            <a:ext cx="8229600" cy="5486400"/>
          </a:xfrm>
        </p:spPr>
        <p:txBody>
          <a:bodyPr>
            <a:normAutofit lnSpcReduction="10000"/>
          </a:bodyPr>
          <a:lstStyle/>
          <a:p>
            <a:endParaRPr lang="en-US" sz="2800" b="1" dirty="0" smtClean="0"/>
          </a:p>
          <a:p>
            <a:r>
              <a:rPr lang="en-US" sz="2800" b="1" dirty="0" smtClean="0"/>
              <a:t>Qualitative method</a:t>
            </a:r>
          </a:p>
          <a:p>
            <a:endParaRPr lang="en-US" sz="2800" b="1" dirty="0" smtClean="0"/>
          </a:p>
          <a:p>
            <a:r>
              <a:rPr lang="en-US" sz="2800" i="1" dirty="0" smtClean="0"/>
              <a:t>Interview</a:t>
            </a:r>
          </a:p>
          <a:p>
            <a:pPr lvl="1"/>
            <a:r>
              <a:rPr lang="en-US" dirty="0" smtClean="0"/>
              <a:t>Unstructured </a:t>
            </a:r>
          </a:p>
          <a:p>
            <a:pPr lvl="2"/>
            <a:r>
              <a:rPr lang="en-US" sz="2800" dirty="0" smtClean="0"/>
              <a:t>No predetermined questions</a:t>
            </a:r>
          </a:p>
          <a:p>
            <a:pPr lvl="2"/>
            <a:r>
              <a:rPr lang="en-US" sz="2800" dirty="0" smtClean="0"/>
              <a:t>No standard techniques</a:t>
            </a:r>
          </a:p>
          <a:p>
            <a:pPr lvl="2"/>
            <a:r>
              <a:rPr lang="en-US" sz="2800" dirty="0" smtClean="0"/>
              <a:t>Interviewer has freedom to ask, omit , add any questions</a:t>
            </a:r>
          </a:p>
          <a:p>
            <a:pPr lvl="2"/>
            <a:r>
              <a:rPr lang="en-US" sz="2800" dirty="0" smtClean="0"/>
              <a:t>Ask questions without following sequence</a:t>
            </a:r>
          </a:p>
          <a:p>
            <a:pPr lvl="2"/>
            <a:r>
              <a:rPr lang="en-US" sz="2800" dirty="0" smtClean="0"/>
              <a:t>Analysis of data is difficult</a:t>
            </a:r>
          </a:p>
          <a:p>
            <a:endParaRPr lang="en-US" dirty="0" smtClean="0"/>
          </a:p>
          <a:p>
            <a:endParaRPr lang="en-US" dirty="0"/>
          </a:p>
        </p:txBody>
      </p:sp>
    </p:spTree>
    <p:extLst>
      <p:ext uri="{BB962C8B-B14F-4D97-AF65-F5344CB8AC3E}">
        <p14:creationId xmlns:p14="http://schemas.microsoft.com/office/powerpoint/2010/main" val="1516385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r>
              <a:rPr lang="en-US" dirty="0" smtClean="0"/>
              <a:t> </a:t>
            </a:r>
            <a:endParaRPr lang="en-US" dirty="0"/>
          </a:p>
        </p:txBody>
      </p:sp>
      <p:sp>
        <p:nvSpPr>
          <p:cNvPr id="3" name="Content Placeholder 2"/>
          <p:cNvSpPr>
            <a:spLocks noGrp="1"/>
          </p:cNvSpPr>
          <p:nvPr>
            <p:ph idx="1"/>
          </p:nvPr>
        </p:nvSpPr>
        <p:spPr>
          <a:xfrm>
            <a:off x="457200" y="1600200"/>
            <a:ext cx="8229600" cy="5486400"/>
          </a:xfrm>
        </p:spPr>
        <p:txBody>
          <a:bodyPr>
            <a:normAutofit lnSpcReduction="10000"/>
          </a:bodyPr>
          <a:lstStyle/>
          <a:p>
            <a:endParaRPr lang="en-US" sz="2800" b="1" dirty="0" smtClean="0"/>
          </a:p>
          <a:p>
            <a:r>
              <a:rPr lang="en-US" sz="2800" b="1" dirty="0" smtClean="0"/>
              <a:t>Qualitative method</a:t>
            </a:r>
          </a:p>
          <a:p>
            <a:endParaRPr lang="en-US" sz="2800" b="1" dirty="0" smtClean="0"/>
          </a:p>
          <a:p>
            <a:r>
              <a:rPr lang="en-US" sz="2800" i="1" dirty="0" smtClean="0"/>
              <a:t>Interview</a:t>
            </a:r>
          </a:p>
          <a:p>
            <a:pPr lvl="1"/>
            <a:r>
              <a:rPr lang="en-US" dirty="0" smtClean="0"/>
              <a:t>Demerit of interview</a:t>
            </a:r>
          </a:p>
          <a:p>
            <a:pPr lvl="2"/>
            <a:r>
              <a:rPr lang="en-US" sz="2800" dirty="0" smtClean="0"/>
              <a:t>Expensive method</a:t>
            </a:r>
          </a:p>
          <a:p>
            <a:pPr lvl="2"/>
            <a:r>
              <a:rPr lang="en-US" sz="2800" dirty="0" smtClean="0"/>
              <a:t>Respondent may give bias information</a:t>
            </a:r>
          </a:p>
          <a:p>
            <a:pPr lvl="2"/>
            <a:r>
              <a:rPr lang="en-US" sz="2800" dirty="0" smtClean="0"/>
              <a:t>Takes more time when samples are more</a:t>
            </a:r>
          </a:p>
          <a:p>
            <a:pPr lvl="2"/>
            <a:r>
              <a:rPr lang="en-US" sz="2800" dirty="0" smtClean="0"/>
              <a:t>Systematic errors may occur</a:t>
            </a:r>
          </a:p>
          <a:p>
            <a:pPr lvl="2"/>
            <a:r>
              <a:rPr lang="en-US" sz="2800" dirty="0" smtClean="0"/>
              <a:t>Supervisors have to do complex work of selecting, training and supervising the field staff</a:t>
            </a:r>
          </a:p>
          <a:p>
            <a:pPr lvl="2"/>
            <a:endParaRPr lang="en-US" dirty="0" smtClean="0"/>
          </a:p>
          <a:p>
            <a:endParaRPr lang="en-US" dirty="0"/>
          </a:p>
        </p:txBody>
      </p:sp>
    </p:spTree>
    <p:extLst>
      <p:ext uri="{BB962C8B-B14F-4D97-AF65-F5344CB8AC3E}">
        <p14:creationId xmlns:p14="http://schemas.microsoft.com/office/powerpoint/2010/main" val="3442622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92500" lnSpcReduction="10000"/>
          </a:bodyPr>
          <a:lstStyle/>
          <a:p>
            <a:endParaRPr lang="en-US" b="1" dirty="0" smtClean="0">
              <a:effectLst/>
            </a:endParaRPr>
          </a:p>
          <a:p>
            <a:r>
              <a:rPr lang="en-US" sz="3000" b="1" dirty="0" smtClean="0">
                <a:effectLst/>
              </a:rPr>
              <a:t>Data collection </a:t>
            </a:r>
          </a:p>
          <a:p>
            <a:r>
              <a:rPr lang="en-US" sz="3000" dirty="0" smtClean="0">
                <a:effectLst/>
              </a:rPr>
              <a:t>The process of gathering raw facts or evidence about a subject of interest in a systematic way, that enables one to answer stated research questions and evaluate outcomes.</a:t>
            </a:r>
          </a:p>
          <a:p>
            <a:endParaRPr lang="en-US" sz="3000" dirty="0" smtClean="0">
              <a:effectLst/>
            </a:endParaRPr>
          </a:p>
          <a:p>
            <a:r>
              <a:rPr lang="en-US" sz="3000" dirty="0" smtClean="0">
                <a:effectLst/>
              </a:rPr>
              <a:t>It can also be defined as gathering of information (figures, words or responses) that describes some situation from which conclusions can be drawn.</a:t>
            </a:r>
          </a:p>
          <a:p>
            <a:endParaRPr lang="en-US" sz="3000" dirty="0"/>
          </a:p>
        </p:txBody>
      </p:sp>
    </p:spTree>
    <p:extLst>
      <p:ext uri="{BB962C8B-B14F-4D97-AF65-F5344CB8AC3E}">
        <p14:creationId xmlns:p14="http://schemas.microsoft.com/office/powerpoint/2010/main" val="900579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r>
              <a:rPr lang="en-US" dirty="0" smtClean="0"/>
              <a:t> </a:t>
            </a:r>
            <a:endParaRPr lang="en-US" dirty="0"/>
          </a:p>
        </p:txBody>
      </p:sp>
      <p:sp>
        <p:nvSpPr>
          <p:cNvPr id="3" name="Content Placeholder 2"/>
          <p:cNvSpPr>
            <a:spLocks noGrp="1"/>
          </p:cNvSpPr>
          <p:nvPr>
            <p:ph idx="1"/>
          </p:nvPr>
        </p:nvSpPr>
        <p:spPr>
          <a:xfrm>
            <a:off x="457200" y="1600200"/>
            <a:ext cx="8229600" cy="5486400"/>
          </a:xfrm>
        </p:spPr>
        <p:txBody>
          <a:bodyPr>
            <a:normAutofit/>
          </a:bodyPr>
          <a:lstStyle/>
          <a:p>
            <a:endParaRPr lang="en-US" sz="2800" b="1" dirty="0" smtClean="0"/>
          </a:p>
          <a:p>
            <a:r>
              <a:rPr lang="en-US" sz="2800" b="1" dirty="0" smtClean="0"/>
              <a:t>Qualitative method</a:t>
            </a:r>
          </a:p>
          <a:p>
            <a:endParaRPr lang="en-US" sz="2800" b="1" dirty="0" smtClean="0"/>
          </a:p>
          <a:p>
            <a:r>
              <a:rPr lang="en-US" sz="2800" i="1" dirty="0" smtClean="0"/>
              <a:t>Interview </a:t>
            </a:r>
          </a:p>
          <a:p>
            <a:pPr lvl="1"/>
            <a:r>
              <a:rPr lang="en-US" dirty="0" smtClean="0"/>
              <a:t>Personal interview</a:t>
            </a:r>
          </a:p>
          <a:p>
            <a:pPr lvl="1"/>
            <a:r>
              <a:rPr lang="en-US" dirty="0" smtClean="0"/>
              <a:t>Telephone interviews</a:t>
            </a:r>
          </a:p>
          <a:p>
            <a:pPr lvl="1"/>
            <a:r>
              <a:rPr lang="en-US" dirty="0" smtClean="0"/>
              <a:t>Focused group interview/discussion</a:t>
            </a:r>
          </a:p>
          <a:p>
            <a:pPr lvl="1"/>
            <a:r>
              <a:rPr lang="en-US" dirty="0" smtClean="0"/>
              <a:t> key informant interview</a:t>
            </a:r>
          </a:p>
          <a:p>
            <a:pPr lvl="1"/>
            <a:r>
              <a:rPr lang="en-US" dirty="0" smtClean="0"/>
              <a:t>In-depth interview</a:t>
            </a:r>
          </a:p>
          <a:p>
            <a:endParaRPr lang="en-US" dirty="0" smtClean="0"/>
          </a:p>
          <a:p>
            <a:endParaRPr lang="en-US" dirty="0"/>
          </a:p>
        </p:txBody>
      </p:sp>
    </p:spTree>
    <p:extLst>
      <p:ext uri="{BB962C8B-B14F-4D97-AF65-F5344CB8AC3E}">
        <p14:creationId xmlns:p14="http://schemas.microsoft.com/office/powerpoint/2010/main" val="3981008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p:txBody>
          <a:bodyPr>
            <a:normAutofit fontScale="92500" lnSpcReduction="20000"/>
          </a:bodyPr>
          <a:lstStyle/>
          <a:p>
            <a:endParaRPr lang="en-US" b="1" dirty="0" smtClean="0"/>
          </a:p>
          <a:p>
            <a:r>
              <a:rPr lang="en-US" sz="3000" b="1" dirty="0" smtClean="0"/>
              <a:t>Qualitative method</a:t>
            </a:r>
          </a:p>
          <a:p>
            <a:r>
              <a:rPr lang="en-US" sz="3000" i="1" dirty="0" smtClean="0"/>
              <a:t>Interview</a:t>
            </a:r>
          </a:p>
          <a:p>
            <a:r>
              <a:rPr lang="en-US" sz="3000" dirty="0" smtClean="0"/>
              <a:t>Personal interview</a:t>
            </a:r>
          </a:p>
          <a:p>
            <a:pPr lvl="1"/>
            <a:r>
              <a:rPr lang="en-US" sz="3000" dirty="0" smtClean="0"/>
              <a:t>One-on-one (or face-to-face) interviews are one of the most common types of data collection methods in qualitative research. </a:t>
            </a:r>
          </a:p>
          <a:p>
            <a:pPr lvl="1"/>
            <a:r>
              <a:rPr lang="en-US" sz="3000" dirty="0" smtClean="0"/>
              <a:t>The interviewer collects data directly from the interviewee. </a:t>
            </a:r>
          </a:p>
          <a:p>
            <a:pPr lvl="1"/>
            <a:r>
              <a:rPr lang="en-US" sz="3000" dirty="0" smtClean="0"/>
              <a:t>This data collection technique is perfect when you need to gather highly-personalized data.</a:t>
            </a:r>
          </a:p>
        </p:txBody>
      </p:sp>
    </p:spTree>
    <p:extLst>
      <p:ext uri="{BB962C8B-B14F-4D97-AF65-F5344CB8AC3E}">
        <p14:creationId xmlns:p14="http://schemas.microsoft.com/office/powerpoint/2010/main" val="711077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r>
              <a:rPr lang="en-US" dirty="0" smtClean="0"/>
              <a:t> </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endParaRPr lang="en-US" b="1" dirty="0" smtClean="0"/>
          </a:p>
          <a:p>
            <a:r>
              <a:rPr lang="en-US" sz="3000" b="1" dirty="0" smtClean="0"/>
              <a:t>Qualitative method</a:t>
            </a:r>
          </a:p>
          <a:p>
            <a:r>
              <a:rPr lang="en-US" sz="3000" i="1" dirty="0" smtClean="0"/>
              <a:t>Interview</a:t>
            </a:r>
          </a:p>
          <a:p>
            <a:r>
              <a:rPr lang="en-US" sz="3000" dirty="0" smtClean="0"/>
              <a:t>Personal interview</a:t>
            </a:r>
          </a:p>
          <a:p>
            <a:pPr lvl="1"/>
            <a:r>
              <a:rPr lang="en-US" sz="3000" dirty="0" smtClean="0"/>
              <a:t>Depending on your specific needs, the interview can be informal, unstructured, conversational, and even spontaneous (as if you were talking to your friend) </a:t>
            </a:r>
          </a:p>
          <a:p>
            <a:pPr lvl="1"/>
            <a:r>
              <a:rPr lang="en-US" sz="3000" dirty="0" smtClean="0"/>
              <a:t>it can be semi-structured and standardized to a certain extent.</a:t>
            </a:r>
            <a:endParaRPr lang="en-US" sz="3000" dirty="0" smtClean="0"/>
          </a:p>
          <a:p>
            <a:pPr lvl="1"/>
            <a:r>
              <a:rPr lang="en-US" sz="3000" dirty="0" smtClean="0"/>
              <a:t> it’s more difficult and time-consuming to process the obtained data</a:t>
            </a:r>
            <a:endParaRPr lang="en-US" sz="3000" dirty="0"/>
          </a:p>
        </p:txBody>
      </p:sp>
    </p:spTree>
    <p:extLst>
      <p:ext uri="{BB962C8B-B14F-4D97-AF65-F5344CB8AC3E}">
        <p14:creationId xmlns:p14="http://schemas.microsoft.com/office/powerpoint/2010/main" val="1879627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a:xfrm>
            <a:off x="381000" y="1077132"/>
            <a:ext cx="8229600" cy="5791200"/>
          </a:xfrm>
        </p:spPr>
        <p:txBody>
          <a:bodyPr>
            <a:normAutofit fontScale="92500" lnSpcReduction="20000"/>
          </a:bodyPr>
          <a:lstStyle/>
          <a:p>
            <a:endParaRPr lang="en-US" b="1" dirty="0" smtClean="0"/>
          </a:p>
          <a:p>
            <a:r>
              <a:rPr lang="en-US" sz="3000" b="1" dirty="0" smtClean="0"/>
              <a:t>Qualitative method</a:t>
            </a:r>
          </a:p>
          <a:p>
            <a:r>
              <a:rPr lang="en-US" sz="3000" i="1" dirty="0" smtClean="0"/>
              <a:t>Interview</a:t>
            </a:r>
          </a:p>
          <a:p>
            <a:r>
              <a:rPr lang="en-US" sz="3000" dirty="0" smtClean="0"/>
              <a:t>Personal interview</a:t>
            </a:r>
          </a:p>
          <a:p>
            <a:pPr lvl="1"/>
            <a:r>
              <a:rPr lang="en-US" sz="3000" dirty="0" smtClean="0"/>
              <a:t>Merits of personal interview</a:t>
            </a:r>
          </a:p>
          <a:p>
            <a:pPr lvl="2"/>
            <a:r>
              <a:rPr lang="en-US" sz="3000" dirty="0" smtClean="0"/>
              <a:t>Information at greater depth</a:t>
            </a:r>
          </a:p>
          <a:p>
            <a:pPr lvl="2"/>
            <a:r>
              <a:rPr lang="en-US" sz="3000" dirty="0" smtClean="0"/>
              <a:t>Flexibility of restructuring the questionnaire</a:t>
            </a:r>
          </a:p>
          <a:p>
            <a:pPr lvl="2"/>
            <a:r>
              <a:rPr lang="en-US" sz="3000" dirty="0" smtClean="0"/>
              <a:t>Interviewer by his skill can overcome resistance</a:t>
            </a:r>
          </a:p>
          <a:p>
            <a:pPr lvl="2"/>
            <a:r>
              <a:rPr lang="en-US" sz="3000" dirty="0" smtClean="0"/>
              <a:t>Non response generally low</a:t>
            </a:r>
          </a:p>
          <a:p>
            <a:pPr lvl="2"/>
            <a:r>
              <a:rPr lang="en-US" sz="3000" dirty="0" smtClean="0"/>
              <a:t>Personal information can be obtained</a:t>
            </a:r>
          </a:p>
          <a:p>
            <a:pPr lvl="2"/>
            <a:r>
              <a:rPr lang="en-US" sz="3000" dirty="0" smtClean="0"/>
              <a:t>Interviewer can collect supplementary information about respondent’s personal characteristics and environment which has value in interpreting results</a:t>
            </a:r>
            <a:endParaRPr lang="en-US" sz="3000" dirty="0"/>
          </a:p>
        </p:txBody>
      </p:sp>
    </p:spTree>
    <p:extLst>
      <p:ext uri="{BB962C8B-B14F-4D97-AF65-F5344CB8AC3E}">
        <p14:creationId xmlns:p14="http://schemas.microsoft.com/office/powerpoint/2010/main" val="1266645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t>Data collection methods contd.</a:t>
            </a:r>
            <a:endParaRPr lang="en-US" dirty="0"/>
          </a:p>
        </p:txBody>
      </p:sp>
      <p:sp>
        <p:nvSpPr>
          <p:cNvPr id="3" name="Content Placeholder 2"/>
          <p:cNvSpPr>
            <a:spLocks noGrp="1"/>
          </p:cNvSpPr>
          <p:nvPr>
            <p:ph idx="1"/>
          </p:nvPr>
        </p:nvSpPr>
        <p:spPr>
          <a:xfrm>
            <a:off x="381000" y="641888"/>
            <a:ext cx="8534400" cy="6248400"/>
          </a:xfrm>
        </p:spPr>
        <p:txBody>
          <a:bodyPr>
            <a:normAutofit lnSpcReduction="10000"/>
          </a:bodyPr>
          <a:lstStyle/>
          <a:p>
            <a:endParaRPr lang="en-US" b="1" dirty="0" smtClean="0"/>
          </a:p>
          <a:p>
            <a:r>
              <a:rPr lang="en-US" sz="2800" b="1" dirty="0" smtClean="0"/>
              <a:t>Qualitative method</a:t>
            </a:r>
          </a:p>
          <a:p>
            <a:r>
              <a:rPr lang="en-US" sz="2800" i="1" dirty="0" smtClean="0"/>
              <a:t>Interview</a:t>
            </a:r>
          </a:p>
          <a:p>
            <a:r>
              <a:rPr lang="en-US" sz="2800" b="1" dirty="0" smtClean="0"/>
              <a:t>Focus groups</a:t>
            </a:r>
          </a:p>
          <a:p>
            <a:pPr lvl="1"/>
            <a:r>
              <a:rPr lang="en-US" dirty="0" smtClean="0"/>
              <a:t>The focus groups data collection method is essentially an interview method, but instead of being done 1-on-1, here we have a group discussion.</a:t>
            </a:r>
          </a:p>
          <a:p>
            <a:pPr lvl="1"/>
            <a:r>
              <a:rPr lang="en-US" dirty="0" smtClean="0"/>
              <a:t>Whenever the resources for 1-on-1 interviews are limited (whether in terms of people, money, or time) or you need to recreate a particular social situation in order to gather data on people’s attitudes and behaviors, focus groups can come in very useful.</a:t>
            </a:r>
          </a:p>
          <a:p>
            <a:pPr lvl="1"/>
            <a:r>
              <a:rPr lang="en-US" dirty="0" smtClean="0"/>
              <a:t>Ideally, a focus group should have 3-10 people, plus a moderator. </a:t>
            </a:r>
          </a:p>
        </p:txBody>
      </p:sp>
    </p:spTree>
    <p:extLst>
      <p:ext uri="{BB962C8B-B14F-4D97-AF65-F5344CB8AC3E}">
        <p14:creationId xmlns:p14="http://schemas.microsoft.com/office/powerpoint/2010/main" val="2328172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Data collection methods contd.</a:t>
            </a:r>
            <a:r>
              <a:rPr lang="en-US" dirty="0" smtClean="0"/>
              <a:t> </a:t>
            </a:r>
            <a:endParaRPr lang="en-US" dirty="0"/>
          </a:p>
        </p:txBody>
      </p:sp>
      <p:sp>
        <p:nvSpPr>
          <p:cNvPr id="3" name="Content Placeholder 2"/>
          <p:cNvSpPr>
            <a:spLocks noGrp="1"/>
          </p:cNvSpPr>
          <p:nvPr>
            <p:ph idx="1"/>
          </p:nvPr>
        </p:nvSpPr>
        <p:spPr>
          <a:xfrm>
            <a:off x="152400" y="762000"/>
            <a:ext cx="8763000" cy="6106332"/>
          </a:xfrm>
        </p:spPr>
        <p:txBody>
          <a:bodyPr>
            <a:normAutofit lnSpcReduction="10000"/>
          </a:bodyPr>
          <a:lstStyle/>
          <a:p>
            <a:endParaRPr lang="en-US" b="1" dirty="0" smtClean="0"/>
          </a:p>
          <a:p>
            <a:r>
              <a:rPr lang="en-US" sz="2800" b="1" dirty="0" smtClean="0"/>
              <a:t>Qualitative method</a:t>
            </a:r>
          </a:p>
          <a:p>
            <a:r>
              <a:rPr lang="en-US" sz="2800" i="1" dirty="0" smtClean="0"/>
              <a:t>Interview</a:t>
            </a:r>
          </a:p>
          <a:p>
            <a:r>
              <a:rPr lang="en-US" sz="2800" dirty="0" smtClean="0"/>
              <a:t>Focus groups</a:t>
            </a:r>
          </a:p>
          <a:p>
            <a:pPr lvl="1"/>
            <a:r>
              <a:rPr lang="en-US" dirty="0" smtClean="0"/>
              <a:t>Depending on the research goal and what the data obtained is to be used for, there should be some common denominators for all the members of the focus group.</a:t>
            </a:r>
          </a:p>
          <a:p>
            <a:pPr lvl="1"/>
            <a:r>
              <a:rPr lang="en-US" dirty="0" smtClean="0"/>
              <a:t>For example, if you’re doing a study on the rehabilitation of teenage female drug users, all the members of your focus group have to be girls recovering from drug addiction. </a:t>
            </a:r>
          </a:p>
          <a:p>
            <a:pPr lvl="1"/>
            <a:r>
              <a:rPr lang="en-US" dirty="0" smtClean="0"/>
              <a:t>Other parameters, such as age, education, employment, marital status do not have to be similar.</a:t>
            </a:r>
            <a:endParaRPr lang="en-US" dirty="0"/>
          </a:p>
        </p:txBody>
      </p:sp>
    </p:spTree>
    <p:extLst>
      <p:ext uri="{BB962C8B-B14F-4D97-AF65-F5344CB8AC3E}">
        <p14:creationId xmlns:p14="http://schemas.microsoft.com/office/powerpoint/2010/main" val="3262117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Data collection methods contd.</a:t>
            </a:r>
            <a:r>
              <a:rPr lang="en-US" dirty="0" smtClean="0"/>
              <a:t> </a:t>
            </a:r>
            <a:endParaRPr lang="en-US" dirty="0"/>
          </a:p>
        </p:txBody>
      </p:sp>
      <p:sp>
        <p:nvSpPr>
          <p:cNvPr id="3" name="Content Placeholder 2"/>
          <p:cNvSpPr>
            <a:spLocks noGrp="1"/>
          </p:cNvSpPr>
          <p:nvPr>
            <p:ph idx="1"/>
          </p:nvPr>
        </p:nvSpPr>
        <p:spPr>
          <a:xfrm>
            <a:off x="152400" y="762000"/>
            <a:ext cx="8763000" cy="6106332"/>
          </a:xfrm>
        </p:spPr>
        <p:txBody>
          <a:bodyPr>
            <a:normAutofit/>
          </a:bodyPr>
          <a:lstStyle/>
          <a:p>
            <a:endParaRPr lang="en-US" b="1" dirty="0" smtClean="0"/>
          </a:p>
          <a:p>
            <a:r>
              <a:rPr lang="en-US" sz="2800" b="1" dirty="0" smtClean="0"/>
              <a:t>Qualitative method</a:t>
            </a:r>
          </a:p>
          <a:p>
            <a:endParaRPr lang="en-US" sz="2800" b="1" dirty="0" smtClean="0"/>
          </a:p>
          <a:p>
            <a:r>
              <a:rPr lang="en-US" sz="2800" i="1" dirty="0" smtClean="0"/>
              <a:t>Direct observation</a:t>
            </a:r>
          </a:p>
          <a:p>
            <a:pPr lvl="1"/>
            <a:r>
              <a:rPr lang="en-US" dirty="0" smtClean="0"/>
              <a:t>Direct observation is one of the most passive qualitative data collection methods. </a:t>
            </a:r>
          </a:p>
          <a:p>
            <a:pPr lvl="1"/>
            <a:r>
              <a:rPr lang="en-US" dirty="0"/>
              <a:t>T</a:t>
            </a:r>
            <a:r>
              <a:rPr lang="en-US" dirty="0" smtClean="0"/>
              <a:t>he data collector takes a participatory stance, observing the setting in which the subjects of their observation are while taking down notes, video/audio recordings, photos, and so on</a:t>
            </a:r>
            <a:r>
              <a:rPr lang="en-US" sz="2400" dirty="0" smtClean="0"/>
              <a:t>.</a:t>
            </a:r>
          </a:p>
        </p:txBody>
      </p:sp>
    </p:spTree>
    <p:extLst>
      <p:ext uri="{BB962C8B-B14F-4D97-AF65-F5344CB8AC3E}">
        <p14:creationId xmlns:p14="http://schemas.microsoft.com/office/powerpoint/2010/main" val="79971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Data collection methods contd.</a:t>
            </a:r>
            <a:r>
              <a:rPr lang="en-US" dirty="0" smtClean="0"/>
              <a:t> </a:t>
            </a:r>
            <a:endParaRPr lang="en-US" dirty="0"/>
          </a:p>
        </p:txBody>
      </p:sp>
      <p:sp>
        <p:nvSpPr>
          <p:cNvPr id="3" name="Content Placeholder 2"/>
          <p:cNvSpPr>
            <a:spLocks noGrp="1"/>
          </p:cNvSpPr>
          <p:nvPr>
            <p:ph idx="1"/>
          </p:nvPr>
        </p:nvSpPr>
        <p:spPr>
          <a:xfrm>
            <a:off x="152400" y="762000"/>
            <a:ext cx="8763000" cy="6106332"/>
          </a:xfrm>
        </p:spPr>
        <p:txBody>
          <a:bodyPr>
            <a:normAutofit/>
          </a:bodyPr>
          <a:lstStyle/>
          <a:p>
            <a:endParaRPr lang="en-US" b="1" dirty="0" smtClean="0"/>
          </a:p>
          <a:p>
            <a:r>
              <a:rPr lang="en-US" sz="2800" b="1" dirty="0" smtClean="0"/>
              <a:t>Qualitative method</a:t>
            </a:r>
          </a:p>
          <a:p>
            <a:endParaRPr lang="en-US" sz="2800" b="1" dirty="0" smtClean="0"/>
          </a:p>
          <a:p>
            <a:r>
              <a:rPr lang="en-US" sz="2800" i="1" dirty="0" smtClean="0"/>
              <a:t>Direct observation</a:t>
            </a:r>
          </a:p>
          <a:p>
            <a:pPr lvl="1"/>
            <a:r>
              <a:rPr lang="en-US" dirty="0" smtClean="0"/>
              <a:t>Due to its participatory nature, direct observation can lead to bias in research, as the participation may influence the attitudes and opinions of the researcher, making it challenging for them to remain objective. </a:t>
            </a:r>
          </a:p>
          <a:p>
            <a:pPr lvl="1"/>
            <a:r>
              <a:rPr lang="en-US" dirty="0" smtClean="0"/>
              <a:t>Also, </a:t>
            </a:r>
            <a:r>
              <a:rPr lang="en-US" dirty="0" smtClean="0"/>
              <a:t>the fact that the researcher is a participant too can affect the naturalness of the actions and behaviors of subjects who know they’re being observed.</a:t>
            </a:r>
            <a:endParaRPr lang="en-US" dirty="0" smtClean="0"/>
          </a:p>
        </p:txBody>
      </p:sp>
    </p:spTree>
    <p:extLst>
      <p:ext uri="{BB962C8B-B14F-4D97-AF65-F5344CB8AC3E}">
        <p14:creationId xmlns:p14="http://schemas.microsoft.com/office/powerpoint/2010/main" val="54770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2209800"/>
            <a:ext cx="5383782" cy="1323439"/>
          </a:xfrm>
          <a:prstGeom prst="rect">
            <a:avLst/>
          </a:prstGeom>
          <a:noFill/>
        </p:spPr>
        <p:txBody>
          <a:bodyPr wrap="none" rtlCol="0">
            <a:spAutoFit/>
          </a:bodyPr>
          <a:lstStyle/>
          <a:p>
            <a:r>
              <a:rPr lang="en-US" sz="8000" dirty="0" smtClean="0"/>
              <a:t>THANK YOU </a:t>
            </a:r>
            <a:endParaRPr lang="en-US" sz="8000" dirty="0"/>
          </a:p>
        </p:txBody>
      </p:sp>
    </p:spTree>
    <p:extLst>
      <p:ext uri="{BB962C8B-B14F-4D97-AF65-F5344CB8AC3E}">
        <p14:creationId xmlns:p14="http://schemas.microsoft.com/office/powerpoint/2010/main" val="397207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Selecting appropriate method of data collection depends on</a:t>
            </a:r>
          </a:p>
          <a:p>
            <a:pPr marL="0" indent="0">
              <a:buNone/>
            </a:pPr>
            <a:endParaRPr lang="en-US" b="1" dirty="0" smtClean="0"/>
          </a:p>
          <a:p>
            <a:pPr lvl="1"/>
            <a:r>
              <a:rPr lang="en-US" dirty="0" smtClean="0"/>
              <a:t>Nature and scope of the enquiry</a:t>
            </a:r>
          </a:p>
          <a:p>
            <a:pPr lvl="1"/>
            <a:r>
              <a:rPr lang="en-US" dirty="0" smtClean="0"/>
              <a:t>Availability of funds</a:t>
            </a:r>
          </a:p>
          <a:p>
            <a:pPr lvl="1"/>
            <a:r>
              <a:rPr lang="en-US" dirty="0" smtClean="0"/>
              <a:t>Time factor</a:t>
            </a:r>
          </a:p>
          <a:p>
            <a:pPr lvl="1"/>
            <a:r>
              <a:rPr lang="en-US" dirty="0" smtClean="0"/>
              <a:t>Precision required </a:t>
            </a:r>
            <a:endParaRPr lang="en-US" dirty="0"/>
          </a:p>
        </p:txBody>
      </p:sp>
    </p:spTree>
    <p:extLst>
      <p:ext uri="{BB962C8B-B14F-4D97-AF65-F5344CB8AC3E}">
        <p14:creationId xmlns:p14="http://schemas.microsoft.com/office/powerpoint/2010/main" val="1706927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collect data in health sciences</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b="1" dirty="0" smtClean="0"/>
              <a:t>Student activity </a:t>
            </a:r>
          </a:p>
          <a:p>
            <a:endParaRPr lang="en-US" dirty="0"/>
          </a:p>
          <a:p>
            <a:endParaRPr lang="en-US" dirty="0"/>
          </a:p>
        </p:txBody>
      </p:sp>
    </p:spTree>
    <p:extLst>
      <p:ext uri="{BB962C8B-B14F-4D97-AF65-F5344CB8AC3E}">
        <p14:creationId xmlns:p14="http://schemas.microsoft.com/office/powerpoint/2010/main" val="1498756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457200" lvl="1" indent="0">
              <a:buNone/>
            </a:pPr>
            <a:endParaRPr lang="en-US" sz="3600" b="1" dirty="0" smtClean="0"/>
          </a:p>
          <a:p>
            <a:pPr marL="457200" lvl="1" indent="0">
              <a:buNone/>
            </a:pPr>
            <a:r>
              <a:rPr lang="en-US" sz="3300" b="1" dirty="0" smtClean="0"/>
              <a:t>Quantitative Method</a:t>
            </a:r>
          </a:p>
          <a:p>
            <a:endParaRPr lang="en-US" sz="3300" dirty="0" smtClean="0"/>
          </a:p>
          <a:p>
            <a:r>
              <a:rPr lang="en-US" sz="3300" dirty="0" smtClean="0"/>
              <a:t>This type of data collection deals with things that are measurable and can be expressed in numbers or figures, or using other values that express quantity. </a:t>
            </a:r>
          </a:p>
          <a:p>
            <a:r>
              <a:rPr lang="en-US" sz="3300" dirty="0" smtClean="0"/>
              <a:t>That being said, quantitative data is usually expressed in numerical form and can represent size, length, duration, amount, price, and so on.</a:t>
            </a:r>
          </a:p>
          <a:p>
            <a:r>
              <a:rPr lang="en-US" sz="3300" dirty="0" smtClean="0"/>
              <a:t>Quantitative research is most likely to provide answers to questions such as who? when? where? what? and how many?</a:t>
            </a:r>
          </a:p>
          <a:p>
            <a:endParaRPr lang="en-US" dirty="0"/>
          </a:p>
        </p:txBody>
      </p:sp>
    </p:spTree>
    <p:extLst>
      <p:ext uri="{BB962C8B-B14F-4D97-AF65-F5344CB8AC3E}">
        <p14:creationId xmlns:p14="http://schemas.microsoft.com/office/powerpoint/2010/main" val="400183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p:txBody>
          <a:bodyPr>
            <a:normAutofit/>
          </a:bodyPr>
          <a:lstStyle/>
          <a:p>
            <a:pPr marL="457200" lvl="1" indent="0">
              <a:buNone/>
            </a:pPr>
            <a:endParaRPr lang="en-US" sz="3600" b="1" dirty="0" smtClean="0"/>
          </a:p>
          <a:p>
            <a:pPr marL="457200" lvl="1" indent="0">
              <a:buNone/>
            </a:pPr>
            <a:r>
              <a:rPr lang="en-US" b="1" dirty="0" smtClean="0"/>
              <a:t>Quantitative Method</a:t>
            </a:r>
          </a:p>
          <a:p>
            <a:pPr marL="457200" lvl="1" indent="0">
              <a:buNone/>
            </a:pPr>
            <a:endParaRPr lang="en-US" b="1" dirty="0" smtClean="0"/>
          </a:p>
          <a:p>
            <a:r>
              <a:rPr lang="en-US" sz="2800" dirty="0" smtClean="0"/>
              <a:t>Quantitative survey questions are in most cases closed-ended and created in accordance with the research goals, thus making the answers easily transformable into numbers, charts, graphs, and tables.</a:t>
            </a:r>
          </a:p>
          <a:p>
            <a:endParaRPr lang="en-US" dirty="0"/>
          </a:p>
        </p:txBody>
      </p:sp>
    </p:spTree>
    <p:extLst>
      <p:ext uri="{BB962C8B-B14F-4D97-AF65-F5344CB8AC3E}">
        <p14:creationId xmlns:p14="http://schemas.microsoft.com/office/powerpoint/2010/main" val="184072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anose="020B0604020202020204" pitchFamily="34" charset="0"/>
              <a:buChar char="•"/>
            </a:pPr>
            <a:endParaRPr lang="en-US" b="1" dirty="0" smtClean="0"/>
          </a:p>
          <a:p>
            <a:pPr marL="342900" lvl="1" indent="-342900">
              <a:buFont typeface="Arial" panose="020B0604020202020204" pitchFamily="34" charset="0"/>
              <a:buChar char="•"/>
            </a:pPr>
            <a:r>
              <a:rPr lang="en-US" sz="3000" b="1" dirty="0" smtClean="0"/>
              <a:t>Quantitative Method</a:t>
            </a:r>
          </a:p>
          <a:p>
            <a:pPr marL="0" lvl="1" indent="0">
              <a:buNone/>
            </a:pPr>
            <a:endParaRPr lang="en-US" sz="3000" dirty="0" smtClean="0"/>
          </a:p>
          <a:p>
            <a:r>
              <a:rPr lang="en-US" sz="3000" dirty="0" smtClean="0"/>
              <a:t>Quantitative data collection methods are often based on mathematical calculations</a:t>
            </a:r>
          </a:p>
          <a:p>
            <a:r>
              <a:rPr lang="en-US" sz="3000" dirty="0" smtClean="0"/>
              <a:t>Data obtained this way is usually seen as more objective and reliable than qualitative. </a:t>
            </a:r>
          </a:p>
          <a:p>
            <a:r>
              <a:rPr lang="en-US" sz="3000" dirty="0" smtClean="0"/>
              <a:t>Some of the most common quantitative data collection techniques include </a:t>
            </a:r>
            <a:r>
              <a:rPr lang="en-US" sz="3000" b="1" dirty="0" smtClean="0"/>
              <a:t>surveys and questionnaires</a:t>
            </a:r>
            <a:r>
              <a:rPr lang="en-US" sz="3000" dirty="0" smtClean="0"/>
              <a:t> (with closed-ended questions).</a:t>
            </a:r>
          </a:p>
          <a:p>
            <a:endParaRPr lang="en-US" dirty="0"/>
          </a:p>
        </p:txBody>
      </p:sp>
    </p:spTree>
    <p:extLst>
      <p:ext uri="{BB962C8B-B14F-4D97-AF65-F5344CB8AC3E}">
        <p14:creationId xmlns:p14="http://schemas.microsoft.com/office/powerpoint/2010/main" val="1438704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pPr>
            <a:endParaRPr lang="en-US" b="1" dirty="0" smtClean="0"/>
          </a:p>
          <a:p>
            <a:pPr marL="342900" lvl="1" indent="-342900">
              <a:buFont typeface="Arial" panose="020B0604020202020204" pitchFamily="34" charset="0"/>
              <a:buChar char="•"/>
            </a:pPr>
            <a:r>
              <a:rPr lang="en-US" b="1" dirty="0" smtClean="0"/>
              <a:t>Quantitative Method</a:t>
            </a:r>
          </a:p>
          <a:p>
            <a:pPr marL="0" lvl="1" indent="0">
              <a:buNone/>
            </a:pPr>
            <a:endParaRPr lang="en-US" dirty="0" smtClean="0"/>
          </a:p>
          <a:p>
            <a:r>
              <a:rPr lang="en-US" sz="2800" dirty="0" smtClean="0"/>
              <a:t>Compared to qualitative techniques, quantitative methods are usually cheaper and it takes less time to gather data this way. </a:t>
            </a:r>
          </a:p>
          <a:p>
            <a:r>
              <a:rPr lang="en-US" sz="2800" dirty="0" smtClean="0"/>
              <a:t>Due to a high level of standardization, it’s much easier to compare and analyze the findings obtained using quantitative data collection methods.</a:t>
            </a:r>
          </a:p>
          <a:p>
            <a:endParaRPr lang="en-US" dirty="0"/>
          </a:p>
        </p:txBody>
      </p:sp>
    </p:spTree>
    <p:extLst>
      <p:ext uri="{BB962C8B-B14F-4D97-AF65-F5344CB8AC3E}">
        <p14:creationId xmlns:p14="http://schemas.microsoft.com/office/powerpoint/2010/main" val="36590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methods contd.</a:t>
            </a:r>
            <a:endParaRPr lang="en-US" dirty="0"/>
          </a:p>
        </p:txBody>
      </p:sp>
      <p:sp>
        <p:nvSpPr>
          <p:cNvPr id="3" name="Content Placeholder 2"/>
          <p:cNvSpPr>
            <a:spLocks noGrp="1"/>
          </p:cNvSpPr>
          <p:nvPr>
            <p:ph idx="1"/>
          </p:nvPr>
        </p:nvSpPr>
        <p:spPr/>
        <p:txBody>
          <a:bodyPr>
            <a:normAutofit lnSpcReduction="10000"/>
          </a:bodyPr>
          <a:lstStyle/>
          <a:p>
            <a:endParaRPr lang="en-US" sz="2800" b="1" dirty="0" smtClean="0"/>
          </a:p>
          <a:p>
            <a:r>
              <a:rPr lang="en-US" sz="2800" b="1" dirty="0" smtClean="0"/>
              <a:t>Quantitative  Methods</a:t>
            </a:r>
          </a:p>
          <a:p>
            <a:endParaRPr lang="en-US" sz="2800" b="1" dirty="0" smtClean="0"/>
          </a:p>
          <a:p>
            <a:r>
              <a:rPr lang="en-US" sz="2800" i="1" dirty="0" smtClean="0"/>
              <a:t>Closed-ended Surveys and Online Quizzes</a:t>
            </a:r>
          </a:p>
          <a:p>
            <a:pPr lvl="1"/>
            <a:r>
              <a:rPr lang="en-US" dirty="0" smtClean="0"/>
              <a:t>Closed-ended surveys and online quizzes are based on questions that give respondents predefined answer options to opt for. </a:t>
            </a:r>
          </a:p>
          <a:p>
            <a:pPr lvl="1"/>
            <a:r>
              <a:rPr lang="en-US" dirty="0" smtClean="0"/>
              <a:t>There are two main types of closed-ended surveys those based on categorical and those based on interval/ratio questions.</a:t>
            </a:r>
          </a:p>
          <a:p>
            <a:endParaRPr lang="en-US" dirty="0" smtClean="0"/>
          </a:p>
          <a:p>
            <a:endParaRPr lang="en-US" dirty="0"/>
          </a:p>
        </p:txBody>
      </p:sp>
    </p:spTree>
    <p:extLst>
      <p:ext uri="{BB962C8B-B14F-4D97-AF65-F5344CB8AC3E}">
        <p14:creationId xmlns:p14="http://schemas.microsoft.com/office/powerpoint/2010/main" val="3137200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1372</Words>
  <Application>Microsoft Office PowerPoint</Application>
  <PresentationFormat>On-screen Show (4:3)</PresentationFormat>
  <Paragraphs>204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DATA COLLECTION METHODS</vt:lpstr>
      <vt:lpstr>Introduction </vt:lpstr>
      <vt:lpstr>Introduction contd.</vt:lpstr>
      <vt:lpstr>Why we collect data in health sciences</vt:lpstr>
      <vt:lpstr>Data collection methods</vt:lpstr>
      <vt:lpstr>Data collection methods contd.</vt:lpstr>
      <vt:lpstr>Data collection methods contd.</vt:lpstr>
      <vt:lpstr>Data collection methods contd.</vt:lpstr>
      <vt:lpstr>Data collection methods contd.</vt:lpstr>
      <vt:lpstr>Data collection methods contd.</vt:lpstr>
      <vt:lpstr>Data collection methods contd.</vt:lpstr>
      <vt:lpstr>Data collection methods contd.</vt:lpstr>
      <vt:lpstr>Data collection methods contd.</vt:lpstr>
      <vt:lpstr>Data collection methods contd.</vt:lpstr>
      <vt:lpstr>Data collection methods contd.</vt:lpstr>
      <vt:lpstr>Data collection methods contd. </vt:lpstr>
      <vt:lpstr>Data collection methods contd.</vt:lpstr>
      <vt:lpstr>Data collection methods contd.</vt:lpstr>
      <vt:lpstr>Data collection methods contd. </vt:lpstr>
      <vt:lpstr>Data collection methods contd. </vt:lpstr>
      <vt:lpstr>Data collection methods contd.</vt:lpstr>
      <vt:lpstr>Data collection methods contd. </vt:lpstr>
      <vt:lpstr>Data collection methods contd.</vt:lpstr>
      <vt:lpstr>Data collection methods contd.</vt:lpstr>
      <vt:lpstr>Data collection methods contd. </vt:lpstr>
      <vt:lpstr>Data collection methods contd. </vt:lpstr>
      <vt:lpstr>Data collection methods contd.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COLLECTION</dc:title>
  <dc:creator>Admin2</dc:creator>
  <cp:lastModifiedBy>Admin2</cp:lastModifiedBy>
  <cp:revision>40</cp:revision>
  <dcterms:created xsi:type="dcterms:W3CDTF">2020-04-20T20:32:40Z</dcterms:created>
  <dcterms:modified xsi:type="dcterms:W3CDTF">2020-04-21T07:17:33Z</dcterms:modified>
</cp:coreProperties>
</file>