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335" r:id="rId18"/>
    <p:sldId id="273" r:id="rId19"/>
    <p:sldId id="274" r:id="rId20"/>
    <p:sldId id="275" r:id="rId21"/>
    <p:sldId id="276" r:id="rId22"/>
    <p:sldId id="333" r:id="rId23"/>
    <p:sldId id="277" r:id="rId24"/>
    <p:sldId id="278" r:id="rId25"/>
    <p:sldId id="279" r:id="rId26"/>
    <p:sldId id="336" r:id="rId27"/>
    <p:sldId id="280" r:id="rId28"/>
    <p:sldId id="281" r:id="rId29"/>
    <p:sldId id="282" r:id="rId30"/>
    <p:sldId id="283" r:id="rId31"/>
    <p:sldId id="284" r:id="rId32"/>
    <p:sldId id="285" r:id="rId33"/>
    <p:sldId id="286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8958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8080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53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2667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973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600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704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8588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040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2423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5392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2EF11-5080-4716-B328-AA4DB7428A66}" type="datetimeFigureOut">
              <a:rPr lang="en-US" smtClean="0"/>
              <a:t>11/2/2020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6EBB75-BDA3-4A1B-BD60-AD8F67E15D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330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Array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5334000"/>
          </a:xfrm>
        </p:spPr>
        <p:txBody>
          <a:bodyPr/>
          <a:lstStyle/>
          <a:p>
            <a:r>
              <a:rPr lang="en-US" dirty="0"/>
              <a:t>An array is used to store a collection of </a:t>
            </a:r>
            <a:r>
              <a:rPr lang="en-US" dirty="0" smtClean="0"/>
              <a:t>data.</a:t>
            </a:r>
          </a:p>
          <a:p>
            <a:r>
              <a:rPr lang="en-US" dirty="0" smtClean="0"/>
              <a:t>An </a:t>
            </a:r>
            <a:r>
              <a:rPr lang="en-US" dirty="0"/>
              <a:t>array </a:t>
            </a:r>
            <a:r>
              <a:rPr lang="en-US" dirty="0" smtClean="0"/>
              <a:t>can also be said to be </a:t>
            </a:r>
            <a:r>
              <a:rPr lang="en-US" dirty="0"/>
              <a:t>a collection of variables of the same type</a:t>
            </a:r>
            <a:r>
              <a:rPr lang="en-US" dirty="0" smtClean="0"/>
              <a:t>.</a:t>
            </a:r>
          </a:p>
          <a:p>
            <a:r>
              <a:rPr lang="en-US" dirty="0"/>
              <a:t>A specific element in an array is accessed by </a:t>
            </a:r>
            <a:r>
              <a:rPr lang="en-US" dirty="0" smtClean="0"/>
              <a:t>an index.</a:t>
            </a:r>
          </a:p>
          <a:p>
            <a:r>
              <a:rPr lang="en-US" dirty="0"/>
              <a:t>The array may be categorized </a:t>
            </a:r>
            <a:r>
              <a:rPr lang="en-US" dirty="0" smtClean="0"/>
              <a:t>into :–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dimensional array</a:t>
            </a:r>
          </a:p>
          <a:p>
            <a:r>
              <a:rPr lang="en-US" dirty="0" smtClean="0"/>
              <a:t>Two </a:t>
            </a:r>
            <a:r>
              <a:rPr lang="en-US" dirty="0"/>
              <a:t>dimensional array</a:t>
            </a:r>
          </a:p>
          <a:p>
            <a:r>
              <a:rPr lang="en-US" dirty="0" smtClean="0"/>
              <a:t>Multidimensional </a:t>
            </a:r>
            <a:r>
              <a:rPr lang="en-US" dirty="0"/>
              <a:t>array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87689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9436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To determine element address A[</a:t>
            </a:r>
            <a:r>
              <a:rPr lang="en-US" dirty="0" err="1" smtClean="0"/>
              <a:t>i,j</a:t>
            </a:r>
            <a:r>
              <a:rPr lang="en-US" dirty="0" smtClean="0"/>
              <a:t>]:</a:t>
            </a:r>
          </a:p>
          <a:p>
            <a:pPr marL="0" indent="0">
              <a:buNone/>
            </a:pPr>
            <a:r>
              <a:rPr lang="en-US" dirty="0" smtClean="0"/>
              <a:t>	Location ( A[ </a:t>
            </a:r>
            <a:r>
              <a:rPr lang="en-US" dirty="0" err="1" smtClean="0"/>
              <a:t>i,j</a:t>
            </a:r>
            <a:r>
              <a:rPr lang="en-US" dirty="0" smtClean="0"/>
              <a:t> ] ) =Base Address + ( N x ( I - 1 				) ) + ( j   - 1 )</a:t>
            </a:r>
          </a:p>
          <a:p>
            <a:r>
              <a:rPr lang="en-US" dirty="0" smtClean="0"/>
              <a:t>For example: Given an array [1…5,1…7] of integers. Calculate address of element A[4,6], where BA=900.</a:t>
            </a:r>
          </a:p>
          <a:p>
            <a:pPr marL="0" indent="0">
              <a:buNone/>
            </a:pPr>
            <a:r>
              <a:rPr lang="en-US" dirty="0" smtClean="0"/>
              <a:t>				Solution </a:t>
            </a:r>
          </a:p>
          <a:p>
            <a:r>
              <a:rPr lang="pt-BR" dirty="0" smtClean="0"/>
              <a:t>      I = 4 , J = 6, </a:t>
            </a:r>
            <a:r>
              <a:rPr lang="en-US" dirty="0" smtClean="0"/>
              <a:t>M= 5 , N= 7</a:t>
            </a:r>
          </a:p>
          <a:p>
            <a:pPr marL="0" indent="0">
              <a:buNone/>
            </a:pPr>
            <a:r>
              <a:rPr lang="fr-FR" dirty="0" smtClean="0"/>
              <a:t>          Location (A [4,6]) = BA + (7 x (4-1)) + (6-1)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= 900+ (7 x 3) +5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= 900+ 21+5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 = 926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5348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304800"/>
            <a:ext cx="8686800" cy="58213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Column Major Order</a:t>
            </a:r>
            <a:r>
              <a:rPr lang="en-US" b="1" dirty="0">
                <a:solidFill>
                  <a:schemeClr val="tx2"/>
                </a:solidFill>
              </a:rPr>
              <a:t>: </a:t>
            </a:r>
            <a:r>
              <a:rPr lang="en-US" dirty="0"/>
              <a:t>Order elements of first column stored linearly and then </a:t>
            </a:r>
            <a:r>
              <a:rPr lang="en-US" dirty="0" smtClean="0"/>
              <a:t>comes elements </a:t>
            </a:r>
            <a:r>
              <a:rPr lang="en-US" dirty="0"/>
              <a:t>of next column.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286000"/>
            <a:ext cx="5709265" cy="396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3364894"/>
              </p:ext>
            </p:extLst>
          </p:nvPr>
        </p:nvGraphicFramePr>
        <p:xfrm>
          <a:off x="5791200" y="1371600"/>
          <a:ext cx="32004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40042"/>
                <a:gridCol w="1245958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(0,2)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(1,2)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4947221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609600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To determine element address A[</a:t>
            </a:r>
            <a:r>
              <a:rPr lang="en-US" dirty="0" err="1"/>
              <a:t>i,j</a:t>
            </a:r>
            <a:r>
              <a:rPr lang="en-US" dirty="0"/>
              <a:t>]:</a:t>
            </a:r>
          </a:p>
          <a:p>
            <a:pPr marL="0" indent="0">
              <a:buNone/>
            </a:pPr>
            <a:r>
              <a:rPr lang="en-US" dirty="0" smtClean="0"/>
              <a:t>   Location </a:t>
            </a:r>
            <a:r>
              <a:rPr lang="en-US" dirty="0"/>
              <a:t>( A[ </a:t>
            </a:r>
            <a:r>
              <a:rPr lang="en-US" dirty="0" err="1"/>
              <a:t>i,j</a:t>
            </a:r>
            <a:r>
              <a:rPr lang="en-US" dirty="0"/>
              <a:t> ] ) =Base Address + ( M x ( j - 1 ) ) + </a:t>
            </a:r>
            <a:r>
              <a:rPr lang="en-US" dirty="0" smtClean="0"/>
              <a:t>  					( </a:t>
            </a:r>
            <a:r>
              <a:rPr lang="en-US" dirty="0"/>
              <a:t>i - 1 )</a:t>
            </a:r>
          </a:p>
          <a:p>
            <a:r>
              <a:rPr lang="en-US" dirty="0"/>
              <a:t>For example</a:t>
            </a:r>
            <a:r>
              <a:rPr lang="en-US" dirty="0" smtClean="0"/>
              <a:t>: Given </a:t>
            </a:r>
            <a:r>
              <a:rPr lang="en-US" dirty="0"/>
              <a:t>an array [1…6,1…8] of integers. Calculate address element </a:t>
            </a:r>
            <a:r>
              <a:rPr lang="en-US" dirty="0" smtClean="0"/>
              <a:t>A[5,7</a:t>
            </a:r>
            <a:r>
              <a:rPr lang="en-US" dirty="0"/>
              <a:t>], where </a:t>
            </a:r>
            <a:r>
              <a:rPr lang="en-US" dirty="0" smtClean="0"/>
              <a:t>BA=300.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  Solution </a:t>
            </a:r>
          </a:p>
          <a:p>
            <a:pPr marL="0" indent="0">
              <a:buNone/>
            </a:pPr>
            <a:r>
              <a:rPr lang="pt-BR" dirty="0" smtClean="0"/>
              <a:t>               I = 5 , J = 7, </a:t>
            </a:r>
            <a:r>
              <a:rPr lang="en-US" dirty="0" smtClean="0"/>
              <a:t>M</a:t>
            </a:r>
            <a:r>
              <a:rPr lang="en-US" dirty="0"/>
              <a:t>= 6 , N= 8</a:t>
            </a:r>
          </a:p>
          <a:p>
            <a:pPr marL="0" indent="0">
              <a:buNone/>
            </a:pPr>
            <a:r>
              <a:rPr lang="fr-FR" dirty="0" smtClean="0"/>
              <a:t>       Location (A </a:t>
            </a:r>
            <a:r>
              <a:rPr lang="fr-FR" dirty="0"/>
              <a:t>[4,6]) = BA + (6 x (7-1)) + (5-1)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= </a:t>
            </a:r>
            <a:r>
              <a:rPr lang="en-US" dirty="0"/>
              <a:t>300+ (6 x 6) +</a:t>
            </a:r>
            <a:r>
              <a:rPr lang="en-US" dirty="0" smtClean="0"/>
              <a:t>4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= </a:t>
            </a:r>
            <a:r>
              <a:rPr lang="en-US" dirty="0"/>
              <a:t>300+ 36+4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 = </a:t>
            </a:r>
            <a:r>
              <a:rPr lang="en-US" dirty="0"/>
              <a:t>340</a:t>
            </a:r>
          </a:p>
        </p:txBody>
      </p:sp>
    </p:spTree>
    <p:extLst>
      <p:ext uri="{BB962C8B-B14F-4D97-AF65-F5344CB8AC3E}">
        <p14:creationId xmlns:p14="http://schemas.microsoft.com/office/powerpoint/2010/main" val="42516556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610600" cy="6248400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Representation of Three&amp; Four Dimensional Array</a:t>
            </a:r>
          </a:p>
          <a:p>
            <a:r>
              <a:rPr lang="en-US" dirty="0"/>
              <a:t>By the same way we can determine address of element for three and four dimensional array:</a:t>
            </a:r>
          </a:p>
          <a:p>
            <a:r>
              <a:rPr lang="en-US" b="1" i="1" dirty="0">
                <a:solidFill>
                  <a:schemeClr val="tx2"/>
                </a:solidFill>
              </a:rPr>
              <a:t>Three Dimensional Array</a:t>
            </a:r>
          </a:p>
          <a:p>
            <a:r>
              <a:rPr lang="en-US" dirty="0"/>
              <a:t>To calculate address of element X[ </a:t>
            </a:r>
            <a:r>
              <a:rPr lang="en-US" dirty="0" err="1"/>
              <a:t>i,j,k</a:t>
            </a:r>
            <a:r>
              <a:rPr lang="en-US" dirty="0"/>
              <a:t>] using row-major order :</a:t>
            </a:r>
          </a:p>
          <a:p>
            <a:pPr marL="0" indent="0">
              <a:buNone/>
            </a:pPr>
            <a:r>
              <a:rPr lang="en-US" dirty="0" smtClean="0"/>
              <a:t>     Location (X[</a:t>
            </a:r>
            <a:r>
              <a:rPr lang="en-US" dirty="0" err="1" smtClean="0"/>
              <a:t>i,j,k</a:t>
            </a:r>
            <a:r>
              <a:rPr lang="en-US" dirty="0" smtClean="0"/>
              <a:t>])=</a:t>
            </a:r>
            <a:r>
              <a:rPr lang="en-US" dirty="0"/>
              <a:t>BA + MN (k-1) + N (i-1) + (j-1)</a:t>
            </a:r>
          </a:p>
          <a:p>
            <a:r>
              <a:rPr lang="en-US" dirty="0"/>
              <a:t>using column-major order</a:t>
            </a:r>
          </a:p>
          <a:p>
            <a:pPr marL="0" indent="0">
              <a:buNone/>
            </a:pPr>
            <a:r>
              <a:rPr lang="en-US" dirty="0" smtClean="0"/>
              <a:t>     Location (X[</a:t>
            </a:r>
            <a:r>
              <a:rPr lang="en-US" dirty="0" err="1" smtClean="0"/>
              <a:t>i,j,k</a:t>
            </a:r>
            <a:r>
              <a:rPr lang="en-US" dirty="0" smtClean="0"/>
              <a:t>])=</a:t>
            </a:r>
            <a:r>
              <a:rPr lang="en-US" dirty="0"/>
              <a:t>BA + MN (k-1) + M (j-1) + (i-1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58381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457200"/>
            <a:ext cx="8839200" cy="6248400"/>
          </a:xfrm>
        </p:spPr>
        <p:txBody>
          <a:bodyPr/>
          <a:lstStyle/>
          <a:p>
            <a:r>
              <a:rPr lang="en-US" b="1" dirty="0" smtClean="0">
                <a:solidFill>
                  <a:schemeClr val="tx2"/>
                </a:solidFill>
              </a:rPr>
              <a:t>Four Dimensional Array</a:t>
            </a:r>
          </a:p>
          <a:p>
            <a:r>
              <a:rPr lang="en-US" dirty="0" smtClean="0"/>
              <a:t>To calculate address of element X[ </a:t>
            </a:r>
            <a:r>
              <a:rPr lang="en-US" dirty="0" err="1" smtClean="0"/>
              <a:t>i,j,k</a:t>
            </a:r>
            <a:r>
              <a:rPr lang="en-US" dirty="0" smtClean="0"/>
              <a:t>] using row-major order :</a:t>
            </a:r>
          </a:p>
          <a:p>
            <a:pPr marL="0" indent="0">
              <a:buNone/>
            </a:pPr>
            <a:r>
              <a:rPr lang="en-US" dirty="0" smtClean="0"/>
              <a:t>    Location ( Y[</a:t>
            </a:r>
            <a:r>
              <a:rPr lang="en-US" dirty="0" err="1" smtClean="0"/>
              <a:t>i,j,k,l</a:t>
            </a:r>
            <a:r>
              <a:rPr lang="en-US" dirty="0" smtClean="0"/>
              <a:t>] )=BA + MNR (l-1) +MN (k-1) +N 	(i-1) + (j-1)</a:t>
            </a:r>
          </a:p>
          <a:p>
            <a:r>
              <a:rPr lang="en-US" dirty="0"/>
              <a:t>using column-major order</a:t>
            </a:r>
          </a:p>
          <a:p>
            <a:pPr marL="0" indent="0">
              <a:buNone/>
            </a:pPr>
            <a:r>
              <a:rPr lang="en-US" dirty="0" smtClean="0"/>
              <a:t>    Location </a:t>
            </a:r>
            <a:r>
              <a:rPr lang="en-US" dirty="0"/>
              <a:t>( Y[</a:t>
            </a:r>
            <a:r>
              <a:rPr lang="en-US" dirty="0" err="1"/>
              <a:t>i,j,k,l</a:t>
            </a:r>
            <a:r>
              <a:rPr lang="en-US" dirty="0"/>
              <a:t>] )=BA + MNR (l-1) +MN (k-1) +M </a:t>
            </a:r>
            <a:r>
              <a:rPr lang="en-US" dirty="0" smtClean="0"/>
              <a:t>	(</a:t>
            </a:r>
            <a:r>
              <a:rPr lang="en-US" dirty="0"/>
              <a:t>j-1) + (i-1)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21367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686800" cy="6324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For example</a:t>
            </a:r>
            <a:r>
              <a:rPr lang="en-US" dirty="0" smtClean="0"/>
              <a:t>: Given </a:t>
            </a:r>
            <a:r>
              <a:rPr lang="en-US" dirty="0"/>
              <a:t>an array [ 1..8, 1..5, 1..7 ] of integers. Calculate address of element A[5,3,6], by </a:t>
            </a:r>
            <a:r>
              <a:rPr lang="en-US" dirty="0" smtClean="0"/>
              <a:t>using rows </a:t>
            </a:r>
            <a:r>
              <a:rPr lang="en-US" dirty="0"/>
              <a:t>&amp;columns methods, if BA=900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r>
              <a:rPr lang="en-US" dirty="0" smtClean="0"/>
              <a:t>                                      Solution </a:t>
            </a:r>
            <a:endParaRPr lang="en-US" dirty="0"/>
          </a:p>
          <a:p>
            <a:r>
              <a:rPr lang="en-US" dirty="0" smtClean="0"/>
              <a:t>The </a:t>
            </a:r>
            <a:r>
              <a:rPr lang="en-US" dirty="0"/>
              <a:t>dimensions of A </a:t>
            </a:r>
            <a:r>
              <a:rPr lang="en-US" dirty="0" smtClean="0"/>
              <a:t>are: M=8, </a:t>
            </a:r>
            <a:r>
              <a:rPr lang="en-US" dirty="0"/>
              <a:t>N=5, </a:t>
            </a:r>
            <a:r>
              <a:rPr lang="en-US" dirty="0" smtClean="0"/>
              <a:t>R=7, i=5</a:t>
            </a:r>
            <a:r>
              <a:rPr lang="en-US" dirty="0"/>
              <a:t>, j=3, </a:t>
            </a:r>
            <a:r>
              <a:rPr lang="en-US" dirty="0" smtClean="0"/>
              <a:t>k=6, BA=900.</a:t>
            </a:r>
            <a:endParaRPr lang="en-US" dirty="0"/>
          </a:p>
          <a:p>
            <a:r>
              <a:rPr lang="en-US" dirty="0"/>
              <a:t>Rows- wise</a:t>
            </a:r>
          </a:p>
          <a:p>
            <a:pPr marL="0" indent="0">
              <a:buNone/>
            </a:pPr>
            <a:r>
              <a:rPr lang="en-US" dirty="0" smtClean="0"/>
              <a:t>    Location </a:t>
            </a:r>
            <a:r>
              <a:rPr lang="en-US" dirty="0"/>
              <a:t>(A[</a:t>
            </a:r>
            <a:r>
              <a:rPr lang="en-US" dirty="0" err="1"/>
              <a:t>i,j,k</a:t>
            </a:r>
            <a:r>
              <a:rPr lang="en-US" dirty="0"/>
              <a:t>]) = BA + MN(k-1) + N(i-1) + (j-1)</a:t>
            </a:r>
          </a:p>
          <a:p>
            <a:pPr marL="0" indent="0">
              <a:buNone/>
            </a:pPr>
            <a:r>
              <a:rPr lang="en-US" dirty="0" smtClean="0"/>
              <a:t> Location </a:t>
            </a:r>
            <a:r>
              <a:rPr lang="en-US" dirty="0"/>
              <a:t>(A[5,3,6]) = 900 + 8x5(6-1) + 5(5-1) + (3-1)</a:t>
            </a:r>
          </a:p>
          <a:p>
            <a:pPr marL="0" indent="0">
              <a:buNone/>
            </a:pPr>
            <a:r>
              <a:rPr lang="en-US" dirty="0" smtClean="0"/>
              <a:t>                                   = </a:t>
            </a:r>
            <a:r>
              <a:rPr lang="en-US" dirty="0"/>
              <a:t>900 + 40 x 5 +5 x 4 + 2</a:t>
            </a:r>
          </a:p>
          <a:p>
            <a:pPr marL="0" indent="0">
              <a:buNone/>
            </a:pPr>
            <a:r>
              <a:rPr lang="en-US" dirty="0" smtClean="0"/>
              <a:t>                                   = </a:t>
            </a:r>
            <a:r>
              <a:rPr lang="en-US" dirty="0"/>
              <a:t>900 + 200 +20 +</a:t>
            </a:r>
            <a:r>
              <a:rPr lang="en-US" dirty="0" smtClean="0"/>
              <a:t>2</a:t>
            </a:r>
          </a:p>
          <a:p>
            <a:pPr marL="0" indent="0">
              <a:buNone/>
            </a:pPr>
            <a:r>
              <a:rPr lang="en-US" dirty="0" smtClean="0"/>
              <a:t>                                   = </a:t>
            </a:r>
            <a:r>
              <a:rPr lang="en-US" dirty="0"/>
              <a:t>1122</a:t>
            </a:r>
          </a:p>
        </p:txBody>
      </p:sp>
    </p:spTree>
    <p:extLst>
      <p:ext uri="{BB962C8B-B14F-4D97-AF65-F5344CB8AC3E}">
        <p14:creationId xmlns:p14="http://schemas.microsoft.com/office/powerpoint/2010/main" val="17951991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6172200"/>
          </a:xfrm>
        </p:spPr>
        <p:txBody>
          <a:bodyPr/>
          <a:lstStyle/>
          <a:p>
            <a:r>
              <a:rPr lang="en-US" dirty="0"/>
              <a:t>Columns- wise</a:t>
            </a:r>
          </a:p>
          <a:p>
            <a:pPr marL="0" indent="0">
              <a:buNone/>
            </a:pPr>
            <a:r>
              <a:rPr lang="en-US" dirty="0"/>
              <a:t>Location (A[</a:t>
            </a:r>
            <a:r>
              <a:rPr lang="en-US" dirty="0" err="1"/>
              <a:t>i,j,k</a:t>
            </a:r>
            <a:r>
              <a:rPr lang="en-US" dirty="0"/>
              <a:t>]) = BA + MN(k-1) + M(j-1) + (i-1)</a:t>
            </a:r>
          </a:p>
          <a:p>
            <a:pPr marL="0" indent="0">
              <a:buNone/>
            </a:pPr>
            <a:r>
              <a:rPr lang="en-US" dirty="0" smtClean="0"/>
              <a:t>   Location </a:t>
            </a:r>
            <a:r>
              <a:rPr lang="en-US" dirty="0"/>
              <a:t>(A[5,3,6]) = 900 + 8x5(6-1) + 8(3-1) + </a:t>
            </a:r>
            <a:r>
              <a:rPr lang="en-US" dirty="0" smtClean="0"/>
              <a:t>	(</a:t>
            </a:r>
            <a:r>
              <a:rPr lang="en-US" dirty="0"/>
              <a:t>5-1)</a:t>
            </a:r>
          </a:p>
          <a:p>
            <a:pPr marL="0" indent="0">
              <a:buNone/>
            </a:pPr>
            <a:r>
              <a:rPr lang="en-US" dirty="0" smtClean="0"/>
              <a:t>                                     = </a:t>
            </a:r>
            <a:r>
              <a:rPr lang="en-US" dirty="0"/>
              <a:t>900 + 40 x 5 +8 x 2 + 4</a:t>
            </a:r>
          </a:p>
          <a:p>
            <a:pPr marL="0" indent="0">
              <a:buNone/>
            </a:pPr>
            <a:r>
              <a:rPr lang="en-US" dirty="0" smtClean="0"/>
              <a:t>                                     = </a:t>
            </a:r>
            <a:r>
              <a:rPr lang="en-US" dirty="0"/>
              <a:t>900 + 200 +16 +</a:t>
            </a:r>
            <a:r>
              <a:rPr lang="en-US" dirty="0" smtClean="0"/>
              <a:t>4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		       = 1120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666492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Assignments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86740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Given an array A [1…7, 3…9, 2…8], calculate the address of element A[4,5] by using rows and columns method, if Base Address is 900.</a:t>
            </a:r>
          </a:p>
          <a:p>
            <a:pPr lvl="0"/>
            <a:r>
              <a:rPr lang="en-US" dirty="0"/>
              <a:t>Given an array A [3...6, 2…5, 3…6], calculate the address of element A[2,4,3] by using rows and columns method, if Base Address is 50.</a:t>
            </a:r>
          </a:p>
          <a:p>
            <a:pPr lvl="0"/>
            <a:r>
              <a:rPr lang="en-US" dirty="0"/>
              <a:t>Given an array A [2...4, 1…3, 3…5], calculate the address of element A[2,1,3,5] by using rows and columns method, if Base Address is 100.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3152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Operations on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4864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Traversing</a:t>
            </a:r>
            <a:r>
              <a:rPr lang="en-US" b="1" dirty="0"/>
              <a:t>: </a:t>
            </a:r>
            <a:r>
              <a:rPr lang="en-US" dirty="0"/>
              <a:t>means to visit all the elements of the array in an operation is called traversing.</a:t>
            </a:r>
          </a:p>
          <a:p>
            <a:r>
              <a:rPr lang="en-US" b="1" dirty="0" smtClean="0"/>
              <a:t>Insertion</a:t>
            </a:r>
            <a:r>
              <a:rPr lang="en-US" b="1" dirty="0"/>
              <a:t>: </a:t>
            </a:r>
            <a:r>
              <a:rPr lang="en-US" dirty="0"/>
              <a:t>means to put values into an array</a:t>
            </a:r>
          </a:p>
          <a:p>
            <a:r>
              <a:rPr lang="en-US" b="1" dirty="0" smtClean="0"/>
              <a:t>Deletion </a:t>
            </a:r>
            <a:r>
              <a:rPr lang="en-US" b="1" dirty="0"/>
              <a:t>/ Remove: </a:t>
            </a:r>
            <a:r>
              <a:rPr lang="en-US" dirty="0"/>
              <a:t>to delete a value from an array.</a:t>
            </a:r>
          </a:p>
          <a:p>
            <a:r>
              <a:rPr lang="en-US" b="1" dirty="0" smtClean="0"/>
              <a:t>Sorting</a:t>
            </a:r>
            <a:r>
              <a:rPr lang="en-US" b="1" dirty="0"/>
              <a:t>: </a:t>
            </a:r>
            <a:r>
              <a:rPr lang="en-US" dirty="0"/>
              <a:t>Re-arrangement of values in an array in a specific order (Ascending or Descending</a:t>
            </a:r>
            <a:r>
              <a:rPr lang="en-US" dirty="0" smtClean="0"/>
              <a:t>) is </a:t>
            </a:r>
            <a:r>
              <a:rPr lang="en-US" dirty="0"/>
              <a:t>called sorting.</a:t>
            </a:r>
          </a:p>
          <a:p>
            <a:r>
              <a:rPr lang="en-US" b="1" dirty="0" smtClean="0"/>
              <a:t>Searching</a:t>
            </a:r>
            <a:r>
              <a:rPr lang="en-US" b="1" dirty="0"/>
              <a:t>: </a:t>
            </a:r>
            <a:r>
              <a:rPr lang="en-US" dirty="0"/>
              <a:t>The process of finding the location of a particular element in an array is </a:t>
            </a:r>
            <a:r>
              <a:rPr lang="en-US" dirty="0" smtClean="0"/>
              <a:t>called searching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7483028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>
                <a:solidFill>
                  <a:schemeClr val="tx2"/>
                </a:solidFill>
              </a:rPr>
              <a:t>Sorting in Linear Array</a:t>
            </a:r>
            <a:r>
              <a:rPr lang="en-US" b="1" dirty="0" smtClean="0">
                <a:solidFill>
                  <a:schemeClr val="tx2"/>
                </a:solidFill>
              </a:rPr>
              <a:t>: </a:t>
            </a:r>
            <a:r>
              <a:rPr lang="en-US" b="1" dirty="0" smtClean="0"/>
              <a:t>Sorting </a:t>
            </a:r>
            <a:r>
              <a:rPr lang="en-US" dirty="0"/>
              <a:t>an array is the ordering the array elements in </a:t>
            </a:r>
            <a:r>
              <a:rPr lang="en-US" b="1" i="1" dirty="0"/>
              <a:t>ascending </a:t>
            </a:r>
            <a:r>
              <a:rPr lang="en-US" dirty="0"/>
              <a:t>(increasing from min to max) </a:t>
            </a:r>
            <a:r>
              <a:rPr lang="en-US" dirty="0" smtClean="0"/>
              <a:t>or </a:t>
            </a:r>
            <a:r>
              <a:rPr lang="en-US" b="1" i="1" dirty="0" smtClean="0"/>
              <a:t>descending </a:t>
            </a:r>
            <a:r>
              <a:rPr lang="en-US" dirty="0"/>
              <a:t>(decreasing from max to min) order</a:t>
            </a:r>
            <a:r>
              <a:rPr lang="en-US" dirty="0" smtClean="0"/>
              <a:t>.</a:t>
            </a:r>
          </a:p>
          <a:p>
            <a:endParaRPr lang="en-US" sz="1300" dirty="0"/>
          </a:p>
          <a:p>
            <a:r>
              <a:rPr lang="en-US" b="1" i="1" dirty="0">
                <a:solidFill>
                  <a:schemeClr val="tx2"/>
                </a:solidFill>
              </a:rPr>
              <a:t>Bubble Sort:</a:t>
            </a:r>
          </a:p>
          <a:p>
            <a:pPr algn="just"/>
            <a:r>
              <a:rPr lang="en-US" dirty="0"/>
              <a:t>The technique </a:t>
            </a:r>
            <a:r>
              <a:rPr lang="en-US" dirty="0" smtClean="0"/>
              <a:t>that is used </a:t>
            </a:r>
            <a:r>
              <a:rPr lang="en-US" dirty="0"/>
              <a:t>is called </a:t>
            </a:r>
            <a:r>
              <a:rPr lang="en-US" i="1" dirty="0"/>
              <a:t>“Bubble Sort” </a:t>
            </a:r>
            <a:r>
              <a:rPr lang="en-US" dirty="0"/>
              <a:t>because the bigger value gradually bubbles </a:t>
            </a:r>
            <a:r>
              <a:rPr lang="en-US" dirty="0" smtClean="0"/>
              <a:t>their way </a:t>
            </a:r>
            <a:r>
              <a:rPr lang="en-US" dirty="0"/>
              <a:t>up to the top of array like air bubble rising in water, while the small values sink to </a:t>
            </a:r>
            <a:r>
              <a:rPr lang="en-US" dirty="0" smtClean="0"/>
              <a:t>the bottom </a:t>
            </a:r>
            <a:r>
              <a:rPr lang="en-US" dirty="0"/>
              <a:t>of array. This technique is to make several passes through the array. On each pass</a:t>
            </a:r>
            <a:r>
              <a:rPr lang="en-US" dirty="0" smtClean="0"/>
              <a:t>, successive </a:t>
            </a:r>
            <a:r>
              <a:rPr lang="en-US" dirty="0"/>
              <a:t>pairs of elements are compared. If a pair is in increasing order (or the values </a:t>
            </a:r>
            <a:r>
              <a:rPr lang="en-US" dirty="0" smtClean="0"/>
              <a:t>are identical</a:t>
            </a:r>
            <a:r>
              <a:rPr lang="en-US" dirty="0"/>
              <a:t>), </a:t>
            </a:r>
            <a:r>
              <a:rPr lang="en-US" dirty="0" smtClean="0"/>
              <a:t>the </a:t>
            </a:r>
            <a:r>
              <a:rPr lang="en-US" dirty="0"/>
              <a:t>values </a:t>
            </a:r>
            <a:r>
              <a:rPr lang="en-US" dirty="0" smtClean="0"/>
              <a:t>are left as </a:t>
            </a:r>
            <a:r>
              <a:rPr lang="en-US" dirty="0"/>
              <a:t>they are. If a pair is in decreasing order, their values </a:t>
            </a:r>
            <a:r>
              <a:rPr lang="en-US" dirty="0" smtClean="0"/>
              <a:t>are swapped </a:t>
            </a:r>
            <a:r>
              <a:rPr lang="en-US" dirty="0"/>
              <a:t>in the array.</a:t>
            </a:r>
          </a:p>
        </p:txBody>
      </p:sp>
    </p:spTree>
    <p:extLst>
      <p:ext uri="{BB962C8B-B14F-4D97-AF65-F5344CB8AC3E}">
        <p14:creationId xmlns:p14="http://schemas.microsoft.com/office/powerpoint/2010/main" val="2481214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228600"/>
            <a:ext cx="8763000" cy="6324600"/>
          </a:xfrm>
        </p:spPr>
        <p:txBody>
          <a:bodyPr>
            <a:normAutofit lnSpcReduction="1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Linear Array </a:t>
            </a:r>
            <a:r>
              <a:rPr lang="en-US" i="1" dirty="0" smtClean="0">
                <a:solidFill>
                  <a:schemeClr val="accent1"/>
                </a:solidFill>
              </a:rPr>
              <a:t>(or one dimensional array</a:t>
            </a:r>
            <a:r>
              <a:rPr lang="en-US" dirty="0" smtClean="0">
                <a:solidFill>
                  <a:schemeClr val="accent1"/>
                </a:solidFill>
              </a:rPr>
              <a:t>)</a:t>
            </a:r>
            <a:r>
              <a:rPr lang="en-US" dirty="0" smtClean="0"/>
              <a:t> is the </a:t>
            </a:r>
            <a:r>
              <a:rPr lang="en-US" dirty="0"/>
              <a:t>simplest type of data </a:t>
            </a:r>
            <a:r>
              <a:rPr lang="en-US" dirty="0" smtClean="0"/>
              <a:t>structure.  </a:t>
            </a:r>
          </a:p>
          <a:p>
            <a:r>
              <a:rPr lang="en-US" dirty="0" smtClean="0"/>
              <a:t>It is a </a:t>
            </a:r>
            <a:r>
              <a:rPr lang="en-US" dirty="0"/>
              <a:t>list of a </a:t>
            </a:r>
            <a:r>
              <a:rPr lang="en-US" dirty="0" smtClean="0"/>
              <a:t>finite number </a:t>
            </a:r>
            <a:r>
              <a:rPr lang="en-US" i="1" dirty="0"/>
              <a:t>n </a:t>
            </a:r>
            <a:r>
              <a:rPr lang="en-US" dirty="0"/>
              <a:t>of similar data referenced respectively by a set of </a:t>
            </a:r>
            <a:r>
              <a:rPr lang="en-US" i="1" dirty="0"/>
              <a:t>n </a:t>
            </a:r>
            <a:r>
              <a:rPr lang="en-US" dirty="0"/>
              <a:t>consecutive numbers, usually 1, 2</a:t>
            </a:r>
            <a:r>
              <a:rPr lang="en-US" dirty="0" smtClean="0"/>
              <a:t>, 3 </a:t>
            </a:r>
            <a:r>
              <a:rPr lang="en-US" dirty="0"/>
              <a:t>. . . . . . . </a:t>
            </a:r>
            <a:r>
              <a:rPr lang="en-US" i="1" dirty="0"/>
              <a:t>n</a:t>
            </a:r>
            <a:r>
              <a:rPr lang="en-US" dirty="0" smtClean="0"/>
              <a:t>.</a:t>
            </a:r>
          </a:p>
          <a:p>
            <a:r>
              <a:rPr lang="en-US" dirty="0" smtClean="0"/>
              <a:t> </a:t>
            </a:r>
            <a:r>
              <a:rPr lang="en-US" dirty="0"/>
              <a:t>if we choose the name </a:t>
            </a:r>
            <a:r>
              <a:rPr lang="en-US" b="1" dirty="0"/>
              <a:t>A </a:t>
            </a:r>
            <a:r>
              <a:rPr lang="en-US" dirty="0"/>
              <a:t>for the array, then the elements of </a:t>
            </a:r>
            <a:r>
              <a:rPr lang="en-US" b="1" dirty="0"/>
              <a:t>A </a:t>
            </a:r>
            <a:r>
              <a:rPr lang="en-US" dirty="0"/>
              <a:t>are denoted </a:t>
            </a:r>
            <a:r>
              <a:rPr lang="en-US" dirty="0" smtClean="0"/>
              <a:t>by subscript </a:t>
            </a:r>
            <a:r>
              <a:rPr lang="en-US" dirty="0"/>
              <a:t>notation</a:t>
            </a:r>
          </a:p>
          <a:p>
            <a:r>
              <a:rPr lang="pt-BR" b="1" dirty="0" smtClean="0"/>
              <a:t>                      A </a:t>
            </a:r>
            <a:r>
              <a:rPr lang="pt-BR" dirty="0"/>
              <a:t>1, </a:t>
            </a:r>
            <a:r>
              <a:rPr lang="pt-BR" b="1" dirty="0"/>
              <a:t>A </a:t>
            </a:r>
            <a:r>
              <a:rPr lang="pt-BR" dirty="0"/>
              <a:t>2, </a:t>
            </a:r>
            <a:r>
              <a:rPr lang="pt-BR" b="1" dirty="0"/>
              <a:t>A </a:t>
            </a:r>
            <a:r>
              <a:rPr lang="pt-BR" dirty="0"/>
              <a:t>3 . . . . </a:t>
            </a:r>
            <a:r>
              <a:rPr lang="pt-BR" b="1" dirty="0"/>
              <a:t>A </a:t>
            </a:r>
            <a:r>
              <a:rPr lang="pt-BR" dirty="0"/>
              <a:t>n</a:t>
            </a:r>
          </a:p>
          <a:p>
            <a:r>
              <a:rPr lang="en-US" dirty="0"/>
              <a:t>or by the parenthesis notation</a:t>
            </a:r>
          </a:p>
          <a:p>
            <a:r>
              <a:rPr lang="pt-BR" dirty="0" smtClean="0"/>
              <a:t>                      A </a:t>
            </a:r>
            <a:r>
              <a:rPr lang="pt-BR" dirty="0"/>
              <a:t>(1), A (2), A (3) . . . . . . A (n)</a:t>
            </a:r>
          </a:p>
          <a:p>
            <a:r>
              <a:rPr lang="en-US" dirty="0"/>
              <a:t>or by the bracket notation</a:t>
            </a:r>
          </a:p>
          <a:p>
            <a:r>
              <a:rPr lang="pt-BR" dirty="0" smtClean="0"/>
              <a:t>                      A </a:t>
            </a:r>
            <a:r>
              <a:rPr lang="pt-BR" dirty="0"/>
              <a:t>[1], A [2], A [3] . . . . . . A [n]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6204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0"/>
            <a:ext cx="8991600" cy="67056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08720"/>
            <a:ext cx="8610600" cy="4539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2762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6038"/>
            <a:ext cx="7696200" cy="6397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Applications of Array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5344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Arrays are used to implement mathematical vectors and matrices, as well as other kinds of rectangular tables. </a:t>
            </a:r>
          </a:p>
          <a:p>
            <a:r>
              <a:rPr lang="en-US" dirty="0" smtClean="0"/>
              <a:t>Many databases, small and large, consist of (or include) one-dimensional arrays whose elements are records.</a:t>
            </a:r>
          </a:p>
          <a:p>
            <a:r>
              <a:rPr lang="en-US" dirty="0" smtClean="0"/>
              <a:t>Arrays are used to implement other data structures, such as heaps, hash tables, dequeues, queues, stacks, and strings.</a:t>
            </a:r>
          </a:p>
          <a:p>
            <a:r>
              <a:rPr lang="en-US" dirty="0"/>
              <a:t>Arrays can be used to determine partial or complete control flow in programs, as a </a:t>
            </a:r>
            <a:r>
              <a:rPr lang="en-US" dirty="0" smtClean="0"/>
              <a:t>compact alternative </a:t>
            </a:r>
            <a:r>
              <a:rPr lang="en-US" dirty="0"/>
              <a:t>to (otherwise repetitive) multiple IF statements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9899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Assignments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/>
          <a:lstStyle/>
          <a:p>
            <a:r>
              <a:rPr lang="en-US" dirty="0"/>
              <a:t>Using “</a:t>
            </a:r>
            <a:r>
              <a:rPr lang="en-US" i="1" dirty="0"/>
              <a:t>Bubble Sort</a:t>
            </a:r>
            <a:r>
              <a:rPr lang="en-US" dirty="0"/>
              <a:t>” techniques, sort the following array </a:t>
            </a:r>
            <a:r>
              <a:rPr lang="en-US" dirty="0" smtClean="0"/>
              <a:t>{5, </a:t>
            </a:r>
            <a:r>
              <a:rPr lang="en-US" dirty="0"/>
              <a:t>2</a:t>
            </a:r>
            <a:r>
              <a:rPr lang="en-US" dirty="0" smtClean="0"/>
              <a:t>, 7,1, </a:t>
            </a:r>
            <a:r>
              <a:rPr lang="en-US" dirty="0"/>
              <a:t>3</a:t>
            </a:r>
            <a:r>
              <a:rPr lang="en-US" dirty="0" smtClean="0"/>
              <a:t>, 6} </a:t>
            </a:r>
            <a:r>
              <a:rPr lang="en-US" dirty="0"/>
              <a:t>in a three pass</a:t>
            </a:r>
            <a:r>
              <a:rPr lang="en-US" dirty="0" smtClean="0"/>
              <a:t>.</a:t>
            </a:r>
          </a:p>
          <a:p>
            <a:r>
              <a:rPr lang="en-US" i="1" dirty="0" smtClean="0"/>
              <a:t>Bubble Sort </a:t>
            </a:r>
            <a:r>
              <a:rPr lang="en-US" dirty="0" smtClean="0"/>
              <a:t>the </a:t>
            </a:r>
            <a:r>
              <a:rPr lang="en-US" dirty="0"/>
              <a:t>following array </a:t>
            </a:r>
            <a:r>
              <a:rPr lang="en-US" dirty="0" smtClean="0"/>
              <a:t>{7,3,1,5, 4} </a:t>
            </a:r>
            <a:r>
              <a:rPr lang="en-US" dirty="0"/>
              <a:t>in </a:t>
            </a:r>
            <a:r>
              <a:rPr lang="en-US" dirty="0" smtClean="0"/>
              <a:t>an ascending and descending order</a:t>
            </a:r>
          </a:p>
          <a:p>
            <a:r>
              <a:rPr lang="en-US" dirty="0"/>
              <a:t>Using “</a:t>
            </a:r>
            <a:r>
              <a:rPr lang="en-US" i="1" dirty="0"/>
              <a:t>Bubble Sort</a:t>
            </a:r>
            <a:r>
              <a:rPr lang="en-US" dirty="0"/>
              <a:t>” techniques, sort the following array </a:t>
            </a:r>
            <a:r>
              <a:rPr lang="en-US" dirty="0" smtClean="0"/>
              <a:t>{6, 7,8,4, 2,3</a:t>
            </a:r>
            <a:r>
              <a:rPr lang="en-US" dirty="0"/>
              <a:t>, </a:t>
            </a:r>
            <a:r>
              <a:rPr lang="en-US" dirty="0" smtClean="0"/>
              <a:t>1, 5} </a:t>
            </a:r>
            <a:r>
              <a:rPr lang="en-US" dirty="0"/>
              <a:t>in </a:t>
            </a:r>
            <a:r>
              <a:rPr lang="en-US" dirty="0" smtClean="0"/>
              <a:t>a six </a:t>
            </a:r>
            <a:r>
              <a:rPr lang="en-US" dirty="0"/>
              <a:t>pass.</a:t>
            </a:r>
          </a:p>
          <a:p>
            <a:endParaRPr lang="en-US" dirty="0"/>
          </a:p>
          <a:p>
            <a:r>
              <a:rPr lang="en-US" dirty="0"/>
              <a:t>In a tabular form differentiate between dynamic and static memory allocation.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0912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7724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Linear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/>
          </a:bodyPr>
          <a:lstStyle/>
          <a:p>
            <a:r>
              <a:rPr lang="en-US" dirty="0" smtClean="0"/>
              <a:t>A linear list is arranged in one dimensional array.</a:t>
            </a:r>
          </a:p>
          <a:p>
            <a:pPr marL="0" indent="0">
              <a:buNone/>
            </a:pPr>
            <a:r>
              <a:rPr lang="en-US" dirty="0" smtClean="0"/>
              <a:t>                  </a:t>
            </a:r>
            <a:r>
              <a:rPr lang="en-US" b="1" dirty="0" smtClean="0"/>
              <a:t>Operations on Linear List</a:t>
            </a:r>
          </a:p>
          <a:p>
            <a:pPr marL="0" indent="0">
              <a:buNone/>
            </a:pPr>
            <a:r>
              <a:rPr lang="en-US" dirty="0" smtClean="0"/>
              <a:t>The following operations can be performed on linear list:</a:t>
            </a:r>
          </a:p>
          <a:p>
            <a:r>
              <a:rPr lang="en-US" dirty="0" smtClean="0"/>
              <a:t>Add: elements can be added to linear list</a:t>
            </a:r>
          </a:p>
          <a:p>
            <a:r>
              <a:rPr lang="en-US" dirty="0" smtClean="0"/>
              <a:t>Set: a particular elements in linear list can be replaced by another or overwritten by another.</a:t>
            </a:r>
          </a:p>
          <a:p>
            <a:r>
              <a:rPr lang="en-US" dirty="0" smtClean="0"/>
              <a:t>Remove: a particular elements in linear list can be deleted</a:t>
            </a:r>
          </a:p>
          <a:p>
            <a:r>
              <a:rPr lang="en-US" dirty="0" smtClean="0"/>
              <a:t>Get: an elements in linear list can be retrieved.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436433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228600"/>
            <a:ext cx="8839200" cy="6400800"/>
          </a:xfrm>
        </p:spPr>
        <p:txBody>
          <a:bodyPr/>
          <a:lstStyle/>
          <a:p>
            <a:r>
              <a:rPr lang="en-US" dirty="0"/>
              <a:t>Supposing “</a:t>
            </a:r>
            <a:r>
              <a:rPr lang="en-US" b="1" dirty="0"/>
              <a:t>COMPUTER</a:t>
            </a:r>
            <a:r>
              <a:rPr lang="en-US" dirty="0"/>
              <a:t>” is a list called </a:t>
            </a:r>
            <a:r>
              <a:rPr lang="en-US" b="1" dirty="0"/>
              <a:t>L </a:t>
            </a:r>
            <a:r>
              <a:rPr lang="en-US" dirty="0"/>
              <a:t>that is arranged in a one dimensional array: </a:t>
            </a:r>
          </a:p>
          <a:p>
            <a:pPr lvl="0"/>
            <a:r>
              <a:rPr lang="en-US" dirty="0"/>
              <a:t>perform the following operations on the list;</a:t>
            </a:r>
          </a:p>
          <a:p>
            <a:pPr marL="0" lvl="0" indent="0">
              <a:buNone/>
            </a:pPr>
            <a:r>
              <a:rPr lang="en-US" dirty="0" smtClean="0"/>
              <a:t>i. Add </a:t>
            </a:r>
            <a:r>
              <a:rPr lang="en-US" dirty="0"/>
              <a:t>(5,D,L) 		iii.   Remove (R,L)</a:t>
            </a:r>
          </a:p>
          <a:p>
            <a:pPr marL="0" indent="0">
              <a:buNone/>
            </a:pPr>
            <a:r>
              <a:rPr lang="en-US" dirty="0" smtClean="0"/>
              <a:t>ii. Set </a:t>
            </a:r>
            <a:r>
              <a:rPr lang="en-US" dirty="0"/>
              <a:t>(4,I,L) 		iv. Get(3,L)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  Add(5,D,L</a:t>
            </a:r>
            <a:r>
              <a:rPr lang="en-US" dirty="0"/>
              <a:t>)       		Before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                          After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1628168"/>
              </p:ext>
            </p:extLst>
          </p:nvPr>
        </p:nvGraphicFramePr>
        <p:xfrm>
          <a:off x="685800" y="3810000"/>
          <a:ext cx="7620000" cy="685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  <a:gridCol w="9525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5300626"/>
              </p:ext>
            </p:extLst>
          </p:nvPr>
        </p:nvGraphicFramePr>
        <p:xfrm>
          <a:off x="762000" y="5562600"/>
          <a:ext cx="739140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34206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458200" cy="6172200"/>
          </a:xfrm>
        </p:spPr>
        <p:txBody>
          <a:bodyPr>
            <a:normAutofit/>
          </a:bodyPr>
          <a:lstStyle/>
          <a:p>
            <a:r>
              <a:rPr lang="en-US" sz="2800" dirty="0"/>
              <a:t>Set (4,I,L) 		</a:t>
            </a:r>
            <a:r>
              <a:rPr lang="en-US" sz="2800" dirty="0" smtClean="0"/>
              <a:t>Before</a:t>
            </a:r>
          </a:p>
          <a:p>
            <a:endParaRPr lang="en-US" sz="28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r>
              <a:rPr lang="en-US" sz="2800" dirty="0" smtClean="0"/>
              <a:t>                                      After </a:t>
            </a:r>
          </a:p>
          <a:p>
            <a:endParaRPr lang="en-US" sz="2800" dirty="0"/>
          </a:p>
          <a:p>
            <a:endParaRPr lang="en-US" sz="1600" dirty="0" smtClean="0"/>
          </a:p>
          <a:p>
            <a:r>
              <a:rPr lang="en-US" sz="2800" dirty="0"/>
              <a:t>Remove (R,L)			Before</a:t>
            </a:r>
          </a:p>
          <a:p>
            <a:endParaRPr lang="en-US" sz="2800" dirty="0"/>
          </a:p>
          <a:p>
            <a:endParaRPr lang="en-US" sz="1800" dirty="0"/>
          </a:p>
          <a:p>
            <a:pPr marL="0" indent="0">
              <a:buNone/>
            </a:pPr>
            <a:r>
              <a:rPr lang="en-US" sz="2800" dirty="0" smtClean="0"/>
              <a:t>                                                 After </a:t>
            </a:r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r>
              <a:rPr lang="en-US" sz="2800" dirty="0"/>
              <a:t>Get(3,L)     returns the value of the third node = P</a:t>
            </a:r>
          </a:p>
          <a:p>
            <a:endParaRPr lang="en-US" sz="2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483785"/>
              </p:ext>
            </p:extLst>
          </p:nvPr>
        </p:nvGraphicFramePr>
        <p:xfrm>
          <a:off x="609600" y="1066800"/>
          <a:ext cx="739140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U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632552"/>
              </p:ext>
            </p:extLst>
          </p:nvPr>
        </p:nvGraphicFramePr>
        <p:xfrm>
          <a:off x="609600" y="2362200"/>
          <a:ext cx="739140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8435622"/>
              </p:ext>
            </p:extLst>
          </p:nvPr>
        </p:nvGraphicFramePr>
        <p:xfrm>
          <a:off x="685800" y="3733800"/>
          <a:ext cx="7391403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R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6564137"/>
              </p:ext>
            </p:extLst>
          </p:nvPr>
        </p:nvGraphicFramePr>
        <p:xfrm>
          <a:off x="762000" y="5105400"/>
          <a:ext cx="6570136" cy="76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  <a:gridCol w="821267"/>
              </a:tblGrid>
              <a:tr h="7620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O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P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I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T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712913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Supposing </a:t>
            </a:r>
            <a:r>
              <a:rPr lang="en-US" dirty="0" smtClean="0"/>
              <a:t>“</a:t>
            </a:r>
            <a:r>
              <a:rPr lang="en-US" b="1" dirty="0" smtClean="0"/>
              <a:t>SOCIOLOGY</a:t>
            </a:r>
            <a:r>
              <a:rPr lang="en-US" dirty="0" smtClean="0"/>
              <a:t>” </a:t>
            </a:r>
            <a:r>
              <a:rPr lang="en-US" dirty="0"/>
              <a:t>is a list called </a:t>
            </a:r>
            <a:r>
              <a:rPr lang="en-US" b="1" dirty="0"/>
              <a:t>L </a:t>
            </a:r>
            <a:r>
              <a:rPr lang="en-US" dirty="0"/>
              <a:t>that is arranged in a one dimensional array: perform the following operations on the list;</a:t>
            </a:r>
          </a:p>
          <a:p>
            <a:pPr marL="0" lvl="0" indent="0">
              <a:buNone/>
            </a:pPr>
            <a:r>
              <a:rPr lang="en-US" dirty="0" smtClean="0"/>
              <a:t>i.   Set (4,U,L</a:t>
            </a:r>
            <a:r>
              <a:rPr lang="en-US" dirty="0"/>
              <a:t>) 		iii.   </a:t>
            </a:r>
            <a:r>
              <a:rPr lang="en-US" dirty="0" smtClean="0"/>
              <a:t>Get(5,L</a:t>
            </a:r>
            <a:r>
              <a:rPr lang="en-US" dirty="0"/>
              <a:t>)</a:t>
            </a:r>
          </a:p>
          <a:p>
            <a:pPr marL="571500" indent="-571500">
              <a:buAutoNum type="romanLcPeriod" startAt="2"/>
            </a:pPr>
            <a:r>
              <a:rPr lang="en-US" dirty="0" smtClean="0"/>
              <a:t>Add (2,D,L</a:t>
            </a:r>
            <a:r>
              <a:rPr lang="en-US" dirty="0"/>
              <a:t>)		iv.   Remove </a:t>
            </a:r>
            <a:r>
              <a:rPr lang="en-US" dirty="0" smtClean="0"/>
              <a:t>(L,L</a:t>
            </a:r>
            <a:r>
              <a:rPr lang="en-US" dirty="0"/>
              <a:t>) </a:t>
            </a:r>
            <a:endParaRPr lang="en-US" dirty="0" smtClean="0"/>
          </a:p>
          <a:p>
            <a:pPr lvl="0"/>
            <a:r>
              <a:rPr lang="en-US" dirty="0"/>
              <a:t>Supposing </a:t>
            </a:r>
            <a:r>
              <a:rPr lang="en-US" dirty="0" smtClean="0"/>
              <a:t>“</a:t>
            </a:r>
            <a:r>
              <a:rPr lang="en-US" b="1" dirty="0" smtClean="0"/>
              <a:t>ASSIGNMENT</a:t>
            </a:r>
            <a:r>
              <a:rPr lang="en-US" dirty="0" smtClean="0"/>
              <a:t>” </a:t>
            </a:r>
            <a:r>
              <a:rPr lang="en-US" dirty="0"/>
              <a:t>is a list called </a:t>
            </a:r>
            <a:r>
              <a:rPr lang="en-US" b="1" dirty="0"/>
              <a:t>L </a:t>
            </a:r>
            <a:r>
              <a:rPr lang="en-US" dirty="0"/>
              <a:t>that is arranged in a one dimensional array: perform the following operations on the list;</a:t>
            </a:r>
          </a:p>
          <a:p>
            <a:pPr marL="0" lvl="0" indent="0">
              <a:buNone/>
            </a:pPr>
            <a:r>
              <a:rPr lang="en-US" dirty="0"/>
              <a:t>i.   </a:t>
            </a:r>
            <a:r>
              <a:rPr lang="en-US" dirty="0" smtClean="0"/>
              <a:t>Remove(G,L) </a:t>
            </a:r>
            <a:r>
              <a:rPr lang="en-US" dirty="0"/>
              <a:t>	</a:t>
            </a:r>
            <a:r>
              <a:rPr lang="en-US" dirty="0" smtClean="0"/>
              <a:t>      iii</a:t>
            </a:r>
            <a:r>
              <a:rPr lang="en-US" dirty="0"/>
              <a:t>.   </a:t>
            </a:r>
            <a:r>
              <a:rPr lang="en-US" smtClean="0"/>
              <a:t>Add (9,S,L</a:t>
            </a:r>
            <a:r>
              <a:rPr lang="en-US" dirty="0"/>
              <a:t>)</a:t>
            </a:r>
          </a:p>
          <a:p>
            <a:pPr marL="0" indent="0">
              <a:buNone/>
            </a:pPr>
            <a:r>
              <a:rPr lang="en-US" dirty="0"/>
              <a:t>ii.  </a:t>
            </a:r>
            <a:r>
              <a:rPr lang="en-US" dirty="0" smtClean="0"/>
              <a:t>Get (3,L</a:t>
            </a:r>
            <a:r>
              <a:rPr lang="en-US" dirty="0"/>
              <a:t>)		</a:t>
            </a:r>
            <a:r>
              <a:rPr lang="en-US" dirty="0" smtClean="0"/>
              <a:t>      iv</a:t>
            </a:r>
            <a:r>
              <a:rPr lang="en-US" dirty="0"/>
              <a:t>. Set </a:t>
            </a:r>
            <a:r>
              <a:rPr lang="en-US" dirty="0" smtClean="0"/>
              <a:t>(6,P,L</a:t>
            </a:r>
            <a:r>
              <a:rPr lang="en-US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524734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Linked List Data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686800" cy="5562600"/>
          </a:xfrm>
        </p:spPr>
        <p:txBody>
          <a:bodyPr>
            <a:normAutofit/>
          </a:bodyPr>
          <a:lstStyle/>
          <a:p>
            <a:r>
              <a:rPr lang="en-US" dirty="0"/>
              <a:t>A linked list or one way list is a linear collection of data elements, called nodes, where the linear order is given by means of </a:t>
            </a:r>
            <a:r>
              <a:rPr lang="en-US" b="1" i="1" dirty="0"/>
              <a:t>“</a:t>
            </a:r>
            <a:r>
              <a:rPr lang="en-US" dirty="0"/>
              <a:t>pointers</a:t>
            </a:r>
            <a:r>
              <a:rPr lang="en-US" b="1" i="1" dirty="0"/>
              <a:t>”</a:t>
            </a:r>
            <a:r>
              <a:rPr lang="en-US" dirty="0"/>
              <a:t>. Each node is divided into two parts.</a:t>
            </a:r>
          </a:p>
          <a:p>
            <a:r>
              <a:rPr lang="en-US" dirty="0" smtClean="0"/>
              <a:t>The </a:t>
            </a:r>
            <a:r>
              <a:rPr lang="en-US" dirty="0"/>
              <a:t>first part contains the information of the element.</a:t>
            </a:r>
          </a:p>
          <a:p>
            <a:r>
              <a:rPr lang="en-US" dirty="0" smtClean="0"/>
              <a:t>The </a:t>
            </a:r>
            <a:r>
              <a:rPr lang="en-US" dirty="0"/>
              <a:t>second part called the link field contains the address of the next node in the list.</a:t>
            </a:r>
          </a:p>
          <a:p>
            <a:r>
              <a:rPr lang="en-US" dirty="0" smtClean="0"/>
              <a:t>This </a:t>
            </a:r>
            <a:r>
              <a:rPr lang="en-US" dirty="0"/>
              <a:t>is an example of linked list: </a:t>
            </a:r>
          </a:p>
        </p:txBody>
      </p:sp>
    </p:spTree>
    <p:extLst>
      <p:ext uri="{BB962C8B-B14F-4D97-AF65-F5344CB8AC3E}">
        <p14:creationId xmlns:p14="http://schemas.microsoft.com/office/powerpoint/2010/main" val="291958590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04800"/>
            <a:ext cx="8763000" cy="6324600"/>
          </a:xfrm>
        </p:spPr>
        <p:txBody>
          <a:bodyPr>
            <a:normAutofit fontScale="92500" lnSpcReduction="20000"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The </a:t>
            </a:r>
            <a:r>
              <a:rPr lang="en-US" b="1" i="1" dirty="0"/>
              <a:t>Head </a:t>
            </a:r>
            <a:r>
              <a:rPr lang="en-US" dirty="0"/>
              <a:t>is a special pointer variable which contains the address of the first node of the list. If there is no node available in the list then </a:t>
            </a:r>
            <a:r>
              <a:rPr lang="en-US" b="1" i="1" dirty="0"/>
              <a:t>Head </a:t>
            </a:r>
            <a:r>
              <a:rPr lang="en-US" dirty="0"/>
              <a:t>contains </a:t>
            </a:r>
            <a:r>
              <a:rPr lang="en-US" b="1" i="1" dirty="0"/>
              <a:t>NULL </a:t>
            </a:r>
            <a:r>
              <a:rPr lang="en-US" dirty="0"/>
              <a:t>value </a:t>
            </a:r>
            <a:r>
              <a:rPr lang="en-US" dirty="0" smtClean="0"/>
              <a:t>meaning that, </a:t>
            </a:r>
            <a:r>
              <a:rPr lang="en-US" dirty="0"/>
              <a:t>List is empty.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left part of the each node represents the information part of the node, which may contain an entire record of data (e.g. ID, name, marks, age </a:t>
            </a:r>
            <a:r>
              <a:rPr lang="en-US" dirty="0" err="1"/>
              <a:t>etc</a:t>
            </a:r>
            <a:r>
              <a:rPr lang="en-US" dirty="0" smtClean="0"/>
              <a:t>).</a:t>
            </a:r>
          </a:p>
          <a:p>
            <a:r>
              <a:rPr lang="en-US" dirty="0" smtClean="0"/>
              <a:t>The </a:t>
            </a:r>
            <a:r>
              <a:rPr lang="en-US" dirty="0"/>
              <a:t>right part represents pointer/link to </a:t>
            </a:r>
            <a:r>
              <a:rPr lang="en-US" dirty="0" smtClean="0"/>
              <a:t>he </a:t>
            </a:r>
            <a:r>
              <a:rPr lang="en-US" dirty="0"/>
              <a:t>next node.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next pointer of the last node is </a:t>
            </a:r>
            <a:r>
              <a:rPr lang="en-US" b="1" i="1" dirty="0"/>
              <a:t>null </a:t>
            </a:r>
            <a:r>
              <a:rPr lang="en-US" dirty="0"/>
              <a:t>pointer signal the end of the list.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52400"/>
            <a:ext cx="8509000" cy="1905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963502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457200"/>
            <a:ext cx="8763000" cy="62484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	Types </a:t>
            </a:r>
            <a:r>
              <a:rPr lang="en-US" b="1" dirty="0"/>
              <a:t>of linked lists</a:t>
            </a:r>
            <a:endParaRPr lang="en-US" dirty="0"/>
          </a:p>
          <a:p>
            <a:r>
              <a:rPr lang="en-US" b="1" dirty="0" smtClean="0">
                <a:solidFill>
                  <a:schemeClr val="accent1"/>
                </a:solidFill>
              </a:rPr>
              <a:t>Singly </a:t>
            </a:r>
            <a:r>
              <a:rPr lang="en-US" b="1" dirty="0">
                <a:solidFill>
                  <a:schemeClr val="accent1"/>
                </a:solidFill>
              </a:rPr>
              <a:t>linked list:</a:t>
            </a:r>
            <a:r>
              <a:rPr lang="en-US" dirty="0"/>
              <a:t> it begins with a pointer to the first node; it terminates with a null pointer and traverse is in one direction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 smtClean="0">
                <a:solidFill>
                  <a:schemeClr val="accent1"/>
                </a:solidFill>
              </a:rPr>
              <a:t>Circular</a:t>
            </a:r>
            <a:r>
              <a:rPr lang="en-US" b="1" dirty="0">
                <a:solidFill>
                  <a:schemeClr val="accent1"/>
                </a:solidFill>
              </a:rPr>
              <a:t>, singly linked:</a:t>
            </a:r>
            <a:r>
              <a:rPr lang="en-US" dirty="0"/>
              <a:t> it has pointer in the last node points back to the first </a:t>
            </a:r>
            <a:r>
              <a:rPr lang="en-US" dirty="0" smtClean="0"/>
              <a:t>node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38400"/>
            <a:ext cx="8428072" cy="1285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7200" y="4953000"/>
            <a:ext cx="10039350" cy="129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496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"/>
            <a:ext cx="8229600" cy="5973763"/>
          </a:xfrm>
        </p:spPr>
        <p:txBody>
          <a:bodyPr>
            <a:normAutofit fontScale="92500"/>
          </a:bodyPr>
          <a:lstStyle/>
          <a:p>
            <a:r>
              <a:rPr lang="en-US" dirty="0"/>
              <a:t>There are three ways in which the elements of an array can be indexed:</a:t>
            </a:r>
          </a:p>
          <a:p>
            <a:r>
              <a:rPr lang="en-US" b="1" dirty="0" smtClean="0">
                <a:solidFill>
                  <a:schemeClr val="accent1"/>
                </a:solidFill>
              </a:rPr>
              <a:t>0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i="1" dirty="0">
                <a:solidFill>
                  <a:schemeClr val="accent1"/>
                </a:solidFill>
              </a:rPr>
              <a:t>zero-based indexing</a:t>
            </a:r>
            <a:r>
              <a:rPr lang="en-US" dirty="0">
                <a:solidFill>
                  <a:schemeClr val="accent1"/>
                </a:solidFill>
              </a:rPr>
              <a:t>): </a:t>
            </a:r>
            <a:r>
              <a:rPr lang="en-US" dirty="0"/>
              <a:t>The first element of the array is indexed by subscript of 0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>
                <a:solidFill>
                  <a:schemeClr val="accent1"/>
                </a:solidFill>
              </a:rPr>
              <a:t>1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i="1" dirty="0">
                <a:solidFill>
                  <a:schemeClr val="accent1"/>
                </a:solidFill>
              </a:rPr>
              <a:t>one-based indexing</a:t>
            </a:r>
            <a:r>
              <a:rPr lang="en-US" dirty="0">
                <a:solidFill>
                  <a:schemeClr val="accent1"/>
                </a:solidFill>
              </a:rPr>
              <a:t>): </a:t>
            </a:r>
            <a:r>
              <a:rPr lang="en-US" dirty="0"/>
              <a:t>The first element of the array is indexed by subscript of 1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dirty="0" smtClean="0">
                <a:solidFill>
                  <a:schemeClr val="accent1"/>
                </a:solidFill>
              </a:rPr>
              <a:t>n </a:t>
            </a:r>
            <a:r>
              <a:rPr lang="en-US" dirty="0">
                <a:solidFill>
                  <a:schemeClr val="accent1"/>
                </a:solidFill>
              </a:rPr>
              <a:t>(</a:t>
            </a:r>
            <a:r>
              <a:rPr lang="en-US" i="1" dirty="0">
                <a:solidFill>
                  <a:schemeClr val="accent1"/>
                </a:solidFill>
              </a:rPr>
              <a:t>n-based indexing</a:t>
            </a:r>
            <a:r>
              <a:rPr lang="en-US" dirty="0">
                <a:solidFill>
                  <a:schemeClr val="accent1"/>
                </a:solidFill>
              </a:rPr>
              <a:t>): </a:t>
            </a:r>
            <a:r>
              <a:rPr lang="en-US" dirty="0"/>
              <a:t>The base index of an array can be freely chosen. </a:t>
            </a:r>
            <a:endParaRPr lang="en-US" dirty="0" smtClean="0"/>
          </a:p>
          <a:p>
            <a:r>
              <a:rPr lang="en-US" dirty="0" smtClean="0"/>
              <a:t>Usually </a:t>
            </a:r>
            <a:r>
              <a:rPr lang="en-US" dirty="0"/>
              <a:t>programming languages </a:t>
            </a:r>
            <a:r>
              <a:rPr lang="en-US" dirty="0" smtClean="0"/>
              <a:t>allowing </a:t>
            </a:r>
            <a:r>
              <a:rPr lang="en-US" i="1" dirty="0" smtClean="0"/>
              <a:t>n-based </a:t>
            </a:r>
            <a:r>
              <a:rPr lang="en-US" i="1" dirty="0"/>
              <a:t>indexing </a:t>
            </a:r>
            <a:r>
              <a:rPr lang="en-US" dirty="0"/>
              <a:t>also allow negative index values and other scalar data types like enumerations, or </a:t>
            </a:r>
            <a:r>
              <a:rPr lang="en-US" dirty="0" smtClean="0"/>
              <a:t>characters may </a:t>
            </a:r>
            <a:r>
              <a:rPr lang="en-US" dirty="0"/>
              <a:t>be used as an array index.</a:t>
            </a:r>
          </a:p>
        </p:txBody>
      </p:sp>
    </p:spTree>
    <p:extLst>
      <p:ext uri="{BB962C8B-B14F-4D97-AF65-F5344CB8AC3E}">
        <p14:creationId xmlns:p14="http://schemas.microsoft.com/office/powerpoint/2010/main" val="125309414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763000" cy="6705600"/>
          </a:xfrm>
        </p:spPr>
        <p:txBody>
          <a:bodyPr/>
          <a:lstStyle/>
          <a:p>
            <a:r>
              <a:rPr lang="en-US" b="1" dirty="0">
                <a:solidFill>
                  <a:schemeClr val="accent1"/>
                </a:solidFill>
              </a:rPr>
              <a:t>Doubly linked list:</a:t>
            </a:r>
            <a:r>
              <a:rPr lang="en-US" dirty="0"/>
              <a:t> it has two “start pointers” – first element and last element; each node has a forward pointer and a backward pointer, it allows traversals both forwards and </a:t>
            </a:r>
            <a:r>
              <a:rPr lang="en-US" dirty="0" smtClean="0"/>
              <a:t>backwards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b="1" dirty="0">
                <a:solidFill>
                  <a:schemeClr val="accent1"/>
                </a:solidFill>
              </a:rPr>
              <a:t>Circular, doubly linked list:</a:t>
            </a:r>
            <a:r>
              <a:rPr lang="en-US" dirty="0"/>
              <a:t> has forward pointer of the last node points to the first node and backward pointer of the first node points to the last node.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2074223"/>
            <a:ext cx="8879681" cy="13547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09600" y="5280573"/>
            <a:ext cx="10162248" cy="14250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83298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553200"/>
          </a:xfrm>
        </p:spPr>
        <p:txBody>
          <a:bodyPr>
            <a:normAutofit fontScale="77500" lnSpcReduction="20000"/>
          </a:bodyPr>
          <a:lstStyle/>
          <a:p>
            <a:r>
              <a:rPr lang="en-US" dirty="0">
                <a:solidFill>
                  <a:schemeClr val="accent1"/>
                </a:solidFill>
              </a:rPr>
              <a:t>Header Linked List:</a:t>
            </a:r>
            <a:r>
              <a:rPr lang="en-US" dirty="0"/>
              <a:t> this linked list contains a header node that contains information regarding complete linked list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b="1" dirty="0" smtClean="0"/>
              <a:t>		The </a:t>
            </a:r>
            <a:r>
              <a:rPr lang="en-US" b="1" dirty="0"/>
              <a:t>Operations on the Linear Lists</a:t>
            </a:r>
          </a:p>
          <a:p>
            <a:r>
              <a:rPr lang="en-US" dirty="0"/>
              <a:t>Various operations </a:t>
            </a:r>
            <a:r>
              <a:rPr lang="en-US" dirty="0" smtClean="0"/>
              <a:t>on linear lists are</a:t>
            </a:r>
            <a:r>
              <a:rPr lang="en-US" dirty="0"/>
              <a:t>: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Search</a:t>
            </a:r>
            <a:r>
              <a:rPr lang="en-US" dirty="0">
                <a:solidFill>
                  <a:srgbClr val="FF0000"/>
                </a:solidFill>
              </a:rPr>
              <a:t>:</a:t>
            </a:r>
            <a:r>
              <a:rPr lang="en-US" dirty="0"/>
              <a:t> This operation involves the searching of an element in the linked list.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Additional </a:t>
            </a:r>
            <a:r>
              <a:rPr lang="en-US" dirty="0">
                <a:solidFill>
                  <a:srgbClr val="FF0000"/>
                </a:solidFill>
              </a:rPr>
              <a:t>(Inserting</a:t>
            </a:r>
            <a:r>
              <a:rPr lang="en-US" dirty="0" smtClean="0">
                <a:solidFill>
                  <a:srgbClr val="FF0000"/>
                </a:solidFill>
              </a:rPr>
              <a:t>):</a:t>
            </a:r>
            <a:r>
              <a:rPr lang="en-US" dirty="0" smtClean="0"/>
              <a:t> </a:t>
            </a:r>
            <a:r>
              <a:rPr lang="en-US" dirty="0"/>
              <a:t>To add new node to data structure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Deletion:</a:t>
            </a:r>
            <a:r>
              <a:rPr lang="en-US" dirty="0" smtClean="0"/>
              <a:t> </a:t>
            </a:r>
            <a:r>
              <a:rPr lang="en-US" dirty="0"/>
              <a:t>To delete a node from data structure.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Merge:</a:t>
            </a:r>
            <a:r>
              <a:rPr lang="en-US" dirty="0" smtClean="0"/>
              <a:t> </a:t>
            </a:r>
            <a:r>
              <a:rPr lang="en-US" dirty="0"/>
              <a:t>To merge two structures or more to constituting one structure.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Split:</a:t>
            </a:r>
            <a:r>
              <a:rPr lang="en-US" dirty="0" smtClean="0"/>
              <a:t> </a:t>
            </a:r>
            <a:r>
              <a:rPr lang="en-US" dirty="0"/>
              <a:t>To divide data structure to two structures or more.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Counting:</a:t>
            </a:r>
            <a:r>
              <a:rPr lang="en-US" dirty="0" smtClean="0"/>
              <a:t> </a:t>
            </a:r>
            <a:r>
              <a:rPr lang="en-US" dirty="0"/>
              <a:t>counting some of items or nodes in data structure</a:t>
            </a:r>
            <a:r>
              <a:rPr lang="en-US" dirty="0" smtClean="0"/>
              <a:t>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Copying:</a:t>
            </a:r>
            <a:r>
              <a:rPr lang="en-US" dirty="0" smtClean="0"/>
              <a:t> </a:t>
            </a:r>
            <a:r>
              <a:rPr lang="en-US" dirty="0"/>
              <a:t>copy data of data structure to another data structure.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Sort:</a:t>
            </a:r>
            <a:r>
              <a:rPr lang="en-US" dirty="0" smtClean="0"/>
              <a:t> </a:t>
            </a:r>
            <a:r>
              <a:rPr lang="en-US" dirty="0"/>
              <a:t>sort items or nodes in data structure according to the value of the field or set of fields.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Access:</a:t>
            </a:r>
            <a:r>
              <a:rPr lang="en-US" dirty="0" smtClean="0"/>
              <a:t> </a:t>
            </a:r>
            <a:r>
              <a:rPr lang="en-US" dirty="0"/>
              <a:t>To access from node or item to another one may be need some of purposes to test </a:t>
            </a:r>
            <a:r>
              <a:rPr lang="en-US" dirty="0" smtClean="0"/>
              <a:t>or 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050388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77000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	Comparison </a:t>
            </a:r>
            <a:r>
              <a:rPr lang="en-US" b="1" dirty="0"/>
              <a:t>of Linked List and </a:t>
            </a:r>
            <a:r>
              <a:rPr lang="en-US" b="1" dirty="0" smtClean="0"/>
              <a:t>Array</a:t>
            </a:r>
          </a:p>
          <a:p>
            <a:r>
              <a:rPr lang="en-US" sz="2800" dirty="0"/>
              <a:t>Comparison between array and linked list are summarized in following </a:t>
            </a:r>
            <a:r>
              <a:rPr lang="en-US" sz="2800" dirty="0" smtClean="0"/>
              <a:t>table: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22405051"/>
              </p:ext>
            </p:extLst>
          </p:nvPr>
        </p:nvGraphicFramePr>
        <p:xfrm>
          <a:off x="471215" y="1828800"/>
          <a:ext cx="8291785" cy="484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85800"/>
                <a:gridCol w="3810001"/>
                <a:gridCol w="379598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S/N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Array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Linked List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1.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List of elements stored in contiguous memory location i.e. all elements are linked physically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List of elements  need not stored in contiguous</a:t>
                      </a:r>
                      <a:r>
                        <a:rPr lang="en-US" sz="2200" baseline="0" dirty="0" smtClean="0"/>
                        <a:t> memory location i.e. all elements will be linked logically.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2.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There is large requirements of contiguous memory required for complete list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There is small requirements of contiguous memory required for complete list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3.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List is static in nature i.e. created at compile time mostly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List is dynamic in nature i.e. created and manipulated at execution time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4.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List cannot grow and shrink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List can grow and shrink dynamically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4997110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3685256"/>
              </p:ext>
            </p:extLst>
          </p:nvPr>
        </p:nvGraphicFramePr>
        <p:xfrm>
          <a:off x="457200" y="609600"/>
          <a:ext cx="8229600" cy="551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2000"/>
                <a:gridCol w="3429000"/>
                <a:gridCol w="4038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S/N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Array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Linked List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5.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Memory</a:t>
                      </a:r>
                      <a:r>
                        <a:rPr lang="en-US" sz="2200" baseline="0" dirty="0" smtClean="0"/>
                        <a:t> allocate d to single item of list cannot be free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200" dirty="0" smtClean="0"/>
                        <a:t>Memory</a:t>
                      </a:r>
                      <a:r>
                        <a:rPr lang="en-US" sz="2200" baseline="0" dirty="0" smtClean="0"/>
                        <a:t> allocate d to single node of list can be free</a:t>
                      </a:r>
                      <a:endParaRPr lang="en-US" sz="2200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6.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Traversal is easy since any elements can be accessed dynamically and randomly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Traversal is done node by node,</a:t>
                      </a:r>
                      <a:r>
                        <a:rPr lang="en-US" sz="2200" baseline="0" dirty="0" smtClean="0"/>
                        <a:t> hence not as good as in array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7.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Searching can be linear and if sorted than in array we can also apply</a:t>
                      </a:r>
                      <a:r>
                        <a:rPr lang="en-US" sz="2200" baseline="0" dirty="0" smtClean="0"/>
                        <a:t> binary sear of algorithm time complexity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Searching operation must be linear in case of sorted list also. Time complexity is proportional to list length</a:t>
                      </a:r>
                      <a:endParaRPr lang="en-US" sz="22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8.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Insertion/deletion</a:t>
                      </a:r>
                      <a:r>
                        <a:rPr lang="en-US" sz="2200" baseline="0" dirty="0" smtClean="0"/>
                        <a:t> is costly since shifting of many items is required.</a:t>
                      </a:r>
                      <a:endParaRPr lang="en-US" sz="2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200" dirty="0" smtClean="0"/>
                        <a:t>Insertion/deletion is performed by simple pointer exchange. Only set of pointer assignment</a:t>
                      </a:r>
                      <a:r>
                        <a:rPr lang="en-US" sz="2200" baseline="0" dirty="0" smtClean="0"/>
                        <a:t> statements can perform insertion /deletion operation.</a:t>
                      </a:r>
                      <a:endParaRPr lang="en-US" sz="2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09841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248400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Example:</a:t>
            </a:r>
          </a:p>
          <a:p>
            <a:r>
              <a:rPr lang="en-US" dirty="0"/>
              <a:t>A linear array </a:t>
            </a:r>
            <a:r>
              <a:rPr lang="en-US" b="1" dirty="0"/>
              <a:t>A[8] </a:t>
            </a:r>
            <a:r>
              <a:rPr lang="en-US" dirty="0"/>
              <a:t>consisting of numbers is pictured in following figure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</a:t>
            </a:r>
            <a:r>
              <a:rPr lang="en-US" sz="2400" dirty="0" smtClean="0"/>
              <a:t>A[0]      A[1]       A[2]     A[3]     A[4]      A[5]     A[6]      A[7]</a:t>
            </a:r>
          </a:p>
          <a:p>
            <a:pPr marL="0" indent="0">
              <a:buNone/>
            </a:pPr>
            <a:r>
              <a:rPr lang="en-US" sz="2400" dirty="0" smtClean="0"/>
              <a:t>      </a:t>
            </a:r>
            <a:r>
              <a:rPr lang="en-US" dirty="0" err="1" smtClean="0"/>
              <a:t>int</a:t>
            </a:r>
            <a:r>
              <a:rPr lang="en-US" dirty="0" smtClean="0"/>
              <a:t> A[8] = {1,2,3,4,5,6,7,8}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accent1"/>
                </a:solidFill>
              </a:rPr>
              <a:t>Representation of one-dimensional array</a:t>
            </a:r>
          </a:p>
          <a:p>
            <a:pPr marL="0" indent="0">
              <a:buNone/>
            </a:pPr>
            <a:r>
              <a:rPr lang="en-US" dirty="0" smtClean="0"/>
              <a:t>Defining array:  array [1….N] of integer </a:t>
            </a:r>
          </a:p>
          <a:p>
            <a:pPr marL="0" indent="0">
              <a:buNone/>
            </a:pPr>
            <a:r>
              <a:rPr lang="en-US" dirty="0" smtClean="0"/>
              <a:t>In order to locate the address of a given array, </a:t>
            </a:r>
            <a:r>
              <a:rPr lang="en-US" i="1" dirty="0" smtClean="0"/>
              <a:t>i </a:t>
            </a:r>
            <a:r>
              <a:rPr lang="en-US" dirty="0" smtClean="0"/>
              <a:t>is the index of an array that is to be located and </a:t>
            </a:r>
            <a:r>
              <a:rPr lang="en-US" i="1" dirty="0" smtClean="0"/>
              <a:t>B</a:t>
            </a:r>
            <a:r>
              <a:rPr lang="en-US" dirty="0" smtClean="0"/>
              <a:t> is the </a:t>
            </a:r>
            <a:r>
              <a:rPr lang="en-US" dirty="0"/>
              <a:t>B</a:t>
            </a:r>
            <a:r>
              <a:rPr lang="en-US" dirty="0" smtClean="0"/>
              <a:t>ase Address (the first location of individual address}, where N is the last number of an array also represented as </a:t>
            </a:r>
            <a:r>
              <a:rPr lang="en-US" i="1" dirty="0" smtClean="0"/>
              <a:t>X. </a:t>
            </a:r>
            <a:r>
              <a:rPr lang="en-US" dirty="0"/>
              <a:t> </a:t>
            </a:r>
            <a:endParaRPr lang="en-US" i="1" dirty="0" smtClean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71655076"/>
              </p:ext>
            </p:extLst>
          </p:nvPr>
        </p:nvGraphicFramePr>
        <p:xfrm>
          <a:off x="762000" y="2209800"/>
          <a:ext cx="716280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95350"/>
                <a:gridCol w="895350"/>
                <a:gridCol w="895350"/>
                <a:gridCol w="895350"/>
                <a:gridCol w="895350"/>
                <a:gridCol w="895350"/>
                <a:gridCol w="895350"/>
                <a:gridCol w="89535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378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533400"/>
            <a:ext cx="8686800" cy="6019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The following formula is used to locate address of one dimensional array</a:t>
            </a:r>
          </a:p>
          <a:p>
            <a:pPr marL="0" indent="0">
              <a:buNone/>
            </a:pPr>
            <a:r>
              <a:rPr lang="en-US" dirty="0" smtClean="0"/>
              <a:t>           Location(X[I]) = BA + (</a:t>
            </a:r>
            <a:r>
              <a:rPr lang="en-US" i="1" dirty="0" smtClean="0"/>
              <a:t>i</a:t>
            </a:r>
            <a:r>
              <a:rPr lang="en-US" dirty="0" smtClean="0"/>
              <a:t> – 1)</a:t>
            </a:r>
          </a:p>
          <a:p>
            <a:r>
              <a:rPr lang="en-US" dirty="0" smtClean="0"/>
              <a:t>For example: Given one dimensional array of 8 integers, locate the address of the fifth element, if BA is 300.</a:t>
            </a:r>
          </a:p>
          <a:p>
            <a:pPr marL="0" indent="0">
              <a:buNone/>
            </a:pPr>
            <a:r>
              <a:rPr lang="en-US" dirty="0" smtClean="0"/>
              <a:t>                          Solution </a:t>
            </a:r>
          </a:p>
          <a:p>
            <a:r>
              <a:rPr lang="en-US" dirty="0" smtClean="0"/>
              <a:t>BA = 300, </a:t>
            </a:r>
            <a:r>
              <a:rPr lang="en-US" i="1" dirty="0" smtClean="0"/>
              <a:t>i</a:t>
            </a:r>
            <a:r>
              <a:rPr lang="en-US" dirty="0" smtClean="0"/>
              <a:t> = 5 </a:t>
            </a:r>
            <a:endParaRPr lang="en-US" dirty="0"/>
          </a:p>
          <a:p>
            <a:r>
              <a:rPr lang="en-US" dirty="0" smtClean="0"/>
              <a:t>Location(X[5]) = 300 + (5 – 1)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= 300 + 4  = 304</a:t>
            </a:r>
          </a:p>
          <a:p>
            <a:r>
              <a:rPr lang="en-US" dirty="0" smtClean="0"/>
              <a:t>The address of element of fifth element is 304 since address of the first element is 300.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74372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924800" cy="715962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Two-Dimensional Arrays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838200"/>
            <a:ext cx="8686800" cy="5715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</a:t>
            </a:r>
            <a:r>
              <a:rPr lang="en-US" dirty="0"/>
              <a:t>simplest form of the multidimensional array is the two-dimensional array. </a:t>
            </a:r>
            <a:endParaRPr lang="en-US" dirty="0" smtClean="0"/>
          </a:p>
          <a:p>
            <a:r>
              <a:rPr lang="en-US" dirty="0" smtClean="0"/>
              <a:t>A two dimensional array is a list </a:t>
            </a:r>
            <a:r>
              <a:rPr lang="en-US" dirty="0"/>
              <a:t>of one-dimensional arrays. 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declare a </a:t>
            </a:r>
            <a:r>
              <a:rPr lang="en-US" dirty="0" smtClean="0"/>
              <a:t>two-dimensional integer </a:t>
            </a:r>
            <a:r>
              <a:rPr lang="en-US" dirty="0"/>
              <a:t>array of size </a:t>
            </a:r>
            <a:r>
              <a:rPr lang="en-US" i="1" dirty="0" err="1"/>
              <a:t>x,y</a:t>
            </a:r>
            <a:r>
              <a:rPr lang="en-US" dirty="0"/>
              <a:t> you would write something as follows:</a:t>
            </a:r>
          </a:p>
          <a:p>
            <a:pPr marL="0" indent="0">
              <a:buNone/>
            </a:pPr>
            <a:r>
              <a:rPr lang="en-US" dirty="0" smtClean="0"/>
              <a:t>                  type </a:t>
            </a:r>
            <a:r>
              <a:rPr lang="en-US" dirty="0" err="1"/>
              <a:t>arrayName</a:t>
            </a:r>
            <a:r>
              <a:rPr lang="en-US" dirty="0"/>
              <a:t> [ x ][ y </a:t>
            </a:r>
            <a:r>
              <a:rPr lang="en-US" dirty="0" smtClean="0"/>
              <a:t>];</a:t>
            </a:r>
          </a:p>
          <a:p>
            <a:pPr marL="0" indent="0">
              <a:buNone/>
            </a:pPr>
            <a:r>
              <a:rPr lang="en-US" dirty="0" smtClean="0"/>
              <a:t>              i.e.          </a:t>
            </a:r>
            <a:r>
              <a:rPr lang="en-US" dirty="0" err="1" smtClean="0"/>
              <a:t>int</a:t>
            </a:r>
            <a:r>
              <a:rPr lang="en-US" dirty="0" smtClean="0"/>
              <a:t> a[1][2]</a:t>
            </a:r>
          </a:p>
          <a:p>
            <a:r>
              <a:rPr lang="en-US" dirty="0"/>
              <a:t>A </a:t>
            </a:r>
            <a:r>
              <a:rPr lang="en-US" dirty="0" smtClean="0"/>
              <a:t>two-dimensional array </a:t>
            </a:r>
            <a:r>
              <a:rPr lang="en-US" dirty="0"/>
              <a:t>can be think </a:t>
            </a:r>
            <a:r>
              <a:rPr lang="en-US" dirty="0" smtClean="0"/>
              <a:t>of as </a:t>
            </a:r>
            <a:r>
              <a:rPr lang="en-US" dirty="0"/>
              <a:t>a table which will have x number of rows and y number </a:t>
            </a:r>
            <a:r>
              <a:rPr lang="en-US" dirty="0" smtClean="0"/>
              <a:t>of columns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5658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0"/>
            <a:ext cx="8458200" cy="6629400"/>
          </a:xfrm>
        </p:spPr>
        <p:txBody>
          <a:bodyPr/>
          <a:lstStyle/>
          <a:p>
            <a:r>
              <a:rPr lang="en-US" dirty="0"/>
              <a:t>A 2-dimensional array </a:t>
            </a:r>
            <a:r>
              <a:rPr lang="en-US" b="1" dirty="0"/>
              <a:t>a</a:t>
            </a:r>
            <a:r>
              <a:rPr lang="en-US" dirty="0"/>
              <a:t>, which contains three rows and four columns can be shown </a:t>
            </a:r>
            <a:r>
              <a:rPr lang="en-US" dirty="0" smtClean="0"/>
              <a:t>as below: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/>
              <a:t>Thus, every element in array a is identified by an element name of the form </a:t>
            </a:r>
            <a:r>
              <a:rPr lang="en-US" b="1" dirty="0"/>
              <a:t>a[ i ][ j ]</a:t>
            </a:r>
            <a:r>
              <a:rPr lang="en-US" dirty="0"/>
              <a:t>, where a </a:t>
            </a:r>
            <a:r>
              <a:rPr lang="en-US" dirty="0" smtClean="0"/>
              <a:t>is the </a:t>
            </a:r>
            <a:r>
              <a:rPr lang="en-US" dirty="0"/>
              <a:t>name of the array, and i and j are the subscripts that uniquely identify each element in a.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066800"/>
            <a:ext cx="7548677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39937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/>
          <a:lstStyle/>
          <a:p>
            <a:r>
              <a:rPr lang="en-US" dirty="0">
                <a:solidFill>
                  <a:schemeClr val="tx2"/>
                </a:solidFill>
              </a:rPr>
              <a:t>Representation of two dimensional arrays in </a:t>
            </a:r>
            <a:r>
              <a:rPr lang="en-US" dirty="0" smtClean="0">
                <a:solidFill>
                  <a:schemeClr val="tx2"/>
                </a:solidFill>
              </a:rPr>
              <a:t>memory</a:t>
            </a:r>
          </a:p>
          <a:p>
            <a:r>
              <a:rPr lang="en-US" dirty="0"/>
              <a:t>A two dimensional </a:t>
            </a:r>
            <a:r>
              <a:rPr lang="en-US" dirty="0" smtClean="0"/>
              <a:t>‘m </a:t>
            </a:r>
            <a:r>
              <a:rPr lang="en-US" dirty="0"/>
              <a:t>x </a:t>
            </a:r>
            <a:r>
              <a:rPr lang="en-US" dirty="0" smtClean="0"/>
              <a:t>n’ </a:t>
            </a:r>
            <a:r>
              <a:rPr lang="en-US" dirty="0"/>
              <a:t>Array A is the collection of m X n </a:t>
            </a:r>
            <a:r>
              <a:rPr lang="en-US" dirty="0" smtClean="0"/>
              <a:t>elements stores </a:t>
            </a:r>
            <a:r>
              <a:rPr lang="en-US" dirty="0"/>
              <a:t>in one dimensional memory in either of two </a:t>
            </a:r>
            <a:r>
              <a:rPr lang="en-US" dirty="0" smtClean="0"/>
              <a:t>ways:</a:t>
            </a:r>
          </a:p>
          <a:p>
            <a:r>
              <a:rPr lang="en-US" dirty="0">
                <a:solidFill>
                  <a:schemeClr val="tx2"/>
                </a:solidFill>
              </a:rPr>
              <a:t>Row Major Order</a:t>
            </a:r>
            <a:r>
              <a:rPr lang="en-US" dirty="0"/>
              <a:t>: First row of the array occupies the first set of memory </a:t>
            </a:r>
            <a:r>
              <a:rPr lang="en-US" dirty="0" smtClean="0"/>
              <a:t>locations reserved </a:t>
            </a:r>
            <a:r>
              <a:rPr lang="en-US" dirty="0"/>
              <a:t>for the array; Second row occupies the next set, and so forth.</a:t>
            </a:r>
          </a:p>
        </p:txBody>
      </p:sp>
    </p:spTree>
    <p:extLst>
      <p:ext uri="{BB962C8B-B14F-4D97-AF65-F5344CB8AC3E}">
        <p14:creationId xmlns:p14="http://schemas.microsoft.com/office/powerpoint/2010/main" val="32745765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>
            <a:normAutofit/>
          </a:bodyPr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1" y="2374260"/>
            <a:ext cx="6096000" cy="44075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2438494"/>
              </p:ext>
            </p:extLst>
          </p:nvPr>
        </p:nvGraphicFramePr>
        <p:xfrm>
          <a:off x="1524000" y="838200"/>
          <a:ext cx="320040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4400"/>
                <a:gridCol w="1040042"/>
                <a:gridCol w="1245958"/>
              </a:tblGrid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(0,2)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(1,2)</a:t>
                      </a:r>
                      <a:endParaRPr lang="en-US" dirty="0"/>
                    </a:p>
                  </a:txBody>
                  <a:tcPr/>
                </a:tc>
              </a:tr>
              <a:tr h="4826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(2,0)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(2,1)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(2,2)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536100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2291</Words>
  <Application>Microsoft Office PowerPoint</Application>
  <PresentationFormat>On-screen Show (4:3)</PresentationFormat>
  <Paragraphs>322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Office Theme</vt:lpstr>
      <vt:lpstr>Array ADT</vt:lpstr>
      <vt:lpstr>PowerPoint Presentation</vt:lpstr>
      <vt:lpstr>PowerPoint Presentation</vt:lpstr>
      <vt:lpstr>PowerPoint Presentation</vt:lpstr>
      <vt:lpstr>PowerPoint Presentation</vt:lpstr>
      <vt:lpstr>Two-Dimensional Arrays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Assignments 2</vt:lpstr>
      <vt:lpstr>Operations on Array</vt:lpstr>
      <vt:lpstr>PowerPoint Presentation</vt:lpstr>
      <vt:lpstr>PowerPoint Presentation</vt:lpstr>
      <vt:lpstr>Applications of Array</vt:lpstr>
      <vt:lpstr>Assignments 3</vt:lpstr>
      <vt:lpstr>Linear List</vt:lpstr>
      <vt:lpstr>PowerPoint Presentation</vt:lpstr>
      <vt:lpstr>PowerPoint Presentation</vt:lpstr>
      <vt:lpstr>Assignment 4</vt:lpstr>
      <vt:lpstr>Linked List Data Structure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Array ADT</dc:title>
  <dc:creator>Dr Olatunji PC</dc:creator>
  <cp:lastModifiedBy>Dr Olatunji PC</cp:lastModifiedBy>
  <cp:revision>9</cp:revision>
  <dcterms:created xsi:type="dcterms:W3CDTF">2020-10-29T10:26:18Z</dcterms:created>
  <dcterms:modified xsi:type="dcterms:W3CDTF">2020-11-02T11:02:39Z</dcterms:modified>
</cp:coreProperties>
</file>