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2926" y="438099"/>
            <a:ext cx="690943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885D1D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BA35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0000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BA35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BA35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4112" y="1405890"/>
            <a:ext cx="378460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DBA354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016" y="2187956"/>
            <a:ext cx="7743825" cy="3440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0000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14.png"/><Relationship Id="rId4" Type="http://schemas.openxmlformats.org/officeDocument/2006/relationships/image" Target="../media/image2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1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1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14.png"/><Relationship Id="rId4" Type="http://schemas.openxmlformats.org/officeDocument/2006/relationships/hyperlink" Target="http://www.mrnussbaum.com/history/battles%20_of_lexington_and_concord.htm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14.png"/><Relationship Id="rId4" Type="http://schemas.openxmlformats.org/officeDocument/2006/relationships/image" Target="../media/image2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14.png"/><Relationship Id="rId4" Type="http://schemas.openxmlformats.org/officeDocument/2006/relationships/image" Target="../media/image3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14.png"/><Relationship Id="rId4" Type="http://schemas.openxmlformats.org/officeDocument/2006/relationships/image" Target="../media/image3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14.png"/><Relationship Id="rId4" Type="http://schemas.openxmlformats.org/officeDocument/2006/relationships/image" Target="../media/image3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14.png"/><Relationship Id="rId4" Type="http://schemas.openxmlformats.org/officeDocument/2006/relationships/image" Target="../media/image3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14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1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1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14.png"/><Relationship Id="rId4" Type="http://schemas.openxmlformats.org/officeDocument/2006/relationships/image" Target="../media/image4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1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14.png"/><Relationship Id="rId4" Type="http://schemas.openxmlformats.org/officeDocument/2006/relationships/image" Target="../media/image4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1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14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1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14.png"/><Relationship Id="rId4" Type="http://schemas.openxmlformats.org/officeDocument/2006/relationships/hyperlink" Target="http://www.mrnussbaum.com/presidents/georgewashington.htm" TargetMode="Externa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14.png"/><Relationship Id="rId4" Type="http://schemas.openxmlformats.org/officeDocument/2006/relationships/image" Target="../media/image5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14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14.png"/><Relationship Id="rId4" Type="http://schemas.openxmlformats.org/officeDocument/2006/relationships/image" Target="../media/image5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14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14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Relationship Id="rId3" Type="http://schemas.openxmlformats.org/officeDocument/2006/relationships/image" Target="../media/image14.png"/><Relationship Id="rId4" Type="http://schemas.openxmlformats.org/officeDocument/2006/relationships/image" Target="../media/image58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14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1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png"/><Relationship Id="rId3" Type="http://schemas.openxmlformats.org/officeDocument/2006/relationships/image" Target="../media/image14.png"/><Relationship Id="rId4" Type="http://schemas.openxmlformats.org/officeDocument/2006/relationships/image" Target="../media/image6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Relationship Id="rId3" Type="http://schemas.openxmlformats.org/officeDocument/2006/relationships/image" Target="../media/image14.png"/><Relationship Id="rId4" Type="http://schemas.openxmlformats.org/officeDocument/2006/relationships/image" Target="../media/image64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14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Relationship Id="rId3" Type="http://schemas.openxmlformats.org/officeDocument/2006/relationships/image" Target="../media/image14.png"/><Relationship Id="rId4" Type="http://schemas.openxmlformats.org/officeDocument/2006/relationships/image" Target="../media/image67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1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55191" y="2636520"/>
              <a:ext cx="6858000" cy="1200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813047" y="2688335"/>
              <a:ext cx="1569720" cy="10896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84938" y="3235579"/>
              <a:ext cx="636270" cy="363855"/>
            </a:xfrm>
            <a:custGeom>
              <a:avLst/>
              <a:gdLst/>
              <a:ahLst/>
              <a:cxnLst/>
              <a:rect l="l" t="t" r="r" b="b"/>
              <a:pathLst>
                <a:path w="636270" h="363854">
                  <a:moveTo>
                    <a:pt x="396408" y="285623"/>
                  </a:moveTo>
                  <a:lnTo>
                    <a:pt x="402603" y="327703"/>
                  </a:lnTo>
                  <a:lnTo>
                    <a:pt x="461936" y="359620"/>
                  </a:lnTo>
                  <a:lnTo>
                    <a:pt x="496865" y="363600"/>
                  </a:lnTo>
                  <a:lnTo>
                    <a:pt x="520935" y="361787"/>
                  </a:lnTo>
                  <a:lnTo>
                    <a:pt x="543029" y="356330"/>
                  </a:lnTo>
                  <a:lnTo>
                    <a:pt x="563123" y="347206"/>
                  </a:lnTo>
                  <a:lnTo>
                    <a:pt x="581193" y="334391"/>
                  </a:lnTo>
                  <a:lnTo>
                    <a:pt x="592688" y="322453"/>
                  </a:lnTo>
                  <a:lnTo>
                    <a:pt x="467655" y="322453"/>
                  </a:lnTo>
                  <a:lnTo>
                    <a:pt x="447486" y="320145"/>
                  </a:lnTo>
                  <a:lnTo>
                    <a:pt x="428888" y="313229"/>
                  </a:lnTo>
                  <a:lnTo>
                    <a:pt x="411849" y="301704"/>
                  </a:lnTo>
                  <a:lnTo>
                    <a:pt x="396408" y="285623"/>
                  </a:lnTo>
                  <a:close/>
                </a:path>
                <a:path w="636270" h="363854">
                  <a:moveTo>
                    <a:pt x="200066" y="0"/>
                  </a:moveTo>
                  <a:lnTo>
                    <a:pt x="193716" y="0"/>
                  </a:lnTo>
                  <a:lnTo>
                    <a:pt x="154215" y="3099"/>
                  </a:lnTo>
                  <a:lnTo>
                    <a:pt x="85167" y="27967"/>
                  </a:lnTo>
                  <a:lnTo>
                    <a:pt x="31257" y="76120"/>
                  </a:lnTo>
                  <a:lnTo>
                    <a:pt x="3393" y="137652"/>
                  </a:lnTo>
                  <a:lnTo>
                    <a:pt x="0" y="173736"/>
                  </a:lnTo>
                  <a:lnTo>
                    <a:pt x="3061" y="205563"/>
                  </a:lnTo>
                  <a:lnTo>
                    <a:pt x="28310" y="262661"/>
                  </a:lnTo>
                  <a:lnTo>
                    <a:pt x="77293" y="307042"/>
                  </a:lnTo>
                  <a:lnTo>
                    <a:pt x="140436" y="329989"/>
                  </a:lnTo>
                  <a:lnTo>
                    <a:pt x="176698" y="332867"/>
                  </a:lnTo>
                  <a:lnTo>
                    <a:pt x="200842" y="331414"/>
                  </a:lnTo>
                  <a:lnTo>
                    <a:pt x="226022" y="327056"/>
                  </a:lnTo>
                  <a:lnTo>
                    <a:pt x="252225" y="319793"/>
                  </a:lnTo>
                  <a:lnTo>
                    <a:pt x="279441" y="309625"/>
                  </a:lnTo>
                  <a:lnTo>
                    <a:pt x="295786" y="302006"/>
                  </a:lnTo>
                  <a:lnTo>
                    <a:pt x="210480" y="302006"/>
                  </a:lnTo>
                  <a:lnTo>
                    <a:pt x="180663" y="299388"/>
                  </a:lnTo>
                  <a:lnTo>
                    <a:pt x="128934" y="278485"/>
                  </a:lnTo>
                  <a:lnTo>
                    <a:pt x="88973" y="237934"/>
                  </a:lnTo>
                  <a:lnTo>
                    <a:pt x="68399" y="185356"/>
                  </a:lnTo>
                  <a:lnTo>
                    <a:pt x="65859" y="154662"/>
                  </a:lnTo>
                  <a:lnTo>
                    <a:pt x="68063" y="127180"/>
                  </a:lnTo>
                  <a:lnTo>
                    <a:pt x="85919" y="80075"/>
                  </a:lnTo>
                  <a:lnTo>
                    <a:pt x="121038" y="44900"/>
                  </a:lnTo>
                  <a:lnTo>
                    <a:pt x="170326" y="24846"/>
                  </a:lnTo>
                  <a:lnTo>
                    <a:pt x="200066" y="20700"/>
                  </a:lnTo>
                  <a:lnTo>
                    <a:pt x="200066" y="0"/>
                  </a:lnTo>
                  <a:close/>
                </a:path>
                <a:path w="636270" h="363854">
                  <a:moveTo>
                    <a:pt x="583286" y="192532"/>
                  </a:moveTo>
                  <a:lnTo>
                    <a:pt x="485816" y="192532"/>
                  </a:lnTo>
                  <a:lnTo>
                    <a:pt x="498625" y="193553"/>
                  </a:lnTo>
                  <a:lnTo>
                    <a:pt x="510375" y="196611"/>
                  </a:lnTo>
                  <a:lnTo>
                    <a:pt x="544188" y="226917"/>
                  </a:lnTo>
                  <a:lnTo>
                    <a:pt x="548681" y="249047"/>
                  </a:lnTo>
                  <a:lnTo>
                    <a:pt x="547183" y="263646"/>
                  </a:lnTo>
                  <a:lnTo>
                    <a:pt x="524805" y="300990"/>
                  </a:lnTo>
                  <a:lnTo>
                    <a:pt x="483657" y="321117"/>
                  </a:lnTo>
                  <a:lnTo>
                    <a:pt x="467655" y="322453"/>
                  </a:lnTo>
                  <a:lnTo>
                    <a:pt x="592688" y="322453"/>
                  </a:lnTo>
                  <a:lnTo>
                    <a:pt x="596121" y="318887"/>
                  </a:lnTo>
                  <a:lnTo>
                    <a:pt x="606799" y="301704"/>
                  </a:lnTo>
                  <a:lnTo>
                    <a:pt x="613215" y="282830"/>
                  </a:lnTo>
                  <a:lnTo>
                    <a:pt x="615356" y="262255"/>
                  </a:lnTo>
                  <a:lnTo>
                    <a:pt x="613737" y="243203"/>
                  </a:lnTo>
                  <a:lnTo>
                    <a:pt x="608879" y="226044"/>
                  </a:lnTo>
                  <a:lnTo>
                    <a:pt x="600783" y="210766"/>
                  </a:lnTo>
                  <a:lnTo>
                    <a:pt x="589448" y="197358"/>
                  </a:lnTo>
                  <a:lnTo>
                    <a:pt x="583286" y="192532"/>
                  </a:lnTo>
                  <a:close/>
                </a:path>
                <a:path w="636270" h="363854">
                  <a:moveTo>
                    <a:pt x="418784" y="111125"/>
                  </a:moveTo>
                  <a:lnTo>
                    <a:pt x="316271" y="111125"/>
                  </a:lnTo>
                  <a:lnTo>
                    <a:pt x="327155" y="112317"/>
                  </a:lnTo>
                  <a:lnTo>
                    <a:pt x="337337" y="115903"/>
                  </a:lnTo>
                  <a:lnTo>
                    <a:pt x="368325" y="150955"/>
                  </a:lnTo>
                  <a:lnTo>
                    <a:pt x="372532" y="174751"/>
                  </a:lnTo>
                  <a:lnTo>
                    <a:pt x="369387" y="198322"/>
                  </a:lnTo>
                  <a:lnTo>
                    <a:pt x="344189" y="242224"/>
                  </a:lnTo>
                  <a:lnTo>
                    <a:pt x="296276" y="279824"/>
                  </a:lnTo>
                  <a:lnTo>
                    <a:pt x="240460" y="299549"/>
                  </a:lnTo>
                  <a:lnTo>
                    <a:pt x="210480" y="302006"/>
                  </a:lnTo>
                  <a:lnTo>
                    <a:pt x="295786" y="302006"/>
                  </a:lnTo>
                  <a:lnTo>
                    <a:pt x="331940" y="282638"/>
                  </a:lnTo>
                  <a:lnTo>
                    <a:pt x="378247" y="248412"/>
                  </a:lnTo>
                  <a:lnTo>
                    <a:pt x="391963" y="236728"/>
                  </a:lnTo>
                  <a:lnTo>
                    <a:pt x="416730" y="217364"/>
                  </a:lnTo>
                  <a:lnTo>
                    <a:pt x="440556" y="203580"/>
                  </a:lnTo>
                  <a:lnTo>
                    <a:pt x="463597" y="195294"/>
                  </a:lnTo>
                  <a:lnTo>
                    <a:pt x="480708" y="193167"/>
                  </a:lnTo>
                  <a:lnTo>
                    <a:pt x="408346" y="193167"/>
                  </a:lnTo>
                  <a:lnTo>
                    <a:pt x="408129" y="176530"/>
                  </a:lnTo>
                  <a:lnTo>
                    <a:pt x="408196" y="172847"/>
                  </a:lnTo>
                  <a:lnTo>
                    <a:pt x="414235" y="121357"/>
                  </a:lnTo>
                  <a:lnTo>
                    <a:pt x="418784" y="111125"/>
                  </a:lnTo>
                  <a:close/>
                </a:path>
                <a:path w="636270" h="363854">
                  <a:moveTo>
                    <a:pt x="634742" y="21082"/>
                  </a:moveTo>
                  <a:lnTo>
                    <a:pt x="561762" y="21082"/>
                  </a:lnTo>
                  <a:lnTo>
                    <a:pt x="550689" y="31367"/>
                  </a:lnTo>
                  <a:lnTo>
                    <a:pt x="540521" y="44116"/>
                  </a:lnTo>
                  <a:lnTo>
                    <a:pt x="531258" y="59318"/>
                  </a:lnTo>
                  <a:lnTo>
                    <a:pt x="522900" y="76962"/>
                  </a:lnTo>
                  <a:lnTo>
                    <a:pt x="518201" y="87757"/>
                  </a:lnTo>
                  <a:lnTo>
                    <a:pt x="510345" y="104356"/>
                  </a:lnTo>
                  <a:lnTo>
                    <a:pt x="480609" y="144272"/>
                  </a:lnTo>
                  <a:lnTo>
                    <a:pt x="431353" y="179972"/>
                  </a:lnTo>
                  <a:lnTo>
                    <a:pt x="408346" y="193167"/>
                  </a:lnTo>
                  <a:lnTo>
                    <a:pt x="480708" y="193167"/>
                  </a:lnTo>
                  <a:lnTo>
                    <a:pt x="485816" y="192532"/>
                  </a:lnTo>
                  <a:lnTo>
                    <a:pt x="583286" y="192532"/>
                  </a:lnTo>
                  <a:lnTo>
                    <a:pt x="575065" y="186092"/>
                  </a:lnTo>
                  <a:lnTo>
                    <a:pt x="558015" y="177244"/>
                  </a:lnTo>
                  <a:lnTo>
                    <a:pt x="538299" y="170801"/>
                  </a:lnTo>
                  <a:lnTo>
                    <a:pt x="515915" y="166750"/>
                  </a:lnTo>
                  <a:lnTo>
                    <a:pt x="528960" y="161085"/>
                  </a:lnTo>
                  <a:lnTo>
                    <a:pt x="562619" y="134629"/>
                  </a:lnTo>
                  <a:lnTo>
                    <a:pt x="581193" y="96393"/>
                  </a:lnTo>
                  <a:lnTo>
                    <a:pt x="587593" y="79896"/>
                  </a:lnTo>
                  <a:lnTo>
                    <a:pt x="598999" y="54080"/>
                  </a:lnTo>
                  <a:lnTo>
                    <a:pt x="610895" y="35544"/>
                  </a:lnTo>
                  <a:lnTo>
                    <a:pt x="623244" y="24413"/>
                  </a:lnTo>
                  <a:lnTo>
                    <a:pt x="634742" y="21082"/>
                  </a:lnTo>
                  <a:close/>
                </a:path>
                <a:path w="636270" h="363854">
                  <a:moveTo>
                    <a:pt x="321986" y="55245"/>
                  </a:moveTo>
                  <a:lnTo>
                    <a:pt x="277070" y="69978"/>
                  </a:lnTo>
                  <a:lnTo>
                    <a:pt x="248231" y="111109"/>
                  </a:lnTo>
                  <a:lnTo>
                    <a:pt x="242611" y="147955"/>
                  </a:lnTo>
                  <a:lnTo>
                    <a:pt x="243038" y="157980"/>
                  </a:lnTo>
                  <a:lnTo>
                    <a:pt x="244310" y="168243"/>
                  </a:lnTo>
                  <a:lnTo>
                    <a:pt x="246415" y="178744"/>
                  </a:lnTo>
                  <a:lnTo>
                    <a:pt x="249342" y="189484"/>
                  </a:lnTo>
                  <a:lnTo>
                    <a:pt x="269408" y="183134"/>
                  </a:lnTo>
                  <a:lnTo>
                    <a:pt x="267884" y="176530"/>
                  </a:lnTo>
                  <a:lnTo>
                    <a:pt x="267137" y="170801"/>
                  </a:lnTo>
                  <a:lnTo>
                    <a:pt x="281346" y="126873"/>
                  </a:lnTo>
                  <a:lnTo>
                    <a:pt x="316271" y="111125"/>
                  </a:lnTo>
                  <a:lnTo>
                    <a:pt x="418784" y="111125"/>
                  </a:lnTo>
                  <a:lnTo>
                    <a:pt x="422171" y="103505"/>
                  </a:lnTo>
                  <a:lnTo>
                    <a:pt x="396408" y="103505"/>
                  </a:lnTo>
                  <a:lnTo>
                    <a:pt x="389074" y="92170"/>
                  </a:lnTo>
                  <a:lnTo>
                    <a:pt x="381168" y="82359"/>
                  </a:lnTo>
                  <a:lnTo>
                    <a:pt x="343957" y="58277"/>
                  </a:lnTo>
                  <a:lnTo>
                    <a:pt x="333245" y="56005"/>
                  </a:lnTo>
                  <a:lnTo>
                    <a:pt x="321986" y="55245"/>
                  </a:lnTo>
                  <a:close/>
                </a:path>
                <a:path w="636270" h="363854">
                  <a:moveTo>
                    <a:pt x="636057" y="0"/>
                  </a:moveTo>
                  <a:lnTo>
                    <a:pt x="586527" y="0"/>
                  </a:lnTo>
                  <a:lnTo>
                    <a:pt x="530581" y="4144"/>
                  </a:lnTo>
                  <a:lnTo>
                    <a:pt x="483596" y="16572"/>
                  </a:lnTo>
                  <a:lnTo>
                    <a:pt x="445572" y="37280"/>
                  </a:lnTo>
                  <a:lnTo>
                    <a:pt x="416510" y="66259"/>
                  </a:lnTo>
                  <a:lnTo>
                    <a:pt x="396408" y="103505"/>
                  </a:lnTo>
                  <a:lnTo>
                    <a:pt x="422171" y="103505"/>
                  </a:lnTo>
                  <a:lnTo>
                    <a:pt x="432667" y="79896"/>
                  </a:lnTo>
                  <a:lnTo>
                    <a:pt x="463395" y="49359"/>
                  </a:lnTo>
                  <a:lnTo>
                    <a:pt x="506425" y="29752"/>
                  </a:lnTo>
                  <a:lnTo>
                    <a:pt x="561762" y="21082"/>
                  </a:lnTo>
                  <a:lnTo>
                    <a:pt x="634742" y="21082"/>
                  </a:lnTo>
                  <a:lnTo>
                    <a:pt x="636057" y="20700"/>
                  </a:lnTo>
                  <a:lnTo>
                    <a:pt x="636057" y="0"/>
                  </a:lnTo>
                  <a:close/>
                </a:path>
              </a:pathLst>
            </a:custGeom>
            <a:solidFill>
              <a:srgbClr val="E0DC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691507" y="3255136"/>
              <a:ext cx="156718" cy="1751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84853" y="3235579"/>
              <a:ext cx="636270" cy="363855"/>
            </a:xfrm>
            <a:custGeom>
              <a:avLst/>
              <a:gdLst/>
              <a:ahLst/>
              <a:cxnLst/>
              <a:rect l="l" t="t" r="r" b="b"/>
              <a:pathLst>
                <a:path w="636270" h="363854">
                  <a:moveTo>
                    <a:pt x="193801" y="0"/>
                  </a:moveTo>
                  <a:lnTo>
                    <a:pt x="200151" y="0"/>
                  </a:lnTo>
                  <a:lnTo>
                    <a:pt x="200151" y="20700"/>
                  </a:lnTo>
                  <a:lnTo>
                    <a:pt x="170412" y="24846"/>
                  </a:lnTo>
                  <a:lnTo>
                    <a:pt x="144065" y="32908"/>
                  </a:lnTo>
                  <a:lnTo>
                    <a:pt x="101600" y="60833"/>
                  </a:lnTo>
                  <a:lnTo>
                    <a:pt x="74850" y="102187"/>
                  </a:lnTo>
                  <a:lnTo>
                    <a:pt x="65912" y="155067"/>
                  </a:lnTo>
                  <a:lnTo>
                    <a:pt x="68484" y="185356"/>
                  </a:lnTo>
                  <a:lnTo>
                    <a:pt x="89058" y="237934"/>
                  </a:lnTo>
                  <a:lnTo>
                    <a:pt x="129020" y="278485"/>
                  </a:lnTo>
                  <a:lnTo>
                    <a:pt x="180748" y="299388"/>
                  </a:lnTo>
                  <a:lnTo>
                    <a:pt x="210566" y="302006"/>
                  </a:lnTo>
                  <a:lnTo>
                    <a:pt x="240545" y="299549"/>
                  </a:lnTo>
                  <a:lnTo>
                    <a:pt x="296362" y="279824"/>
                  </a:lnTo>
                  <a:lnTo>
                    <a:pt x="344275" y="242224"/>
                  </a:lnTo>
                  <a:lnTo>
                    <a:pt x="369472" y="198322"/>
                  </a:lnTo>
                  <a:lnTo>
                    <a:pt x="372618" y="174751"/>
                  </a:lnTo>
                  <a:lnTo>
                    <a:pt x="371568" y="162466"/>
                  </a:lnTo>
                  <a:lnTo>
                    <a:pt x="346914" y="121894"/>
                  </a:lnTo>
                  <a:lnTo>
                    <a:pt x="306399" y="112121"/>
                  </a:lnTo>
                  <a:lnTo>
                    <a:pt x="275191" y="135231"/>
                  </a:lnTo>
                  <a:lnTo>
                    <a:pt x="267970" y="176530"/>
                  </a:lnTo>
                  <a:lnTo>
                    <a:pt x="269494" y="183134"/>
                  </a:lnTo>
                  <a:lnTo>
                    <a:pt x="249427" y="189484"/>
                  </a:lnTo>
                  <a:lnTo>
                    <a:pt x="246501" y="178744"/>
                  </a:lnTo>
                  <a:lnTo>
                    <a:pt x="244395" y="168243"/>
                  </a:lnTo>
                  <a:lnTo>
                    <a:pt x="243123" y="157980"/>
                  </a:lnTo>
                  <a:lnTo>
                    <a:pt x="242697" y="147955"/>
                  </a:lnTo>
                  <a:lnTo>
                    <a:pt x="244101" y="128645"/>
                  </a:lnTo>
                  <a:lnTo>
                    <a:pt x="265175" y="81407"/>
                  </a:lnTo>
                  <a:lnTo>
                    <a:pt x="305591" y="56886"/>
                  </a:lnTo>
                  <a:lnTo>
                    <a:pt x="322072" y="55245"/>
                  </a:lnTo>
                  <a:lnTo>
                    <a:pt x="333331" y="56005"/>
                  </a:lnTo>
                  <a:lnTo>
                    <a:pt x="372776" y="74072"/>
                  </a:lnTo>
                  <a:lnTo>
                    <a:pt x="396494" y="103505"/>
                  </a:lnTo>
                  <a:lnTo>
                    <a:pt x="416595" y="66259"/>
                  </a:lnTo>
                  <a:lnTo>
                    <a:pt x="445658" y="37280"/>
                  </a:lnTo>
                  <a:lnTo>
                    <a:pt x="483682" y="16572"/>
                  </a:lnTo>
                  <a:lnTo>
                    <a:pt x="530666" y="4144"/>
                  </a:lnTo>
                  <a:lnTo>
                    <a:pt x="586613" y="0"/>
                  </a:lnTo>
                  <a:lnTo>
                    <a:pt x="636143" y="0"/>
                  </a:lnTo>
                  <a:lnTo>
                    <a:pt x="636143" y="20700"/>
                  </a:lnTo>
                  <a:lnTo>
                    <a:pt x="623329" y="24413"/>
                  </a:lnTo>
                  <a:lnTo>
                    <a:pt x="610981" y="35544"/>
                  </a:lnTo>
                  <a:lnTo>
                    <a:pt x="599084" y="54080"/>
                  </a:lnTo>
                  <a:lnTo>
                    <a:pt x="587629" y="80010"/>
                  </a:lnTo>
                  <a:lnTo>
                    <a:pt x="581279" y="96393"/>
                  </a:lnTo>
                  <a:lnTo>
                    <a:pt x="575087" y="111615"/>
                  </a:lnTo>
                  <a:lnTo>
                    <a:pt x="549326" y="148945"/>
                  </a:lnTo>
                  <a:lnTo>
                    <a:pt x="516000" y="166750"/>
                  </a:lnTo>
                  <a:lnTo>
                    <a:pt x="538384" y="170801"/>
                  </a:lnTo>
                  <a:lnTo>
                    <a:pt x="575151" y="186092"/>
                  </a:lnTo>
                  <a:lnTo>
                    <a:pt x="608964" y="226044"/>
                  </a:lnTo>
                  <a:lnTo>
                    <a:pt x="615442" y="262255"/>
                  </a:lnTo>
                  <a:lnTo>
                    <a:pt x="613300" y="282830"/>
                  </a:lnTo>
                  <a:lnTo>
                    <a:pt x="596207" y="318887"/>
                  </a:lnTo>
                  <a:lnTo>
                    <a:pt x="563209" y="347206"/>
                  </a:lnTo>
                  <a:lnTo>
                    <a:pt x="521021" y="361787"/>
                  </a:lnTo>
                  <a:lnTo>
                    <a:pt x="496950" y="363600"/>
                  </a:lnTo>
                  <a:lnTo>
                    <a:pt x="462022" y="359620"/>
                  </a:lnTo>
                  <a:lnTo>
                    <a:pt x="430593" y="347662"/>
                  </a:lnTo>
                  <a:lnTo>
                    <a:pt x="402689" y="327703"/>
                  </a:lnTo>
                  <a:lnTo>
                    <a:pt x="378333" y="299720"/>
                  </a:lnTo>
                  <a:lnTo>
                    <a:pt x="396494" y="285623"/>
                  </a:lnTo>
                  <a:lnTo>
                    <a:pt x="411948" y="301718"/>
                  </a:lnTo>
                  <a:lnTo>
                    <a:pt x="428974" y="313229"/>
                  </a:lnTo>
                  <a:lnTo>
                    <a:pt x="447571" y="320145"/>
                  </a:lnTo>
                  <a:lnTo>
                    <a:pt x="467741" y="322453"/>
                  </a:lnTo>
                  <a:lnTo>
                    <a:pt x="483743" y="321117"/>
                  </a:lnTo>
                  <a:lnTo>
                    <a:pt x="524891" y="300990"/>
                  </a:lnTo>
                  <a:lnTo>
                    <a:pt x="547268" y="263646"/>
                  </a:lnTo>
                  <a:lnTo>
                    <a:pt x="548767" y="249047"/>
                  </a:lnTo>
                  <a:lnTo>
                    <a:pt x="547645" y="237470"/>
                  </a:lnTo>
                  <a:lnTo>
                    <a:pt x="521138" y="201693"/>
                  </a:lnTo>
                  <a:lnTo>
                    <a:pt x="485901" y="192532"/>
                  </a:lnTo>
                  <a:lnTo>
                    <a:pt x="463682" y="195294"/>
                  </a:lnTo>
                  <a:lnTo>
                    <a:pt x="440642" y="203580"/>
                  </a:lnTo>
                  <a:lnTo>
                    <a:pt x="416768" y="217392"/>
                  </a:lnTo>
                  <a:lnTo>
                    <a:pt x="392049" y="236728"/>
                  </a:lnTo>
                  <a:lnTo>
                    <a:pt x="378333" y="248412"/>
                  </a:lnTo>
                  <a:lnTo>
                    <a:pt x="355947" y="266442"/>
                  </a:lnTo>
                  <a:lnTo>
                    <a:pt x="306556" y="297025"/>
                  </a:lnTo>
                  <a:lnTo>
                    <a:pt x="252311" y="319793"/>
                  </a:lnTo>
                  <a:lnTo>
                    <a:pt x="200927" y="331414"/>
                  </a:lnTo>
                  <a:lnTo>
                    <a:pt x="176784" y="332867"/>
                  </a:lnTo>
                  <a:lnTo>
                    <a:pt x="140521" y="329989"/>
                  </a:lnTo>
                  <a:lnTo>
                    <a:pt x="77378" y="307042"/>
                  </a:lnTo>
                  <a:lnTo>
                    <a:pt x="28396" y="262661"/>
                  </a:lnTo>
                  <a:lnTo>
                    <a:pt x="3147" y="205563"/>
                  </a:lnTo>
                  <a:lnTo>
                    <a:pt x="0" y="172847"/>
                  </a:lnTo>
                  <a:lnTo>
                    <a:pt x="3478" y="137652"/>
                  </a:lnTo>
                  <a:lnTo>
                    <a:pt x="31343" y="76120"/>
                  </a:lnTo>
                  <a:lnTo>
                    <a:pt x="85252" y="27967"/>
                  </a:lnTo>
                  <a:lnTo>
                    <a:pt x="154301" y="3099"/>
                  </a:lnTo>
                  <a:lnTo>
                    <a:pt x="193801" y="0"/>
                  </a:lnTo>
                  <a:close/>
                </a:path>
              </a:pathLst>
            </a:custGeom>
            <a:ln w="3175">
              <a:solidFill>
                <a:srgbClr val="EBE9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94104" y="3429000"/>
              <a:ext cx="6779259" cy="4445"/>
            </a:xfrm>
            <a:custGeom>
              <a:avLst/>
              <a:gdLst/>
              <a:ahLst/>
              <a:cxnLst/>
              <a:rect l="l" t="t" r="r" b="b"/>
              <a:pathLst>
                <a:path w="6779259" h="4445">
                  <a:moveTo>
                    <a:pt x="3119704" y="4317"/>
                  </a:moveTo>
                  <a:lnTo>
                    <a:pt x="0" y="2666"/>
                  </a:lnTo>
                </a:path>
                <a:path w="6779259" h="4445">
                  <a:moveTo>
                    <a:pt x="6779082" y="1650"/>
                  </a:moveTo>
                  <a:lnTo>
                    <a:pt x="3659327" y="0"/>
                  </a:lnTo>
                </a:path>
              </a:pathLst>
            </a:custGeom>
            <a:ln w="12700">
              <a:solidFill>
                <a:srgbClr val="E0DC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895855" y="0"/>
              <a:ext cx="5341620" cy="9982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97051" y="746759"/>
              <a:ext cx="5771388" cy="10744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699759" y="746759"/>
              <a:ext cx="1097280" cy="10744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928359" y="746759"/>
              <a:ext cx="2240280" cy="10744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46579" y="296036"/>
              <a:ext cx="4293997" cy="5110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56131" y="1118997"/>
              <a:ext cx="5099964" cy="5110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389751" y="1137030"/>
              <a:ext cx="1304036" cy="4930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31975" y="1773301"/>
              <a:ext cx="6264275" cy="450049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4112" y="502107"/>
            <a:ext cx="6329045" cy="175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66595" marR="5080" indent="-145605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885D1D"/>
                </a:solidFill>
                <a:latin typeface="Book Antiqua"/>
                <a:cs typeface="Book Antiqua"/>
              </a:rPr>
              <a:t>The Battles of </a:t>
            </a:r>
            <a:r>
              <a:rPr dirty="0" sz="3600" spc="-5">
                <a:solidFill>
                  <a:srgbClr val="885D1D"/>
                </a:solidFill>
                <a:latin typeface="Book Antiqua"/>
                <a:cs typeface="Book Antiqua"/>
              </a:rPr>
              <a:t>Lexington</a:t>
            </a:r>
            <a:r>
              <a:rPr dirty="0" sz="3600" spc="-60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 sz="3600">
                <a:solidFill>
                  <a:srgbClr val="885D1D"/>
                </a:solidFill>
                <a:latin typeface="Book Antiqua"/>
                <a:cs typeface="Book Antiqua"/>
              </a:rPr>
              <a:t>and  Concord</a:t>
            </a:r>
            <a:r>
              <a:rPr dirty="0" sz="3600" spc="-35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 sz="3600">
                <a:solidFill>
                  <a:srgbClr val="885D1D"/>
                </a:solidFill>
                <a:latin typeface="Book Antiqua"/>
                <a:cs typeface="Book Antiqua"/>
              </a:rPr>
              <a:t>1775:</a:t>
            </a:r>
            <a:endParaRPr sz="3600">
              <a:latin typeface="Book Antiqua"/>
              <a:cs typeface="Book Antiqua"/>
            </a:endParaRPr>
          </a:p>
          <a:p>
            <a:pPr marL="12700">
              <a:lnSpc>
                <a:spcPts val="4955"/>
              </a:lnSpc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7" name="object 7"/>
          <p:cNvSpPr/>
          <p:nvPr/>
        </p:nvSpPr>
        <p:spPr>
          <a:xfrm>
            <a:off x="1692275" y="2349500"/>
            <a:ext cx="5873750" cy="4032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7341" y="2223642"/>
            <a:ext cx="7581265" cy="364744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77825" marR="117475" indent="-365760">
              <a:lnSpc>
                <a:spcPts val="2590"/>
              </a:lnSpc>
              <a:spcBef>
                <a:spcPts val="425"/>
              </a:spcBef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British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Parliament and Crown could see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that</a:t>
            </a:r>
            <a:r>
              <a:rPr dirty="0" sz="2400" spc="-165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Americans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colonists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were moving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into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 state of 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rebellion.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Book Antiqua"/>
              <a:cs typeface="Book Antiqua"/>
            </a:endParaRPr>
          </a:p>
          <a:p>
            <a:pPr marL="377825" marR="608965" indent="-365760">
              <a:lnSpc>
                <a:spcPts val="2590"/>
              </a:lnSpc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King George III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believed that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colonists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were 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hiding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large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amount of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weapons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in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town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of  Concord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near</a:t>
            </a:r>
            <a:r>
              <a:rPr dirty="0" sz="2400" spc="-15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Boston.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Book Antiqua"/>
              <a:cs typeface="Book Antiqua"/>
            </a:endParaRPr>
          </a:p>
          <a:p>
            <a:pPr marL="12700">
              <a:lnSpc>
                <a:spcPts val="2735"/>
              </a:lnSpc>
              <a:spcBef>
                <a:spcPts val="5"/>
              </a:spcBef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He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sent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his British troops to the town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in April 1775</a:t>
            </a:r>
            <a:r>
              <a:rPr dirty="0" sz="2400" spc="-10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to</a:t>
            </a:r>
            <a:endParaRPr sz="2400">
              <a:latin typeface="Book Antiqua"/>
              <a:cs typeface="Book Antiqua"/>
            </a:endParaRPr>
          </a:p>
          <a:p>
            <a:pPr marL="377825">
              <a:lnSpc>
                <a:spcPts val="2735"/>
              </a:lnSpc>
            </a:pP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destroy </a:t>
            </a:r>
            <a:r>
              <a:rPr dirty="0" sz="2400" spc="-10">
                <a:solidFill>
                  <a:srgbClr val="252525"/>
                </a:solidFill>
                <a:latin typeface="Book Antiqua"/>
                <a:cs typeface="Book Antiqua"/>
              </a:rPr>
              <a:t>the</a:t>
            </a:r>
            <a:r>
              <a:rPr dirty="0" sz="2400" spc="5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ammunition.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7341" y="2223642"/>
            <a:ext cx="7482205" cy="331851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77825" marR="245745" indent="-365760">
              <a:lnSpc>
                <a:spcPts val="2590"/>
              </a:lnSpc>
              <a:spcBef>
                <a:spcPts val="425"/>
              </a:spcBef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colonists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were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told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of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British troops</a:t>
            </a:r>
            <a:r>
              <a:rPr dirty="0" sz="2400" spc="-14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arrival 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by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number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of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spies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such as Paul</a:t>
            </a:r>
            <a:r>
              <a:rPr dirty="0" sz="2400" spc="-6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Revere.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Book Antiqua"/>
              <a:cs typeface="Book Antiqua"/>
            </a:endParaRPr>
          </a:p>
          <a:p>
            <a:pPr marL="377825" marR="369570" indent="-365760">
              <a:lnSpc>
                <a:spcPts val="2590"/>
              </a:lnSpc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large group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of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colonists gathered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in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town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of 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Lexington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as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British soldiers</a:t>
            </a:r>
            <a:r>
              <a:rPr dirty="0" sz="2400" spc="2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approached.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Book Antiqua"/>
              <a:cs typeface="Book Antiqua"/>
            </a:endParaRPr>
          </a:p>
          <a:p>
            <a:pPr marL="377825" marR="5080" indent="-365760">
              <a:lnSpc>
                <a:spcPct val="90100"/>
              </a:lnSpc>
              <a:spcBef>
                <a:spcPts val="5"/>
              </a:spcBef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violent battle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emerged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between the two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sides 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leaving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many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casualties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for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both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sides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in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the town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of 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Lexington.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7341" y="2196210"/>
            <a:ext cx="7555865" cy="375729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377825" marR="347345" indent="-365760">
              <a:lnSpc>
                <a:spcPts val="2300"/>
              </a:lnSpc>
              <a:spcBef>
                <a:spcPts val="660"/>
              </a:spcBef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British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troops reached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Concord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and</a:t>
            </a:r>
            <a:r>
              <a:rPr dirty="0" sz="2400" spc="-17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destroyed 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what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weapons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and ammunition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they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could</a:t>
            </a:r>
            <a:r>
              <a:rPr dirty="0" sz="2400" spc="5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find.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2800">
              <a:latin typeface="Book Antiqua"/>
              <a:cs typeface="Book Antiqua"/>
            </a:endParaRPr>
          </a:p>
          <a:p>
            <a:pPr marL="377825" marR="5080" indent="-365760">
              <a:lnSpc>
                <a:spcPct val="80000"/>
              </a:lnSpc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fighting continued upon the North Bridge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which 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forced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British troops to retreat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back to</a:t>
            </a:r>
            <a:r>
              <a:rPr dirty="0" sz="2400" spc="2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Boston.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Book Antiqua"/>
              <a:cs typeface="Book Antiqua"/>
            </a:endParaRPr>
          </a:p>
          <a:p>
            <a:pPr marL="377825" marR="22225" indent="-365760">
              <a:lnSpc>
                <a:spcPts val="2300"/>
              </a:lnSpc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By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this time,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almost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thousands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of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American colonists  had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emerged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to engage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in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the</a:t>
            </a:r>
            <a:r>
              <a:rPr dirty="0" sz="2400" spc="5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conflict.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Book Antiqua"/>
              <a:cs typeface="Book Antiqua"/>
            </a:endParaRPr>
          </a:p>
          <a:p>
            <a:pPr marL="12700">
              <a:lnSpc>
                <a:spcPts val="2590"/>
              </a:lnSpc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Book Antiqua"/>
                <a:cs typeface="Book Antiqua"/>
              </a:rPr>
              <a:t>This marked </a:t>
            </a:r>
            <a:r>
              <a:rPr dirty="0" sz="2400" b="1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 spc="-5" b="1">
                <a:solidFill>
                  <a:srgbClr val="FF0000"/>
                </a:solidFill>
                <a:latin typeface="Book Antiqua"/>
                <a:cs typeface="Book Antiqua"/>
              </a:rPr>
              <a:t>beginning </a:t>
            </a:r>
            <a:r>
              <a:rPr dirty="0" sz="2400" b="1">
                <a:solidFill>
                  <a:srgbClr val="FF0000"/>
                </a:solidFill>
                <a:latin typeface="Book Antiqua"/>
                <a:cs typeface="Book Antiqua"/>
              </a:rPr>
              <a:t>to the War</a:t>
            </a:r>
            <a:r>
              <a:rPr dirty="0" sz="2400" spc="-165" b="1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Book Antiqua"/>
                <a:cs typeface="Book Antiqua"/>
              </a:rPr>
              <a:t>of</a:t>
            </a:r>
            <a:endParaRPr sz="2400">
              <a:latin typeface="Book Antiqua"/>
              <a:cs typeface="Book Antiqua"/>
            </a:endParaRPr>
          </a:p>
          <a:p>
            <a:pPr marL="377825">
              <a:lnSpc>
                <a:spcPts val="2590"/>
              </a:lnSpc>
            </a:pPr>
            <a:r>
              <a:rPr dirty="0" sz="2400" spc="-5" b="1">
                <a:solidFill>
                  <a:srgbClr val="FF0000"/>
                </a:solidFill>
                <a:latin typeface="Book Antiqua"/>
                <a:cs typeface="Book Antiqua"/>
              </a:rPr>
              <a:t>Independence!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7341" y="2255647"/>
            <a:ext cx="569849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7825" marR="5080" indent="-365760">
              <a:lnSpc>
                <a:spcPct val="100000"/>
              </a:lnSpc>
              <a:spcBef>
                <a:spcPts val="95"/>
              </a:spcBef>
            </a:pPr>
            <a:r>
              <a:rPr dirty="0" sz="2800" spc="15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800" spc="15">
                <a:solidFill>
                  <a:srgbClr val="252525"/>
                </a:solidFill>
                <a:latin typeface="Book Antiqua"/>
                <a:cs typeface="Book Antiqua"/>
              </a:rPr>
              <a:t>Who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started </a:t>
            </a:r>
            <a:r>
              <a:rPr dirty="0" sz="2800" spc="-10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American War</a:t>
            </a:r>
            <a:r>
              <a:rPr dirty="0" sz="2800" spc="-75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of  Independence in </a:t>
            </a:r>
            <a:r>
              <a:rPr dirty="0" sz="2800" spc="-10">
                <a:solidFill>
                  <a:srgbClr val="252525"/>
                </a:solidFill>
                <a:latin typeface="Book Antiqua"/>
                <a:cs typeface="Book Antiqua"/>
              </a:rPr>
              <a:t>April</a:t>
            </a:r>
            <a:r>
              <a:rPr dirty="0" sz="2800" spc="-45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800">
                <a:solidFill>
                  <a:srgbClr val="252525"/>
                </a:solidFill>
                <a:latin typeface="Book Antiqua"/>
                <a:cs typeface="Book Antiqua"/>
              </a:rPr>
              <a:t>1775?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341" y="4218813"/>
            <a:ext cx="719010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7825" marR="5080" indent="-365760">
              <a:lnSpc>
                <a:spcPct val="100000"/>
              </a:lnSpc>
              <a:spcBef>
                <a:spcPts val="95"/>
              </a:spcBef>
            </a:pPr>
            <a:r>
              <a:rPr dirty="0" sz="2800" spc="15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800" spc="15">
                <a:solidFill>
                  <a:srgbClr val="252525"/>
                </a:solidFill>
                <a:latin typeface="Book Antiqua"/>
                <a:cs typeface="Book Antiqua"/>
              </a:rPr>
              <a:t>Was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it </a:t>
            </a:r>
            <a:r>
              <a:rPr dirty="0" sz="2800" spc="-10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American colonists or </a:t>
            </a:r>
            <a:r>
              <a:rPr dirty="0" sz="2800" spc="-10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British  </a:t>
            </a:r>
            <a:r>
              <a:rPr dirty="0" sz="2800" spc="-10">
                <a:solidFill>
                  <a:srgbClr val="252525"/>
                </a:solidFill>
                <a:latin typeface="Book Antiqua"/>
                <a:cs typeface="Book Antiqua"/>
              </a:rPr>
              <a:t>troops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sent by </a:t>
            </a:r>
            <a:r>
              <a:rPr dirty="0" sz="2800" spc="-10">
                <a:solidFill>
                  <a:srgbClr val="252525"/>
                </a:solidFill>
                <a:latin typeface="Book Antiqua"/>
                <a:cs typeface="Book Antiqua"/>
              </a:rPr>
              <a:t>King George</a:t>
            </a:r>
            <a:r>
              <a:rPr dirty="0" sz="2800" spc="3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III?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54112" y="622503"/>
            <a:ext cx="6805295" cy="1631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2384">
              <a:lnSpc>
                <a:spcPts val="6325"/>
              </a:lnSpc>
              <a:spcBef>
                <a:spcPts val="100"/>
              </a:spcBef>
            </a:pPr>
            <a:r>
              <a:rPr dirty="0" spc="-5">
                <a:solidFill>
                  <a:srgbClr val="885D1D"/>
                </a:solidFill>
                <a:latin typeface="Book Antiqua"/>
                <a:cs typeface="Book Antiqua"/>
              </a:rPr>
              <a:t>Questions to</a:t>
            </a:r>
            <a:r>
              <a:rPr dirty="0" spc="-70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885D1D"/>
                </a:solidFill>
                <a:latin typeface="Book Antiqua"/>
                <a:cs typeface="Book Antiqua"/>
              </a:rPr>
              <a:t>consider:</a:t>
            </a:r>
          </a:p>
          <a:p>
            <a:pPr marL="12700">
              <a:lnSpc>
                <a:spcPts val="6325"/>
              </a:lnSpc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54112" y="1405890"/>
            <a:ext cx="3784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z="5400" strike="sngStrike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dirty="0" sz="5400" strike="sngStrike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17068" y="3278504"/>
            <a:ext cx="82905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ahoma"/>
                <a:cs typeface="Tahoma"/>
              </a:rPr>
              <a:t>http://</a:t>
            </a:r>
            <a:r>
              <a:rPr dirty="0" u="heavy" sz="18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ahoma"/>
                <a:cs typeface="Tahoma"/>
                <a:hlinkClick r:id="rId4"/>
              </a:rPr>
              <a:t>www.mrnussbaum.com/history/battles%20_of_lexington_and_concord.htm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54112" y="1405890"/>
            <a:ext cx="3784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z="5400" strike="sngStrike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dirty="0" sz="5400" strike="sngStrike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47875" y="2205101"/>
            <a:ext cx="6264275" cy="4300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54112" y="1405890"/>
            <a:ext cx="3784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z="5400" strike="sngStrike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dirty="0" sz="5400" strike="sngStrike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58887" y="908050"/>
            <a:ext cx="6699884" cy="4495800"/>
            <a:chOff x="1258887" y="908050"/>
            <a:chExt cx="6699884" cy="4495800"/>
          </a:xfrm>
        </p:grpSpPr>
        <p:sp>
          <p:nvSpPr>
            <p:cNvPr id="7" name="object 7"/>
            <p:cNvSpPr/>
            <p:nvPr/>
          </p:nvSpPr>
          <p:spPr>
            <a:xfrm>
              <a:off x="4832350" y="1933575"/>
              <a:ext cx="3119755" cy="1905"/>
            </a:xfrm>
            <a:custGeom>
              <a:avLst/>
              <a:gdLst/>
              <a:ahLst/>
              <a:cxnLst/>
              <a:rect l="l" t="t" r="r" b="b"/>
              <a:pathLst>
                <a:path w="3119754" h="1905">
                  <a:moveTo>
                    <a:pt x="3119501" y="16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BA3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58887" y="908050"/>
              <a:ext cx="6669024" cy="449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54112" y="1405890"/>
            <a:ext cx="3784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z="5400" strike="sngStrike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dirty="0" sz="5400" strike="sngStrike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76375" y="1989201"/>
            <a:ext cx="6448425" cy="4608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54112" y="1405890"/>
            <a:ext cx="3784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z="5400" strike="sngStrike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dirty="0" sz="5400" strike="sngStrike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76375" y="1341500"/>
            <a:ext cx="6482080" cy="5202555"/>
            <a:chOff x="1476375" y="1341500"/>
            <a:chExt cx="6482080" cy="5202555"/>
          </a:xfrm>
        </p:grpSpPr>
        <p:sp>
          <p:nvSpPr>
            <p:cNvPr id="7" name="object 7"/>
            <p:cNvSpPr/>
            <p:nvPr/>
          </p:nvSpPr>
          <p:spPr>
            <a:xfrm>
              <a:off x="4832350" y="1933574"/>
              <a:ext cx="3119755" cy="1905"/>
            </a:xfrm>
            <a:custGeom>
              <a:avLst/>
              <a:gdLst/>
              <a:ahLst/>
              <a:cxnLst/>
              <a:rect l="l" t="t" r="r" b="b"/>
              <a:pathLst>
                <a:path w="3119754" h="1905">
                  <a:moveTo>
                    <a:pt x="3119501" y="16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BA3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76375" y="1341500"/>
              <a:ext cx="6119876" cy="52021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7341" y="2258694"/>
            <a:ext cx="7233284" cy="3354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7825" marR="134620" indent="-365760">
              <a:lnSpc>
                <a:spcPct val="100000"/>
              </a:lnSpc>
              <a:spcBef>
                <a:spcPts val="95"/>
              </a:spcBef>
              <a:buClr>
                <a:srgbClr val="863623"/>
              </a:buClr>
              <a:buFont typeface="Wingdings"/>
              <a:buChar char=""/>
              <a:tabLst>
                <a:tab pos="378460" algn="l"/>
              </a:tabLst>
            </a:pPr>
            <a:r>
              <a:rPr dirty="0" sz="2800" spc="-5" b="1">
                <a:latin typeface="Book Antiqua"/>
                <a:cs typeface="Book Antiqua"/>
              </a:rPr>
              <a:t>A revolution is the violent removal of the  leadership or government of a</a:t>
            </a:r>
            <a:r>
              <a:rPr dirty="0" sz="2800" spc="10" b="1">
                <a:latin typeface="Book Antiqua"/>
                <a:cs typeface="Book Antiqua"/>
              </a:rPr>
              <a:t> </a:t>
            </a:r>
            <a:r>
              <a:rPr dirty="0" sz="2800" spc="-5" b="1">
                <a:latin typeface="Book Antiqua"/>
                <a:cs typeface="Book Antiqua"/>
              </a:rPr>
              <a:t>country.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863623"/>
              </a:buClr>
              <a:buFont typeface="Wingdings"/>
              <a:buChar char=""/>
            </a:pPr>
            <a:endParaRPr sz="3850">
              <a:latin typeface="Book Antiqua"/>
              <a:cs typeface="Book Antiqua"/>
            </a:endParaRPr>
          </a:p>
          <a:p>
            <a:pPr marL="377825" marR="5080" indent="-365760">
              <a:lnSpc>
                <a:spcPct val="100400"/>
              </a:lnSpc>
              <a:buClr>
                <a:srgbClr val="863623"/>
              </a:buClr>
              <a:buFont typeface="Wingdings"/>
              <a:buChar char=""/>
              <a:tabLst>
                <a:tab pos="378460" algn="l"/>
              </a:tabLst>
            </a:pP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The last quarter of the eighteenth century </a:t>
            </a:r>
            <a:r>
              <a:rPr dirty="0" sz="2800" spc="-10">
                <a:solidFill>
                  <a:srgbClr val="252525"/>
                </a:solidFill>
                <a:latin typeface="Book Antiqua"/>
                <a:cs typeface="Book Antiqua"/>
              </a:rPr>
              <a:t>is 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called </a:t>
            </a:r>
            <a:r>
              <a:rPr dirty="0" sz="2800" spc="-10">
                <a:solidFill>
                  <a:srgbClr val="252525"/>
                </a:solidFill>
                <a:latin typeface="Book Antiqua"/>
                <a:cs typeface="Book Antiqua"/>
              </a:rPr>
              <a:t>the</a:t>
            </a:r>
            <a:r>
              <a:rPr dirty="0" sz="2800" spc="-10">
                <a:latin typeface="Book Antiqua"/>
                <a:cs typeface="Book Antiqua"/>
              </a:rPr>
              <a:t> 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Age </a:t>
            </a:r>
            <a:r>
              <a:rPr dirty="0" u="heavy" sz="2800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of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Revolutions.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863623"/>
              </a:buClr>
              <a:buFont typeface="Wingdings"/>
              <a:buChar char=""/>
            </a:pPr>
            <a:endParaRPr sz="3900">
              <a:latin typeface="Book Antiqua"/>
              <a:cs typeface="Book Antiqua"/>
            </a:endParaRPr>
          </a:p>
          <a:p>
            <a:pPr marL="378460" indent="-365760">
              <a:lnSpc>
                <a:spcPct val="100000"/>
              </a:lnSpc>
              <a:buClr>
                <a:srgbClr val="863623"/>
              </a:buClr>
              <a:buFont typeface="Wingdings"/>
              <a:buChar char=""/>
              <a:tabLst>
                <a:tab pos="378460" algn="l"/>
              </a:tabLst>
            </a:pPr>
            <a:r>
              <a:rPr dirty="0" u="heavy" sz="2800" spc="-5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Why do you think it was </a:t>
            </a:r>
            <a:r>
              <a:rPr dirty="0" u="heavy" sz="280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called</a:t>
            </a:r>
            <a:r>
              <a:rPr dirty="0" u="heavy" sz="2800" spc="45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800" spc="-5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this?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54112" y="622503"/>
            <a:ext cx="6756400" cy="1631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0645">
              <a:lnSpc>
                <a:spcPts val="6325"/>
              </a:lnSpc>
              <a:spcBef>
                <a:spcPts val="100"/>
              </a:spcBef>
            </a:pPr>
            <a:r>
              <a:rPr dirty="0">
                <a:solidFill>
                  <a:srgbClr val="885D1D"/>
                </a:solidFill>
                <a:latin typeface="Book Antiqua"/>
                <a:cs typeface="Book Antiqua"/>
              </a:rPr>
              <a:t>What </a:t>
            </a:r>
            <a:r>
              <a:rPr dirty="0" spc="-5">
                <a:solidFill>
                  <a:srgbClr val="885D1D"/>
                </a:solidFill>
                <a:latin typeface="Book Antiqua"/>
                <a:cs typeface="Book Antiqua"/>
              </a:rPr>
              <a:t>is </a:t>
            </a:r>
            <a:r>
              <a:rPr dirty="0">
                <a:solidFill>
                  <a:srgbClr val="885D1D"/>
                </a:solidFill>
                <a:latin typeface="Book Antiqua"/>
                <a:cs typeface="Book Antiqua"/>
              </a:rPr>
              <a:t>a</a:t>
            </a:r>
            <a:r>
              <a:rPr dirty="0" spc="-95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885D1D"/>
                </a:solidFill>
                <a:latin typeface="Book Antiqua"/>
                <a:cs typeface="Book Antiqua"/>
              </a:rPr>
              <a:t>Revolution?</a:t>
            </a:r>
          </a:p>
          <a:p>
            <a:pPr marL="12700">
              <a:lnSpc>
                <a:spcPts val="6325"/>
              </a:lnSpc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3366" y="502107"/>
            <a:ext cx="7490459" cy="175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81325" marR="5080" indent="-296926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885D1D"/>
                </a:solidFill>
                <a:latin typeface="Book Antiqua"/>
                <a:cs typeface="Book Antiqua"/>
              </a:rPr>
              <a:t>The American War of</a:t>
            </a:r>
            <a:r>
              <a:rPr dirty="0" sz="3600" spc="-85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 sz="3600">
                <a:solidFill>
                  <a:srgbClr val="885D1D"/>
                </a:solidFill>
                <a:latin typeface="Book Antiqua"/>
                <a:cs typeface="Book Antiqua"/>
              </a:rPr>
              <a:t>Independence:  1775-81</a:t>
            </a:r>
            <a:endParaRPr sz="3600">
              <a:latin typeface="Book Antiqua"/>
              <a:cs typeface="Book Antiqua"/>
            </a:endParaRPr>
          </a:p>
          <a:p>
            <a:pPr marL="342900">
              <a:lnSpc>
                <a:spcPts val="4955"/>
              </a:lnSpc>
              <a:tabLst>
                <a:tab pos="3416300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7" name="object 7"/>
          <p:cNvSpPr/>
          <p:nvPr/>
        </p:nvSpPr>
        <p:spPr>
          <a:xfrm>
            <a:off x="1619250" y="2276411"/>
            <a:ext cx="5791200" cy="3852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9590" y="2171445"/>
            <a:ext cx="8428990" cy="425005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just" marL="622300" marR="5080" indent="-609600">
              <a:lnSpc>
                <a:spcPts val="3020"/>
              </a:lnSpc>
              <a:spcBef>
                <a:spcPts val="480"/>
              </a:spcBef>
              <a:buClr>
                <a:srgbClr val="863623"/>
              </a:buClr>
              <a:buAutoNum type="arabicPeriod"/>
              <a:tabLst>
                <a:tab pos="622300" algn="l"/>
              </a:tabLst>
            </a:pP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The war began in April 1775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when </a:t>
            </a:r>
            <a:r>
              <a:rPr dirty="0" sz="2800" spc="-10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Americans  colonists clashed with British </a:t>
            </a:r>
            <a:r>
              <a:rPr dirty="0" sz="2800" spc="-10">
                <a:solidFill>
                  <a:srgbClr val="252525"/>
                </a:solidFill>
                <a:latin typeface="Book Antiqua"/>
                <a:cs typeface="Book Antiqua"/>
              </a:rPr>
              <a:t>troops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at Lexington  and Concord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near</a:t>
            </a:r>
            <a:r>
              <a:rPr dirty="0" sz="2800" spc="-3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Boston.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863623"/>
              </a:buClr>
              <a:buFont typeface="Book Antiqua"/>
              <a:buAutoNum type="arabicPeriod"/>
            </a:pPr>
            <a:endParaRPr sz="3500">
              <a:latin typeface="Book Antiqua"/>
              <a:cs typeface="Book Antiqua"/>
            </a:endParaRPr>
          </a:p>
          <a:p>
            <a:pPr marL="622300" marR="375285" indent="-609600">
              <a:lnSpc>
                <a:spcPts val="3020"/>
              </a:lnSpc>
              <a:buClr>
                <a:srgbClr val="863623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At Bunker </a:t>
            </a:r>
            <a:r>
              <a:rPr dirty="0" sz="2800" spc="-10">
                <a:solidFill>
                  <a:srgbClr val="FF0000"/>
                </a:solidFill>
                <a:latin typeface="Book Antiqua"/>
                <a:cs typeface="Book Antiqua"/>
              </a:rPr>
              <a:t>Hill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near Boston </a:t>
            </a:r>
            <a:r>
              <a:rPr dirty="0" sz="2800" spc="-1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British defeated  </a:t>
            </a:r>
            <a:r>
              <a:rPr dirty="0" sz="2800" spc="-1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Americans </a:t>
            </a:r>
            <a:r>
              <a:rPr dirty="0" sz="2800" spc="-10">
                <a:solidFill>
                  <a:srgbClr val="FF0000"/>
                </a:solidFill>
                <a:latin typeface="Book Antiqua"/>
                <a:cs typeface="Book Antiqua"/>
              </a:rPr>
              <a:t>but </a:t>
            </a:r>
            <a:r>
              <a:rPr dirty="0" sz="2800">
                <a:solidFill>
                  <a:srgbClr val="FF0000"/>
                </a:solidFill>
                <a:latin typeface="Book Antiqua"/>
                <a:cs typeface="Book Antiqua"/>
              </a:rPr>
              <a:t>suffered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heavy</a:t>
            </a:r>
            <a:r>
              <a:rPr dirty="0" sz="2800" spc="-3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casualties.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863623"/>
              </a:buClr>
              <a:buFont typeface="Book Antiqua"/>
              <a:buAutoNum type="arabicPeriod"/>
            </a:pPr>
            <a:endParaRPr sz="3500">
              <a:latin typeface="Book Antiqua"/>
              <a:cs typeface="Book Antiqua"/>
            </a:endParaRPr>
          </a:p>
          <a:p>
            <a:pPr marL="622300" marR="283845" indent="-609600">
              <a:lnSpc>
                <a:spcPts val="3020"/>
              </a:lnSpc>
              <a:buClr>
                <a:srgbClr val="863623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The Second Continental Congress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meets in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May  </a:t>
            </a:r>
            <a:r>
              <a:rPr dirty="0" sz="2800">
                <a:solidFill>
                  <a:srgbClr val="FF0000"/>
                </a:solidFill>
                <a:latin typeface="Book Antiqua"/>
                <a:cs typeface="Book Antiqua"/>
              </a:rPr>
              <a:t>1775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and appoints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George Washington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as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 Commander in Chief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of </a:t>
            </a:r>
            <a:r>
              <a:rPr dirty="0" sz="2800" spc="-10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American army.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54112" y="622503"/>
            <a:ext cx="4853940" cy="1631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86280">
              <a:lnSpc>
                <a:spcPts val="6325"/>
              </a:lnSpc>
              <a:spcBef>
                <a:spcPts val="100"/>
              </a:spcBef>
            </a:pPr>
            <a:r>
              <a:rPr dirty="0">
                <a:solidFill>
                  <a:srgbClr val="885D1D"/>
                </a:solidFill>
                <a:latin typeface="Book Antiqua"/>
                <a:cs typeface="Book Antiqua"/>
              </a:rPr>
              <a:t>Timeline:</a:t>
            </a:r>
          </a:p>
          <a:p>
            <a:pPr marL="12700">
              <a:lnSpc>
                <a:spcPts val="6325"/>
              </a:lnSpc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83741" y="2223642"/>
            <a:ext cx="7412990" cy="397637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596900" marR="167640" indent="-534035">
              <a:lnSpc>
                <a:spcPts val="2590"/>
              </a:lnSpc>
              <a:spcBef>
                <a:spcPts val="425"/>
              </a:spcBef>
              <a:buClr>
                <a:srgbClr val="CC9900"/>
              </a:buClr>
              <a:buSzPct val="79166"/>
              <a:buAutoNum type="arabicPeriod" startAt="4"/>
              <a:tabLst>
                <a:tab pos="596900" algn="l"/>
                <a:tab pos="597535" algn="l"/>
              </a:tabLst>
            </a:pP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Continental Congress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meet for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the third time 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on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4</a:t>
            </a:r>
            <a:r>
              <a:rPr dirty="0" baseline="24305" sz="2400" spc="-7">
                <a:solidFill>
                  <a:srgbClr val="FF0000"/>
                </a:solidFill>
                <a:latin typeface="Book Antiqua"/>
                <a:cs typeface="Book Antiqua"/>
              </a:rPr>
              <a:t>th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July 1776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to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create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Book Antiqua"/>
                <a:cs typeface="Book Antiqua"/>
              </a:rPr>
              <a:t>American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Book Antiqua"/>
                <a:cs typeface="Book Antiqua"/>
              </a:rPr>
              <a:t> Declaration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Book Antiqua"/>
                <a:cs typeface="Book Antiqua"/>
              </a:rPr>
              <a:t>of</a:t>
            </a:r>
            <a:r>
              <a:rPr dirty="0" u="heavy" sz="2400" spc="-4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Book Antiqua"/>
                <a:cs typeface="Book Antiqua"/>
              </a:rPr>
              <a:t>Independence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C9900"/>
              </a:buClr>
              <a:buFont typeface="Book Antiqua"/>
              <a:buAutoNum type="arabicPeriod" startAt="4"/>
            </a:pPr>
            <a:endParaRPr sz="3000">
              <a:latin typeface="Book Antiqua"/>
              <a:cs typeface="Book Antiqua"/>
            </a:endParaRPr>
          </a:p>
          <a:p>
            <a:pPr marL="596900" marR="30480" indent="-534035">
              <a:lnSpc>
                <a:spcPts val="2590"/>
              </a:lnSpc>
              <a:buClr>
                <a:srgbClr val="CC9900"/>
              </a:buClr>
              <a:buSzPct val="79166"/>
              <a:buAutoNum type="arabicPeriod" startAt="4"/>
              <a:tabLst>
                <a:tab pos="596900" algn="l"/>
                <a:tab pos="597535" algn="l"/>
              </a:tabLst>
            </a:pP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British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claim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victories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in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New York and  Philadelphia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but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Americans defeat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them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at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 battle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of Saratoga in</a:t>
            </a:r>
            <a:r>
              <a:rPr dirty="0" sz="2400" spc="1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1777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C9900"/>
              </a:buClr>
              <a:buFont typeface="Book Antiqua"/>
              <a:buAutoNum type="arabicPeriod" startAt="4"/>
            </a:pPr>
            <a:endParaRPr sz="3000">
              <a:latin typeface="Book Antiqua"/>
              <a:cs typeface="Book Antiqua"/>
            </a:endParaRPr>
          </a:p>
          <a:p>
            <a:pPr marL="596900" marR="51435" indent="-534035">
              <a:lnSpc>
                <a:spcPts val="2590"/>
              </a:lnSpc>
              <a:buClr>
                <a:srgbClr val="CC9900"/>
              </a:buClr>
              <a:buSzPct val="79166"/>
              <a:buAutoNum type="arabicPeriod" startAt="4"/>
              <a:tabLst>
                <a:tab pos="596900" algn="l"/>
                <a:tab pos="597535" algn="l"/>
              </a:tabLst>
            </a:pP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The American army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spent </a:t>
            </a:r>
            <a:r>
              <a:rPr dirty="0" sz="2400" spc="-10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winter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of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1777-78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in 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training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at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Valley Forge.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They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lived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in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terrible  conditions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which meant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many died or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ran</a:t>
            </a:r>
            <a:r>
              <a:rPr dirty="0" sz="2400" spc="-2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away.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4112" y="1405890"/>
            <a:ext cx="378460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7341" y="2260219"/>
            <a:ext cx="7578090" cy="3976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00"/>
              </a:spcBef>
              <a:buClr>
                <a:srgbClr val="863623"/>
              </a:buClr>
              <a:buAutoNum type="arabicPeriod" startAt="7"/>
              <a:tabLst>
                <a:tab pos="621665" algn="l"/>
                <a:tab pos="622935" algn="l"/>
              </a:tabLst>
            </a:pP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After the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American victory at Saratoga,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France</a:t>
            </a:r>
            <a:endParaRPr sz="2400">
              <a:latin typeface="Book Antiqua"/>
              <a:cs typeface="Book Antiqua"/>
            </a:endParaRPr>
          </a:p>
          <a:p>
            <a:pPr marL="622300" marR="5080">
              <a:lnSpc>
                <a:spcPct val="100000"/>
              </a:lnSpc>
            </a:pP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decides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to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enter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war and join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 spc="-130">
                <a:solidFill>
                  <a:srgbClr val="FF0000"/>
                </a:solidFill>
                <a:latin typeface="Book Antiqua"/>
                <a:cs typeface="Book Antiqua"/>
              </a:rPr>
              <a:t>colonists‟ </a:t>
            </a:r>
            <a:r>
              <a:rPr dirty="0" sz="2400" spc="-90">
                <a:solidFill>
                  <a:srgbClr val="FF0000"/>
                </a:solidFill>
                <a:latin typeface="Book Antiqua"/>
                <a:cs typeface="Book Antiqua"/>
              </a:rPr>
              <a:t>side. 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French intervention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was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 major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reason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for an  American</a:t>
            </a:r>
            <a:r>
              <a:rPr dirty="0" sz="2400" spc="-2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victory.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Book Antiqua"/>
              <a:cs typeface="Book Antiqua"/>
            </a:endParaRPr>
          </a:p>
          <a:p>
            <a:pPr marL="622300" marR="283210" indent="-610235">
              <a:lnSpc>
                <a:spcPct val="100000"/>
              </a:lnSpc>
              <a:buClr>
                <a:srgbClr val="863623"/>
              </a:buClr>
              <a:buAutoNum type="arabicPeriod" startAt="8"/>
              <a:tabLst>
                <a:tab pos="621665" algn="l"/>
                <a:tab pos="622935" algn="l"/>
              </a:tabLst>
            </a:pP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With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the help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of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the French troops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Americans 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surrounded the British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army at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Yorktown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in 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October</a:t>
            </a:r>
            <a:r>
              <a:rPr dirty="0" sz="2400" spc="-2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1781.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863623"/>
              </a:buClr>
              <a:buFont typeface="Book Antiqua"/>
              <a:buAutoNum type="arabicPeriod" startAt="8"/>
            </a:pPr>
            <a:endParaRPr sz="3200">
              <a:latin typeface="Book Antiqua"/>
              <a:cs typeface="Book Antiqua"/>
            </a:endParaRPr>
          </a:p>
          <a:p>
            <a:pPr marL="622300" indent="-610235">
              <a:lnSpc>
                <a:spcPct val="100000"/>
              </a:lnSpc>
              <a:buClr>
                <a:srgbClr val="863623"/>
              </a:buClr>
              <a:buAutoNum type="arabicPeriod" startAt="8"/>
              <a:tabLst>
                <a:tab pos="621665" algn="l"/>
                <a:tab pos="622935" algn="l"/>
              </a:tabLst>
            </a:pP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British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army were forced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to</a:t>
            </a:r>
            <a:r>
              <a:rPr dirty="0" sz="2400" spc="-3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surrender.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54112" y="1405890"/>
            <a:ext cx="3784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z="5400" strike="sngStrike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dirty="0" sz="5400" strike="sngStrike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12926" y="441147"/>
            <a:ext cx="690816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885D1D"/>
                </a:solidFill>
                <a:latin typeface="Book Antiqua"/>
                <a:cs typeface="Book Antiqua"/>
              </a:rPr>
              <a:t>The Americans had won</a:t>
            </a:r>
            <a:r>
              <a:rPr dirty="0" sz="4000" spc="-15" b="1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 sz="4000" spc="-10" b="1">
                <a:solidFill>
                  <a:srgbClr val="885D1D"/>
                </a:solidFill>
                <a:latin typeface="Book Antiqua"/>
                <a:cs typeface="Book Antiqua"/>
              </a:rPr>
              <a:t>their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8057" y="1051052"/>
            <a:ext cx="515747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885D1D"/>
                </a:solidFill>
                <a:latin typeface="Book Antiqua"/>
                <a:cs typeface="Book Antiqua"/>
              </a:rPr>
              <a:t>War of</a:t>
            </a:r>
            <a:r>
              <a:rPr dirty="0" sz="4000" spc="-55" b="1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 sz="4000" spc="-5" b="1">
                <a:solidFill>
                  <a:srgbClr val="885D1D"/>
                </a:solidFill>
                <a:latin typeface="Book Antiqua"/>
                <a:cs typeface="Book Antiqua"/>
              </a:rPr>
              <a:t>Independence!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1975" y="2205037"/>
            <a:ext cx="6480175" cy="4276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58697" y="2606801"/>
            <a:ext cx="7728584" cy="3780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15620" indent="-503555">
              <a:lnSpc>
                <a:spcPct val="100000"/>
              </a:lnSpc>
              <a:spcBef>
                <a:spcPts val="95"/>
              </a:spcBef>
              <a:buClr>
                <a:srgbClr val="863623"/>
              </a:buClr>
              <a:buSzPct val="85714"/>
              <a:buChar char="•"/>
              <a:tabLst>
                <a:tab pos="514984" algn="l"/>
                <a:tab pos="516255" algn="l"/>
              </a:tabLst>
            </a:pP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It declared that </a:t>
            </a:r>
            <a:r>
              <a:rPr dirty="0" sz="2800" spc="-1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“United States</a:t>
            </a:r>
            <a:r>
              <a:rPr dirty="0" sz="2800" spc="-3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of</a:t>
            </a:r>
            <a:endParaRPr sz="2800">
              <a:latin typeface="Book Antiqua"/>
              <a:cs typeface="Book Antiqua"/>
            </a:endParaRPr>
          </a:p>
          <a:p>
            <a:pPr marL="378460" marR="894715">
              <a:lnSpc>
                <a:spcPct val="100000"/>
              </a:lnSpc>
            </a:pP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America” was “free and independent” of  Britain.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>
              <a:latin typeface="Book Antiqua"/>
              <a:cs typeface="Book Antiqua"/>
            </a:endParaRPr>
          </a:p>
          <a:p>
            <a:pPr marL="378460" indent="-366395">
              <a:lnSpc>
                <a:spcPct val="100000"/>
              </a:lnSpc>
              <a:buClr>
                <a:srgbClr val="863623"/>
              </a:buClr>
              <a:buChar char="•"/>
              <a:tabLst>
                <a:tab pos="377825" algn="l"/>
                <a:tab pos="379095" algn="l"/>
              </a:tabLst>
            </a:pP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It declared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equality for all </a:t>
            </a:r>
            <a:r>
              <a:rPr dirty="0" sz="2800" spc="-1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men of</a:t>
            </a:r>
            <a:r>
              <a:rPr dirty="0" sz="2800" spc="1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America.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750">
              <a:latin typeface="Book Antiqua"/>
              <a:cs typeface="Book Antiqua"/>
            </a:endParaRPr>
          </a:p>
          <a:p>
            <a:pPr marL="378460" marR="607695" indent="-366395">
              <a:lnSpc>
                <a:spcPct val="100000"/>
              </a:lnSpc>
              <a:buClr>
                <a:srgbClr val="863623"/>
              </a:buClr>
              <a:buChar char="•"/>
              <a:tabLst>
                <a:tab pos="377825" algn="l"/>
                <a:tab pos="379095" algn="l"/>
              </a:tabLst>
            </a:pPr>
            <a:r>
              <a:rPr dirty="0" sz="2800" spc="-5">
                <a:solidFill>
                  <a:srgbClr val="252525"/>
                </a:solidFill>
                <a:latin typeface="Book Antiqua"/>
                <a:cs typeface="Book Antiqua"/>
              </a:rPr>
              <a:t>It declared that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an elected </a:t>
            </a:r>
            <a:r>
              <a:rPr dirty="0" sz="2800" spc="-10">
                <a:solidFill>
                  <a:srgbClr val="FF0000"/>
                </a:solidFill>
                <a:latin typeface="Book Antiqua"/>
                <a:cs typeface="Book Antiqua"/>
              </a:rPr>
              <a:t>president would  rule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a free United </a:t>
            </a:r>
            <a:r>
              <a:rPr dirty="0" sz="2800" spc="-10">
                <a:solidFill>
                  <a:srgbClr val="FF0000"/>
                </a:solidFill>
                <a:latin typeface="Book Antiqua"/>
                <a:cs typeface="Book Antiqua"/>
              </a:rPr>
              <a:t>States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of</a:t>
            </a:r>
            <a:r>
              <a:rPr dirty="0" sz="280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Book Antiqua"/>
                <a:cs typeface="Book Antiqua"/>
              </a:rPr>
              <a:t>America.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28712" y="187198"/>
            <a:ext cx="6839584" cy="2067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5405" marR="30480" indent="254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885D1D"/>
                </a:solidFill>
                <a:latin typeface="Book Antiqua"/>
                <a:cs typeface="Book Antiqua"/>
              </a:rPr>
              <a:t>The American Declaration </a:t>
            </a:r>
            <a:r>
              <a:rPr dirty="0" sz="4000" spc="-10" b="1">
                <a:solidFill>
                  <a:srgbClr val="885D1D"/>
                </a:solidFill>
                <a:latin typeface="Book Antiqua"/>
                <a:cs typeface="Book Antiqua"/>
              </a:rPr>
              <a:t>of  Independence </a:t>
            </a:r>
            <a:r>
              <a:rPr dirty="0" sz="4000" spc="-5" b="1" i="1">
                <a:solidFill>
                  <a:srgbClr val="885D1D"/>
                </a:solidFill>
                <a:latin typeface="Book Antiqua"/>
                <a:cs typeface="Book Antiqua"/>
              </a:rPr>
              <a:t>– </a:t>
            </a:r>
            <a:r>
              <a:rPr dirty="0" sz="4000" spc="5" b="1">
                <a:solidFill>
                  <a:srgbClr val="885D1D"/>
                </a:solidFill>
                <a:latin typeface="Book Antiqua"/>
                <a:cs typeface="Book Antiqua"/>
              </a:rPr>
              <a:t>4</a:t>
            </a:r>
            <a:r>
              <a:rPr dirty="0" baseline="25157" sz="3975" spc="7" b="1">
                <a:solidFill>
                  <a:srgbClr val="885D1D"/>
                </a:solidFill>
                <a:latin typeface="Book Antiqua"/>
                <a:cs typeface="Book Antiqua"/>
              </a:rPr>
              <a:t>th </a:t>
            </a:r>
            <a:r>
              <a:rPr dirty="0" sz="4000" spc="-5" b="1">
                <a:solidFill>
                  <a:srgbClr val="885D1D"/>
                </a:solidFill>
                <a:latin typeface="Book Antiqua"/>
                <a:cs typeface="Book Antiqua"/>
              </a:rPr>
              <a:t>July</a:t>
            </a:r>
            <a:r>
              <a:rPr dirty="0" sz="4000" spc="-370" b="1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 sz="4000" b="1">
                <a:solidFill>
                  <a:srgbClr val="885D1D"/>
                </a:solidFill>
                <a:latin typeface="Book Antiqua"/>
                <a:cs typeface="Book Antiqua"/>
              </a:rPr>
              <a:t>1776:</a:t>
            </a:r>
            <a:endParaRPr sz="4000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  <a:tabLst>
                <a:tab pos="31108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173162" y="1936750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437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08175" y="2133663"/>
            <a:ext cx="5294376" cy="438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91361" y="211023"/>
            <a:ext cx="6504940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89405" marR="30480" indent="-1551940">
              <a:lnSpc>
                <a:spcPct val="100000"/>
              </a:lnSpc>
              <a:spcBef>
                <a:spcPts val="100"/>
              </a:spcBef>
              <a:tabLst>
                <a:tab pos="6466205" algn="l"/>
              </a:tabLst>
            </a:pPr>
            <a:r>
              <a:rPr dirty="0" spc="-5">
                <a:solidFill>
                  <a:srgbClr val="885D1D"/>
                </a:solidFill>
                <a:latin typeface="Book Antiqua"/>
                <a:cs typeface="Book Antiqua"/>
              </a:rPr>
              <a:t>George Washington  </a:t>
            </a:r>
            <a:r>
              <a:rPr dirty="0" spc="-545">
                <a:solidFill>
                  <a:srgbClr val="885D1D"/>
                </a:solidFill>
                <a:latin typeface="Book Antiqua"/>
                <a:cs typeface="Book Antiqua"/>
              </a:rPr>
              <a:t>1732</a:t>
            </a:r>
            <a:r>
              <a:rPr dirty="0" baseline="-30349" sz="8100" spc="-817">
                <a:latin typeface="Wingdings"/>
                <a:cs typeface="Wingdings"/>
              </a:rPr>
              <a:t></a:t>
            </a:r>
            <a:r>
              <a:rPr dirty="0" sz="5400" spc="-545">
                <a:solidFill>
                  <a:srgbClr val="885D1D"/>
                </a:solidFill>
                <a:latin typeface="Book Antiqua"/>
                <a:cs typeface="Book Antiqua"/>
              </a:rPr>
              <a:t>-1</a:t>
            </a:r>
            <a:r>
              <a:rPr dirty="0" u="heavy" sz="5400" spc="-545">
                <a:solidFill>
                  <a:srgbClr val="885D1D"/>
                </a:solidFill>
                <a:uFill>
                  <a:solidFill>
                    <a:srgbClr val="DBA354"/>
                  </a:solidFill>
                </a:uFill>
                <a:latin typeface="Book Antiqua"/>
                <a:cs typeface="Book Antiqua"/>
              </a:rPr>
              <a:t>799	</a:t>
            </a:r>
            <a:endParaRPr sz="5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173162" y="1936750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437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0168" y="488060"/>
            <a:ext cx="70453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George Washington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was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born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in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Virginia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in</a:t>
            </a:r>
            <a:r>
              <a:rPr dirty="0" sz="2400" spc="-8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1732.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4768" y="985265"/>
            <a:ext cx="813689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 spc="-125">
                <a:solidFill>
                  <a:srgbClr val="863623"/>
                </a:solidFill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At</a:t>
            </a:r>
            <a:r>
              <a:rPr dirty="0" sz="2400" spc="-15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</a:t>
            </a:r>
            <a:r>
              <a:rPr dirty="0" sz="2400" spc="-10">
                <a:solidFill>
                  <a:srgbClr val="252525"/>
                </a:solidFill>
                <a:latin typeface="Book Antiqua"/>
                <a:cs typeface="Book Antiqua"/>
              </a:rPr>
              <a:t>h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e</a:t>
            </a:r>
            <a:r>
              <a:rPr dirty="0" sz="2400" spc="1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age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 spc="-10">
                <a:solidFill>
                  <a:srgbClr val="252525"/>
                </a:solidFill>
                <a:latin typeface="Book Antiqua"/>
                <a:cs typeface="Book Antiqua"/>
              </a:rPr>
              <a:t>o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f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twen</a:t>
            </a:r>
            <a:r>
              <a:rPr dirty="0" sz="2400" spc="-10">
                <a:solidFill>
                  <a:srgbClr val="252525"/>
                </a:solidFill>
                <a:latin typeface="Book Antiqua"/>
                <a:cs typeface="Book Antiqua"/>
              </a:rPr>
              <a:t>t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y</a:t>
            </a:r>
            <a:r>
              <a:rPr dirty="0" sz="2400" spc="2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h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e</a:t>
            </a:r>
            <a:r>
              <a:rPr dirty="0" sz="2400" spc="-42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baseline="-33950" sz="8100" spc="-7477">
                <a:latin typeface="Wingdings"/>
                <a:cs typeface="Wingdings"/>
              </a:rPr>
              <a:t>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in</a:t>
            </a:r>
            <a:r>
              <a:rPr dirty="0" sz="2400" spc="-10">
                <a:solidFill>
                  <a:srgbClr val="FF0000"/>
                </a:solidFill>
                <a:latin typeface="Book Antiqua"/>
                <a:cs typeface="Book Antiqua"/>
              </a:rPr>
              <a:t>h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erited</a:t>
            </a:r>
            <a:r>
              <a:rPr dirty="0" sz="2400" spc="1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h</a:t>
            </a:r>
            <a:r>
              <a:rPr dirty="0" sz="2400" spc="-10">
                <a:solidFill>
                  <a:srgbClr val="FF0000"/>
                </a:solidFill>
                <a:latin typeface="Book Antiqua"/>
                <a:cs typeface="Book Antiqua"/>
              </a:rPr>
              <a:t>i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s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150">
                <a:solidFill>
                  <a:srgbClr val="FF0000"/>
                </a:solidFill>
                <a:latin typeface="Book Antiqua"/>
                <a:cs typeface="Book Antiqua"/>
              </a:rPr>
              <a:t>father‟s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lar</a:t>
            </a:r>
            <a:r>
              <a:rPr dirty="0" sz="2400" spc="-10">
                <a:solidFill>
                  <a:srgbClr val="FF0000"/>
                </a:solidFill>
                <a:latin typeface="Book Antiqua"/>
                <a:cs typeface="Book Antiqua"/>
              </a:rPr>
              <a:t>g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e</a:t>
            </a:r>
            <a:r>
              <a:rPr dirty="0" sz="2400" spc="1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35">
                <a:solidFill>
                  <a:srgbClr val="FF0000"/>
                </a:solidFill>
                <a:latin typeface="Book Antiqua"/>
                <a:cs typeface="Book Antiqua"/>
              </a:rPr>
              <a:t>estate.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168" y="2244090"/>
            <a:ext cx="7922895" cy="287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He joined the British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Army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in</a:t>
            </a:r>
            <a:r>
              <a:rPr dirty="0" sz="2400" spc="-114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Virginia.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Book Antiqua"/>
              <a:cs typeface="Book Antiqua"/>
            </a:endParaRPr>
          </a:p>
          <a:p>
            <a:pPr marL="378460" marR="438784" indent="-365760">
              <a:lnSpc>
                <a:spcPct val="100000"/>
              </a:lnSpc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He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served as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an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officer in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wars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against the</a:t>
            </a:r>
            <a:r>
              <a:rPr dirty="0" sz="2400" spc="-15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American 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Indians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and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dirty="0" sz="2400" spc="1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French.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After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leaving the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army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in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his mid-twenties he married</a:t>
            </a:r>
            <a:r>
              <a:rPr dirty="0" sz="2400" spc="-6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</a:t>
            </a:r>
            <a:endParaRPr sz="2400">
              <a:latin typeface="Book Antiqua"/>
              <a:cs typeface="Book Antiqua"/>
            </a:endParaRPr>
          </a:p>
          <a:p>
            <a:pPr marL="378460">
              <a:lnSpc>
                <a:spcPct val="100000"/>
              </a:lnSpc>
            </a:pP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rich widow named Martha</a:t>
            </a:r>
            <a:r>
              <a:rPr dirty="0" sz="2400" spc="2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Dandridge.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4112" y="1405890"/>
            <a:ext cx="378460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7341" y="2260219"/>
            <a:ext cx="7465695" cy="3610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7825" marR="1377315" indent="-36576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He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became a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Virginian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Deputy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to the</a:t>
            </a:r>
            <a:r>
              <a:rPr dirty="0" sz="2400" spc="-16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First  Continental Congress in</a:t>
            </a:r>
            <a:r>
              <a:rPr dirty="0" sz="2400" spc="2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1774.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Book Antiqua"/>
              <a:cs typeface="Book Antiqua"/>
            </a:endParaRPr>
          </a:p>
          <a:p>
            <a:pPr marL="377825" marR="5080" indent="-365760">
              <a:lnSpc>
                <a:spcPct val="100000"/>
              </a:lnSpc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He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was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appointed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Commander-in-chief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of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American army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by the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Second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Continental Congress 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in</a:t>
            </a:r>
            <a:r>
              <a:rPr dirty="0" sz="2400" spc="-1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1776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Book Antiqua"/>
              <a:cs typeface="Book Antiqua"/>
            </a:endParaRPr>
          </a:p>
          <a:p>
            <a:pPr marL="377825" marR="280035" indent="-365760">
              <a:lnSpc>
                <a:spcPct val="100000"/>
              </a:lnSpc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America won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War of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Independence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in</a:t>
            </a:r>
            <a:r>
              <a:rPr dirty="0" sz="2400" spc="-17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October 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1781.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63016" y="2217165"/>
            <a:ext cx="7414895" cy="3391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7825" marR="5080" indent="-36576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Washington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was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appointed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first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president of</a:t>
            </a:r>
            <a:r>
              <a:rPr dirty="0" sz="2400" spc="-13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 newly independent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United States of</a:t>
            </a:r>
            <a:r>
              <a:rPr dirty="0" sz="2400" spc="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America.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He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served as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president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for eight</a:t>
            </a:r>
            <a:r>
              <a:rPr dirty="0" sz="2400" spc="-16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years.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He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retired to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Mount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Vernon, Washington</a:t>
            </a:r>
            <a:r>
              <a:rPr dirty="0" sz="2400" spc="-7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D.C.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He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died in</a:t>
            </a:r>
            <a:r>
              <a:rPr dirty="0" sz="2400" spc="-14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1799.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7341" y="2196210"/>
            <a:ext cx="7583170" cy="352552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377825" marR="40005" indent="-365760">
              <a:lnSpc>
                <a:spcPts val="2300"/>
              </a:lnSpc>
              <a:spcBef>
                <a:spcPts val="660"/>
              </a:spcBef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There were </a:t>
            </a:r>
            <a:r>
              <a:rPr dirty="0" sz="2400" spc="-5" b="1">
                <a:latin typeface="Book Antiqua"/>
                <a:cs typeface="Book Antiqua"/>
              </a:rPr>
              <a:t>thirteen </a:t>
            </a:r>
            <a:r>
              <a:rPr dirty="0" sz="2400" b="1">
                <a:latin typeface="Book Antiqua"/>
                <a:cs typeface="Book Antiqua"/>
              </a:rPr>
              <a:t>states </a:t>
            </a:r>
            <a:r>
              <a:rPr dirty="0" sz="2400" spc="-5" b="1">
                <a:latin typeface="Book Antiqua"/>
                <a:cs typeface="Book Antiqua"/>
              </a:rPr>
              <a:t>on </a:t>
            </a:r>
            <a:r>
              <a:rPr dirty="0" sz="2400" b="1">
                <a:latin typeface="Book Antiqua"/>
                <a:cs typeface="Book Antiqua"/>
              </a:rPr>
              <a:t>the East </a:t>
            </a:r>
            <a:r>
              <a:rPr dirty="0" sz="2400" spc="-10" b="1">
                <a:latin typeface="Book Antiqua"/>
                <a:cs typeface="Book Antiqua"/>
              </a:rPr>
              <a:t>Coast </a:t>
            </a:r>
            <a:r>
              <a:rPr dirty="0" sz="2400" spc="-5" b="1">
                <a:latin typeface="Book Antiqua"/>
                <a:cs typeface="Book Antiqua"/>
              </a:rPr>
              <a:t>of  </a:t>
            </a:r>
            <a:r>
              <a:rPr dirty="0" sz="2400" b="1">
                <a:latin typeface="Book Antiqua"/>
                <a:cs typeface="Book Antiqua"/>
              </a:rPr>
              <a:t>America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in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the second half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of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the eighteenth</a:t>
            </a:r>
            <a:r>
              <a:rPr dirty="0" sz="2400" spc="1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century.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These states were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known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in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Britain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as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The</a:t>
            </a:r>
            <a:r>
              <a:rPr dirty="0" u="heavy" sz="2400" spc="-15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Colonies</a:t>
            </a:r>
            <a:r>
              <a:rPr dirty="0" u="heavy" sz="2400" spc="-5" b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Book Antiqua"/>
              <a:cs typeface="Book Antiqua"/>
            </a:endParaRPr>
          </a:p>
          <a:p>
            <a:pPr marL="377825" marR="751205" indent="-365760">
              <a:lnSpc>
                <a:spcPct val="81100"/>
              </a:lnSpc>
            </a:pPr>
            <a:r>
              <a:rPr dirty="0" sz="28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800" b="1">
                <a:latin typeface="Book Antiqua"/>
                <a:cs typeface="Book Antiqua"/>
              </a:rPr>
              <a:t>Ancestors </a:t>
            </a:r>
            <a:r>
              <a:rPr dirty="0" sz="2400">
                <a:latin typeface="Book Antiqua"/>
                <a:cs typeface="Book Antiqua"/>
              </a:rPr>
              <a:t>of </a:t>
            </a:r>
            <a:r>
              <a:rPr dirty="0" sz="2400" spc="-5">
                <a:latin typeface="Book Antiqua"/>
                <a:cs typeface="Book Antiqua"/>
              </a:rPr>
              <a:t>people </a:t>
            </a:r>
            <a:r>
              <a:rPr dirty="0" sz="2400">
                <a:latin typeface="Book Antiqua"/>
                <a:cs typeface="Book Antiqua"/>
              </a:rPr>
              <a:t>who </a:t>
            </a:r>
            <a:r>
              <a:rPr dirty="0" sz="2400" spc="-5">
                <a:latin typeface="Book Antiqua"/>
                <a:cs typeface="Book Antiqua"/>
              </a:rPr>
              <a:t>had </a:t>
            </a:r>
            <a:r>
              <a:rPr dirty="0" sz="2400" spc="-5" b="1">
                <a:latin typeface="Book Antiqua"/>
                <a:cs typeface="Book Antiqua"/>
              </a:rPr>
              <a:t>emigrated from  </a:t>
            </a:r>
            <a:r>
              <a:rPr dirty="0" sz="2400" b="1">
                <a:latin typeface="Book Antiqua"/>
                <a:cs typeface="Book Antiqua"/>
              </a:rPr>
              <a:t>Britain.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Book Antiqua"/>
              <a:cs typeface="Book Antiqua"/>
            </a:endParaRPr>
          </a:p>
          <a:p>
            <a:pPr marL="377825" marR="5080" indent="-365760">
              <a:lnSpc>
                <a:spcPts val="2310"/>
              </a:lnSpc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They were </a:t>
            </a:r>
            <a:r>
              <a:rPr dirty="0" sz="2400" b="1">
                <a:latin typeface="Book Antiqua"/>
                <a:cs typeface="Book Antiqua"/>
              </a:rPr>
              <a:t>part </a:t>
            </a:r>
            <a:r>
              <a:rPr dirty="0" sz="2400" spc="-5" b="1">
                <a:latin typeface="Book Antiqua"/>
                <a:cs typeface="Book Antiqua"/>
              </a:rPr>
              <a:t>of </a:t>
            </a:r>
            <a:r>
              <a:rPr dirty="0" sz="2400" b="1">
                <a:latin typeface="Book Antiqua"/>
                <a:cs typeface="Book Antiqua"/>
              </a:rPr>
              <a:t>the British Empire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and were</a:t>
            </a:r>
            <a:r>
              <a:rPr dirty="0" sz="2400" spc="-235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ruled  by </a:t>
            </a:r>
            <a:r>
              <a:rPr dirty="0" sz="2400" b="1">
                <a:latin typeface="Book Antiqua"/>
                <a:cs typeface="Book Antiqua"/>
              </a:rPr>
              <a:t>King George</a:t>
            </a:r>
            <a:r>
              <a:rPr dirty="0" sz="2400" spc="-20" b="1">
                <a:latin typeface="Book Antiqua"/>
                <a:cs typeface="Book Antiqua"/>
              </a:rPr>
              <a:t> </a:t>
            </a:r>
            <a:r>
              <a:rPr dirty="0" sz="2400" spc="-5" b="1">
                <a:latin typeface="Book Antiqua"/>
                <a:cs typeface="Book Antiqua"/>
              </a:rPr>
              <a:t>III.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54112" y="622503"/>
            <a:ext cx="5367655" cy="1631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461770">
              <a:lnSpc>
                <a:spcPts val="6325"/>
              </a:lnSpc>
              <a:spcBef>
                <a:spcPts val="100"/>
              </a:spcBef>
            </a:pPr>
            <a:r>
              <a:rPr dirty="0">
                <a:solidFill>
                  <a:srgbClr val="885D1D"/>
                </a:solidFill>
                <a:latin typeface="Book Antiqua"/>
                <a:cs typeface="Book Antiqua"/>
              </a:rPr>
              <a:t>Background:</a:t>
            </a:r>
          </a:p>
          <a:p>
            <a:pPr marL="12700">
              <a:lnSpc>
                <a:spcPts val="6325"/>
              </a:lnSpc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54112" y="1405890"/>
            <a:ext cx="3784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z="5400" strike="sngStrike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dirty="0" sz="5400" strike="sngStrike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7341" y="2260219"/>
            <a:ext cx="75279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7825" marR="5080" indent="-365760">
              <a:lnSpc>
                <a:spcPct val="100000"/>
              </a:lnSpc>
              <a:spcBef>
                <a:spcPts val="100"/>
              </a:spcBef>
            </a:pPr>
            <a:r>
              <a:rPr dirty="0" u="heavy" sz="2400" spc="-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Book Antiqua"/>
                <a:cs typeface="Book Antiqua"/>
                <a:hlinkClick r:id="rId4"/>
              </a:rPr>
              <a:t>http://www.mrnussbaum.com/presidents/georgewas </a:t>
            </a:r>
            <a:r>
              <a:rPr dirty="0" sz="2400" spc="-5">
                <a:solidFill>
                  <a:srgbClr val="CC9900"/>
                </a:solidFill>
                <a:latin typeface="Book Antiqua"/>
                <a:cs typeface="Book Antiqua"/>
              </a:rPr>
              <a:t> </a:t>
            </a:r>
            <a:r>
              <a:rPr dirty="0" u="heavy" sz="2400" spc="-1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Book Antiqua"/>
                <a:cs typeface="Book Antiqua"/>
                <a:hlinkClick r:id="rId4"/>
              </a:rPr>
              <a:t>hington.htm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54112" y="1405890"/>
            <a:ext cx="3784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z="5400" strike="sngStrike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dirty="0" sz="5400" strike="sngStrike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81708" y="45796"/>
            <a:ext cx="616966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88160" marR="5080" indent="-1776095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885D1D"/>
                </a:solidFill>
                <a:latin typeface="Book Antiqua"/>
                <a:cs typeface="Book Antiqua"/>
              </a:rPr>
              <a:t>The United States</a:t>
            </a:r>
            <a:r>
              <a:rPr dirty="0" sz="5400" spc="-80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 sz="5400">
                <a:solidFill>
                  <a:srgbClr val="885D1D"/>
                </a:solidFill>
                <a:latin typeface="Book Antiqua"/>
                <a:cs typeface="Book Antiqua"/>
              </a:rPr>
              <a:t>of  America</a:t>
            </a:r>
            <a:endParaRPr sz="5400">
              <a:latin typeface="Book Antiqua"/>
              <a:cs typeface="Book Antiq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86026" y="2247836"/>
            <a:ext cx="5172075" cy="3878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4112" y="1405890"/>
            <a:ext cx="378460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7341" y="2260219"/>
            <a:ext cx="7353300" cy="3244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7825" marR="5080" indent="-36576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The American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colonists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decided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they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should form</a:t>
            </a:r>
            <a:r>
              <a:rPr dirty="0" sz="2400" spc="-18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 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single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state,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United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States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of</a:t>
            </a:r>
            <a:r>
              <a:rPr dirty="0" sz="2400" spc="2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America.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tabLst>
                <a:tab pos="452755" algn="l"/>
              </a:tabLst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individual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states wanted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independence</a:t>
            </a:r>
            <a:r>
              <a:rPr dirty="0" sz="2400" spc="2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too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Book Antiqua"/>
              <a:cs typeface="Book Antiqua"/>
            </a:endParaRPr>
          </a:p>
          <a:p>
            <a:pPr marL="377825" marR="319405" indent="-365760">
              <a:lnSpc>
                <a:spcPct val="100000"/>
              </a:lnSpc>
              <a:tabLst>
                <a:tab pos="452755" algn="l"/>
              </a:tabLst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		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Constitution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of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United States of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America 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was drawn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up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in a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Congress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meeting in 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Philadelphia.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54112" y="1405890"/>
            <a:ext cx="3784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z="5400" strike="sngStrike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dirty="0" sz="5400" strike="sngStrike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Constitution of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United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91561" y="1048004"/>
            <a:ext cx="3948429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885D1D"/>
                </a:solidFill>
                <a:latin typeface="Book Antiqua"/>
                <a:cs typeface="Book Antiqua"/>
              </a:rPr>
              <a:t>States of</a:t>
            </a:r>
            <a:r>
              <a:rPr dirty="0" sz="4000" spc="-70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 sz="4000" spc="-5">
                <a:solidFill>
                  <a:srgbClr val="885D1D"/>
                </a:solidFill>
                <a:latin typeface="Book Antiqua"/>
                <a:cs typeface="Book Antiqua"/>
              </a:rPr>
              <a:t>America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1975" y="2060511"/>
            <a:ext cx="6553200" cy="4360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4112" y="1405890"/>
            <a:ext cx="378460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7341" y="2260219"/>
            <a:ext cx="7484109" cy="3610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7825" marR="5080" indent="-365760">
              <a:lnSpc>
                <a:spcPct val="100000"/>
              </a:lnSpc>
              <a:spcBef>
                <a:spcPts val="100"/>
              </a:spcBef>
              <a:tabLst>
                <a:tab pos="452755" algn="l"/>
              </a:tabLst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		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central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(Federal)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government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=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defence,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foreign  affairs,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international treaties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and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 economy.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Book Antiqua"/>
              <a:cs typeface="Book Antiqua"/>
            </a:endParaRPr>
          </a:p>
          <a:p>
            <a:pPr marL="377825" marR="245745" indent="-365760">
              <a:lnSpc>
                <a:spcPct val="100000"/>
              </a:lnSpc>
              <a:tabLst>
                <a:tab pos="452755" algn="l"/>
              </a:tabLst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		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Each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state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could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regulate its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own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local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affairs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such  as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public health, education,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welfare and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law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and  order.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Book Antiqua"/>
              <a:cs typeface="Book Antiqua"/>
            </a:endParaRPr>
          </a:p>
          <a:p>
            <a:pPr marL="377825" marR="979805" indent="-365760">
              <a:lnSpc>
                <a:spcPct val="100000"/>
              </a:lnSpc>
              <a:tabLst>
                <a:tab pos="452755" algn="l"/>
              </a:tabLst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		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The USA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became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one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of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most democratic  countries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in the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world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7341" y="2260219"/>
            <a:ext cx="7774940" cy="3976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7825" marR="5080" indent="-36576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Constitution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also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contains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Bill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of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Rights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and  Amendments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that lay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down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basic rights that cannot be  taken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away from a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 citizen.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Book Antiqua"/>
              <a:cs typeface="Book Antiqua"/>
            </a:endParaRPr>
          </a:p>
          <a:p>
            <a:pPr marL="377825" marR="789305" indent="-365760">
              <a:lnSpc>
                <a:spcPct val="100000"/>
              </a:lnSpc>
              <a:tabLst>
                <a:tab pos="452755" algn="l"/>
              </a:tabLst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		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Examples: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right to free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speech,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to practise  religion, to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 fair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trial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and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not to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suffer </a:t>
            </a:r>
            <a:r>
              <a:rPr dirty="0" sz="2400" spc="-90">
                <a:solidFill>
                  <a:srgbClr val="252525"/>
                </a:solidFill>
                <a:latin typeface="Book Antiqua"/>
                <a:cs typeface="Book Antiqua"/>
              </a:rPr>
              <a:t>„cruel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and 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unusual</a:t>
            </a:r>
            <a:r>
              <a:rPr dirty="0" sz="2400" spc="-15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 spc="-110">
                <a:solidFill>
                  <a:srgbClr val="252525"/>
                </a:solidFill>
                <a:latin typeface="Book Antiqua"/>
                <a:cs typeface="Book Antiqua"/>
              </a:rPr>
              <a:t>punishments‟.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200">
              <a:latin typeface="Book Antiqua"/>
              <a:cs typeface="Book Antiqua"/>
            </a:endParaRPr>
          </a:p>
          <a:p>
            <a:pPr marL="377825" marR="95885" indent="-365760">
              <a:lnSpc>
                <a:spcPct val="100000"/>
              </a:lnSpc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However,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this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did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not apply originally apply to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slaves  or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women.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54112" y="622503"/>
            <a:ext cx="6047740" cy="1631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781685">
              <a:lnSpc>
                <a:spcPts val="6325"/>
              </a:lnSpc>
              <a:spcBef>
                <a:spcPts val="100"/>
              </a:spcBef>
            </a:pPr>
            <a:r>
              <a:rPr dirty="0">
                <a:solidFill>
                  <a:srgbClr val="885D1D"/>
                </a:solidFill>
                <a:latin typeface="Book Antiqua"/>
                <a:cs typeface="Book Antiqua"/>
              </a:rPr>
              <a:t>The Bill of</a:t>
            </a:r>
            <a:r>
              <a:rPr dirty="0" spc="-85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885D1D"/>
                </a:solidFill>
                <a:latin typeface="Book Antiqua"/>
                <a:cs typeface="Book Antiqua"/>
              </a:rPr>
              <a:t>Rights</a:t>
            </a:r>
          </a:p>
          <a:p>
            <a:pPr marL="12700">
              <a:lnSpc>
                <a:spcPts val="6325"/>
              </a:lnSpc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173162" y="1936750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437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4394" y="211023"/>
            <a:ext cx="6786245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5255" marR="30480" indent="-9779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885D1D"/>
                </a:solidFill>
                <a:latin typeface="Book Antiqua"/>
                <a:cs typeface="Book Antiqua"/>
              </a:rPr>
              <a:t>The </a:t>
            </a:r>
            <a:r>
              <a:rPr dirty="0" spc="-5">
                <a:solidFill>
                  <a:srgbClr val="885D1D"/>
                </a:solidFill>
                <a:latin typeface="Book Antiqua"/>
                <a:cs typeface="Book Antiqua"/>
              </a:rPr>
              <a:t>Importance </a:t>
            </a:r>
            <a:r>
              <a:rPr dirty="0">
                <a:solidFill>
                  <a:srgbClr val="885D1D"/>
                </a:solidFill>
                <a:latin typeface="Book Antiqua"/>
                <a:cs typeface="Book Antiqua"/>
              </a:rPr>
              <a:t>of</a:t>
            </a:r>
            <a:r>
              <a:rPr dirty="0" spc="-85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 spc="-5">
                <a:solidFill>
                  <a:srgbClr val="885D1D"/>
                </a:solidFill>
                <a:latin typeface="Book Antiqua"/>
                <a:cs typeface="Book Antiqua"/>
              </a:rPr>
              <a:t>the  </a:t>
            </a:r>
            <a:r>
              <a:rPr dirty="0" spc="-215">
                <a:solidFill>
                  <a:srgbClr val="885D1D"/>
                </a:solidFill>
                <a:latin typeface="Book Antiqua"/>
                <a:cs typeface="Book Antiqua"/>
              </a:rPr>
              <a:t>American</a:t>
            </a:r>
            <a:r>
              <a:rPr dirty="0" baseline="-30349" sz="8100" spc="-322">
                <a:latin typeface="Wingdings"/>
                <a:cs typeface="Wingdings"/>
              </a:rPr>
              <a:t></a:t>
            </a:r>
            <a:r>
              <a:rPr dirty="0" sz="5400" spc="-215">
                <a:solidFill>
                  <a:srgbClr val="885D1D"/>
                </a:solidFill>
                <a:latin typeface="Book Antiqua"/>
                <a:cs typeface="Book Antiqua"/>
              </a:rPr>
              <a:t>R</a:t>
            </a:r>
            <a:r>
              <a:rPr dirty="0" u="heavy" sz="5400" spc="-215">
                <a:solidFill>
                  <a:srgbClr val="885D1D"/>
                </a:solidFill>
                <a:uFill>
                  <a:solidFill>
                    <a:srgbClr val="DBA354"/>
                  </a:solidFill>
                </a:uFill>
                <a:latin typeface="Book Antiqua"/>
                <a:cs typeface="Book Antiqua"/>
              </a:rPr>
              <a:t>evolution</a:t>
            </a:r>
            <a:endParaRPr sz="5400">
              <a:latin typeface="Book Antiqua"/>
              <a:cs typeface="Book Antiq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9250" y="2060575"/>
            <a:ext cx="5916549" cy="463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4112" y="1405890"/>
            <a:ext cx="378460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7341" y="2260219"/>
            <a:ext cx="7646670" cy="408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7825" marR="75565" indent="-365760">
              <a:lnSpc>
                <a:spcPct val="100000"/>
              </a:lnSpc>
              <a:spcBef>
                <a:spcPts val="100"/>
              </a:spcBef>
              <a:tabLst>
                <a:tab pos="452755" algn="l"/>
              </a:tabLst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		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American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Revolution created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most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powerful 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country in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 world.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Book Antiqua"/>
              <a:cs typeface="Book Antiqua"/>
            </a:endParaRPr>
          </a:p>
          <a:p>
            <a:pPr marL="377825" marR="200660" indent="-365760">
              <a:lnSpc>
                <a:spcPct val="100000"/>
              </a:lnSpc>
              <a:tabLst>
                <a:tab pos="452755" algn="l"/>
              </a:tabLst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		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The success of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the Revolution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showed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that ordinary  people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could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take control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of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their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own</a:t>
            </a:r>
            <a:r>
              <a:rPr dirty="0" sz="2400" spc="3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country.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tabLst>
                <a:tab pos="452755" algn="l"/>
              </a:tabLst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American </a:t>
            </a:r>
            <a:r>
              <a:rPr dirty="0" sz="2400">
                <a:solidFill>
                  <a:srgbClr val="FF0000"/>
                </a:solidFill>
                <a:latin typeface="Book Antiqua"/>
                <a:cs typeface="Book Antiqua"/>
              </a:rPr>
              <a:t>Revolution </a:t>
            </a:r>
            <a:r>
              <a:rPr dirty="0" sz="2400" spc="-5">
                <a:solidFill>
                  <a:srgbClr val="FF0000"/>
                </a:solidFill>
                <a:latin typeface="Book Antiqua"/>
                <a:cs typeface="Book Antiqua"/>
              </a:rPr>
              <a:t>influenced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other</a:t>
            </a:r>
            <a:r>
              <a:rPr dirty="0" sz="2400" spc="35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countries:</a:t>
            </a:r>
            <a:endParaRPr sz="2400">
              <a:latin typeface="Book Antiqua"/>
              <a:cs typeface="Book Antiqua"/>
            </a:endParaRPr>
          </a:p>
          <a:p>
            <a:pPr marL="424180">
              <a:lnSpc>
                <a:spcPct val="100000"/>
              </a:lnSpc>
              <a:spcBef>
                <a:spcPts val="540"/>
              </a:spcBef>
            </a:pPr>
            <a:r>
              <a:rPr dirty="0" sz="2200" spc="-5">
                <a:solidFill>
                  <a:srgbClr val="863623"/>
                </a:solidFill>
                <a:latin typeface="Wingdings"/>
                <a:cs typeface="Wingdings"/>
              </a:rPr>
              <a:t></a:t>
            </a:r>
            <a:r>
              <a:rPr dirty="0" sz="2200" spc="-5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Book Antiqua"/>
                <a:cs typeface="Book Antiqua"/>
              </a:rPr>
              <a:t>The French </a:t>
            </a:r>
            <a:r>
              <a:rPr dirty="0" sz="2200" spc="-10">
                <a:solidFill>
                  <a:srgbClr val="FF0000"/>
                </a:solidFill>
                <a:latin typeface="Book Antiqua"/>
                <a:cs typeface="Book Antiqua"/>
              </a:rPr>
              <a:t>Revolution</a:t>
            </a:r>
            <a:r>
              <a:rPr dirty="0" sz="2200" spc="12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200">
                <a:solidFill>
                  <a:srgbClr val="FF0000"/>
                </a:solidFill>
                <a:latin typeface="Book Antiqua"/>
                <a:cs typeface="Book Antiqua"/>
              </a:rPr>
              <a:t>1789</a:t>
            </a:r>
            <a:endParaRPr sz="2200">
              <a:latin typeface="Book Antiqua"/>
              <a:cs typeface="Book Antiqua"/>
            </a:endParaRPr>
          </a:p>
          <a:p>
            <a:pPr marL="424180">
              <a:lnSpc>
                <a:spcPct val="100000"/>
              </a:lnSpc>
              <a:spcBef>
                <a:spcPts val="530"/>
              </a:spcBef>
            </a:pPr>
            <a:r>
              <a:rPr dirty="0" sz="2200" spc="-5">
                <a:solidFill>
                  <a:srgbClr val="863623"/>
                </a:solidFill>
                <a:latin typeface="Wingdings"/>
                <a:cs typeface="Wingdings"/>
              </a:rPr>
              <a:t></a:t>
            </a:r>
            <a:r>
              <a:rPr dirty="0" sz="2200" spc="-5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Book Antiqua"/>
                <a:cs typeface="Book Antiqua"/>
              </a:rPr>
              <a:t>Revolution in Ireland</a:t>
            </a:r>
            <a:r>
              <a:rPr dirty="0" sz="2200" spc="12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Book Antiqua"/>
                <a:cs typeface="Book Antiqua"/>
              </a:rPr>
              <a:t>1798</a:t>
            </a:r>
            <a:endParaRPr sz="2200">
              <a:latin typeface="Book Antiqua"/>
              <a:cs typeface="Book Antiqua"/>
            </a:endParaRPr>
          </a:p>
          <a:p>
            <a:pPr marL="424180">
              <a:lnSpc>
                <a:spcPct val="100000"/>
              </a:lnSpc>
              <a:spcBef>
                <a:spcPts val="525"/>
              </a:spcBef>
            </a:pPr>
            <a:r>
              <a:rPr dirty="0" sz="2200" spc="-5">
                <a:solidFill>
                  <a:srgbClr val="863623"/>
                </a:solidFill>
                <a:latin typeface="Wingdings"/>
                <a:cs typeface="Wingdings"/>
              </a:rPr>
              <a:t></a:t>
            </a:r>
            <a:r>
              <a:rPr dirty="0" sz="2200" spc="-5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Book Antiqua"/>
                <a:cs typeface="Book Antiqua"/>
              </a:rPr>
              <a:t>South America during the</a:t>
            </a:r>
            <a:r>
              <a:rPr dirty="0" sz="2200" spc="114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200">
                <a:solidFill>
                  <a:srgbClr val="FF0000"/>
                </a:solidFill>
                <a:latin typeface="Book Antiqua"/>
                <a:cs typeface="Book Antiqua"/>
              </a:rPr>
              <a:t>1800s</a:t>
            </a:r>
            <a:endParaRPr sz="2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7341" y="2004136"/>
            <a:ext cx="560514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5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000" spc="5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In America,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the power belonged to the</a:t>
            </a:r>
            <a:r>
              <a:rPr dirty="0" sz="2000" spc="-21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people: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841" y="2309850"/>
            <a:ext cx="7738109" cy="386651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487680">
              <a:lnSpc>
                <a:spcPct val="100000"/>
              </a:lnSpc>
              <a:spcBef>
                <a:spcPts val="580"/>
              </a:spcBef>
              <a:tabLst>
                <a:tab pos="915669" algn="l"/>
              </a:tabLst>
            </a:pPr>
            <a:r>
              <a:rPr dirty="0" sz="2000">
                <a:solidFill>
                  <a:srgbClr val="863623"/>
                </a:solidFill>
                <a:latin typeface="Wingdings"/>
                <a:cs typeface="Wingdings"/>
              </a:rPr>
              <a:t></a:t>
            </a:r>
            <a:r>
              <a:rPr dirty="0" sz="2000">
                <a:solidFill>
                  <a:srgbClr val="863623"/>
                </a:solidFill>
                <a:latin typeface="Times New Roman"/>
                <a:cs typeface="Times New Roman"/>
              </a:rPr>
              <a:t>	</a:t>
            </a:r>
            <a:r>
              <a:rPr dirty="0" sz="2000" b="1">
                <a:solidFill>
                  <a:srgbClr val="252525"/>
                </a:solidFill>
                <a:latin typeface="Book Antiqua"/>
                <a:cs typeface="Book Antiqua"/>
              </a:rPr>
              <a:t>NO </a:t>
            </a:r>
            <a:r>
              <a:rPr dirty="0" sz="2000" spc="-5" b="1">
                <a:solidFill>
                  <a:srgbClr val="252525"/>
                </a:solidFill>
                <a:latin typeface="Book Antiqua"/>
                <a:cs typeface="Book Antiqua"/>
              </a:rPr>
              <a:t>ROYAL</a:t>
            </a:r>
            <a:r>
              <a:rPr dirty="0" sz="2000" spc="-40" b="1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000" spc="-5" b="1">
                <a:solidFill>
                  <a:srgbClr val="252525"/>
                </a:solidFill>
                <a:latin typeface="Book Antiqua"/>
                <a:cs typeface="Book Antiqua"/>
              </a:rPr>
              <a:t>FAMILY!</a:t>
            </a:r>
            <a:endParaRPr sz="2000">
              <a:latin typeface="Book Antiqua"/>
              <a:cs typeface="Book Antiqua"/>
            </a:endParaRPr>
          </a:p>
          <a:p>
            <a:pPr marL="487680">
              <a:lnSpc>
                <a:spcPct val="100000"/>
              </a:lnSpc>
              <a:spcBef>
                <a:spcPts val="480"/>
              </a:spcBef>
              <a:tabLst>
                <a:tab pos="915669" algn="l"/>
              </a:tabLst>
            </a:pPr>
            <a:r>
              <a:rPr dirty="0" sz="2000">
                <a:solidFill>
                  <a:srgbClr val="863623"/>
                </a:solidFill>
                <a:latin typeface="Wingdings"/>
                <a:cs typeface="Wingdings"/>
              </a:rPr>
              <a:t></a:t>
            </a:r>
            <a:r>
              <a:rPr dirty="0" sz="2000">
                <a:solidFill>
                  <a:srgbClr val="863623"/>
                </a:solidFill>
                <a:latin typeface="Times New Roman"/>
                <a:cs typeface="Times New Roman"/>
              </a:rPr>
              <a:t>	</a:t>
            </a:r>
            <a:r>
              <a:rPr dirty="0" sz="2000" b="1">
                <a:solidFill>
                  <a:srgbClr val="252525"/>
                </a:solidFill>
                <a:latin typeface="Book Antiqua"/>
                <a:cs typeface="Book Antiqua"/>
              </a:rPr>
              <a:t>NO</a:t>
            </a:r>
            <a:r>
              <a:rPr dirty="0" sz="2000" spc="-30" b="1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000" b="1">
                <a:solidFill>
                  <a:srgbClr val="252525"/>
                </a:solidFill>
                <a:latin typeface="Book Antiqua"/>
                <a:cs typeface="Book Antiqua"/>
              </a:rPr>
              <a:t>ARISTOCRATS!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Book Antiqua"/>
              <a:cs typeface="Book Antiqua"/>
            </a:endParaRPr>
          </a:p>
          <a:p>
            <a:pPr marL="441959" marR="81280" indent="-365760">
              <a:lnSpc>
                <a:spcPct val="100000"/>
              </a:lnSpc>
              <a:tabLst>
                <a:tab pos="504190" algn="l"/>
              </a:tabLst>
            </a:pPr>
            <a:r>
              <a:rPr dirty="0" sz="20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000">
                <a:solidFill>
                  <a:srgbClr val="863623"/>
                </a:solidFill>
                <a:latin typeface="Times New Roman"/>
                <a:cs typeface="Times New Roman"/>
              </a:rPr>
              <a:t>		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During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000" spc="5">
                <a:solidFill>
                  <a:srgbClr val="252525"/>
                </a:solidFill>
                <a:latin typeface="Book Antiqua"/>
                <a:cs typeface="Book Antiqua"/>
              </a:rPr>
              <a:t>19</a:t>
            </a:r>
            <a:r>
              <a:rPr dirty="0" baseline="25641" sz="1950" spc="7">
                <a:solidFill>
                  <a:srgbClr val="252525"/>
                </a:solidFill>
                <a:latin typeface="Book Antiqua"/>
                <a:cs typeface="Book Antiqua"/>
              </a:rPr>
              <a:t>th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Century,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USA expanded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towards the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Pacific 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Ocean.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Book Antiqua"/>
              <a:cs typeface="Book Antiqua"/>
            </a:endParaRPr>
          </a:p>
          <a:p>
            <a:pPr marL="441959" marR="168275" indent="-365760">
              <a:lnSpc>
                <a:spcPct val="100000"/>
              </a:lnSpc>
              <a:tabLst>
                <a:tab pos="504190" algn="l"/>
              </a:tabLst>
            </a:pPr>
            <a:r>
              <a:rPr dirty="0" sz="20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000">
                <a:solidFill>
                  <a:srgbClr val="863623"/>
                </a:solidFill>
                <a:latin typeface="Times New Roman"/>
                <a:cs typeface="Times New Roman"/>
              </a:rPr>
              <a:t>		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It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bought territory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from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French,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Spanish, Mexicans, British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and 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Russians.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Book Antiqua"/>
              <a:cs typeface="Book Antiqua"/>
            </a:endParaRPr>
          </a:p>
          <a:p>
            <a:pPr marL="441959" marR="906780" indent="-365760">
              <a:lnSpc>
                <a:spcPct val="100000"/>
              </a:lnSpc>
              <a:tabLst>
                <a:tab pos="504190" algn="l"/>
              </a:tabLst>
            </a:pPr>
            <a:r>
              <a:rPr dirty="0" sz="20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000">
                <a:solidFill>
                  <a:srgbClr val="863623"/>
                </a:solidFill>
                <a:latin typeface="Times New Roman"/>
                <a:cs typeface="Times New Roman"/>
              </a:rPr>
              <a:t>		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It conquered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territory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from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Mexicans and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the Native 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Americans.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4112" y="622503"/>
            <a:ext cx="6557645" cy="1631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1940">
              <a:lnSpc>
                <a:spcPts val="6325"/>
              </a:lnSpc>
              <a:spcBef>
                <a:spcPts val="100"/>
              </a:spcBef>
            </a:pPr>
            <a:r>
              <a:rPr dirty="0">
                <a:solidFill>
                  <a:srgbClr val="885D1D"/>
                </a:solidFill>
                <a:latin typeface="Book Antiqua"/>
                <a:cs typeface="Book Antiqua"/>
              </a:rPr>
              <a:t>Loyalists </a:t>
            </a:r>
            <a:r>
              <a:rPr dirty="0" spc="-5">
                <a:solidFill>
                  <a:srgbClr val="885D1D"/>
                </a:solidFill>
                <a:latin typeface="Book Antiqua"/>
                <a:cs typeface="Book Antiqua"/>
              </a:rPr>
              <a:t>VS</a:t>
            </a:r>
            <a:r>
              <a:rPr dirty="0" spc="-95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>
                <a:solidFill>
                  <a:srgbClr val="885D1D"/>
                </a:solidFill>
                <a:latin typeface="Book Antiqua"/>
                <a:cs typeface="Book Antiqua"/>
              </a:rPr>
              <a:t>Patriots</a:t>
            </a:r>
          </a:p>
          <a:p>
            <a:pPr marL="12700">
              <a:lnSpc>
                <a:spcPts val="6325"/>
              </a:lnSpc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7" name="object 7"/>
          <p:cNvSpPr/>
          <p:nvPr/>
        </p:nvSpPr>
        <p:spPr>
          <a:xfrm>
            <a:off x="2051050" y="1557400"/>
            <a:ext cx="5257800" cy="5040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7341" y="2260219"/>
            <a:ext cx="6863715" cy="287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dirty="0" sz="2400" b="1">
                <a:solidFill>
                  <a:srgbClr val="863623"/>
                </a:solidFill>
                <a:latin typeface="Book Antiqua"/>
                <a:cs typeface="Book Antiqua"/>
              </a:rPr>
              <a:t>1.	</a:t>
            </a:r>
            <a:r>
              <a:rPr dirty="0" u="heavy" sz="240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The</a:t>
            </a:r>
            <a:r>
              <a:rPr dirty="0" u="heavy" sz="2400" spc="-25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40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Enlightenment: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Book Antiqua"/>
              <a:cs typeface="Book Antiqua"/>
            </a:endParaRPr>
          </a:p>
          <a:p>
            <a:pPr marL="622300" marR="76835" indent="-610235">
              <a:lnSpc>
                <a:spcPct val="100000"/>
              </a:lnSpc>
              <a:buClr>
                <a:srgbClr val="863623"/>
              </a:buClr>
              <a:buChar char="•"/>
              <a:tabLst>
                <a:tab pos="621665" algn="l"/>
                <a:tab pos="622935" algn="l"/>
              </a:tabLst>
            </a:pP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During </a:t>
            </a:r>
            <a:r>
              <a:rPr dirty="0" sz="2400" b="1">
                <a:latin typeface="Book Antiqua"/>
                <a:cs typeface="Book Antiqua"/>
              </a:rPr>
              <a:t>the </a:t>
            </a:r>
            <a:r>
              <a:rPr dirty="0" sz="2400" spc="-5" b="1">
                <a:latin typeface="Book Antiqua"/>
                <a:cs typeface="Book Antiqua"/>
              </a:rPr>
              <a:t>mid-eighteenth </a:t>
            </a:r>
            <a:r>
              <a:rPr dirty="0" sz="2400" b="1">
                <a:latin typeface="Book Antiqua"/>
                <a:cs typeface="Book Antiqua"/>
              </a:rPr>
              <a:t>century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educated 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people </a:t>
            </a:r>
            <a:r>
              <a:rPr dirty="0" sz="2400" b="1">
                <a:latin typeface="Book Antiqua"/>
                <a:cs typeface="Book Antiqua"/>
              </a:rPr>
              <a:t>in </a:t>
            </a:r>
            <a:r>
              <a:rPr dirty="0" sz="2400" spc="-5" b="1">
                <a:latin typeface="Book Antiqua"/>
                <a:cs typeface="Book Antiqua"/>
              </a:rPr>
              <a:t>Europe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came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up </a:t>
            </a: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with </a:t>
            </a:r>
            <a:r>
              <a:rPr dirty="0" sz="2400" b="1">
                <a:latin typeface="Book Antiqua"/>
                <a:cs typeface="Book Antiqua"/>
              </a:rPr>
              <a:t>new</a:t>
            </a:r>
            <a:r>
              <a:rPr dirty="0" sz="2400" spc="-50" b="1">
                <a:latin typeface="Book Antiqua"/>
                <a:cs typeface="Book Antiqua"/>
              </a:rPr>
              <a:t> </a:t>
            </a:r>
            <a:r>
              <a:rPr dirty="0" sz="2400" b="1">
                <a:latin typeface="Book Antiqua"/>
                <a:cs typeface="Book Antiqua"/>
              </a:rPr>
              <a:t>ideas.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863623"/>
              </a:buClr>
              <a:buFont typeface="Book Antiqua"/>
              <a:buChar char="•"/>
            </a:pPr>
            <a:endParaRPr sz="3300">
              <a:latin typeface="Book Antiqua"/>
              <a:cs typeface="Book Antiqua"/>
            </a:endParaRPr>
          </a:p>
          <a:p>
            <a:pPr marL="622300" marR="5080" indent="-610235">
              <a:lnSpc>
                <a:spcPct val="100000"/>
              </a:lnSpc>
              <a:spcBef>
                <a:spcPts val="5"/>
              </a:spcBef>
              <a:buClr>
                <a:srgbClr val="863623"/>
              </a:buClr>
              <a:buChar char="•"/>
              <a:tabLst>
                <a:tab pos="621665" algn="l"/>
                <a:tab pos="622935" algn="l"/>
              </a:tabLst>
            </a:pPr>
            <a:r>
              <a:rPr dirty="0" sz="2400">
                <a:solidFill>
                  <a:srgbClr val="252525"/>
                </a:solidFill>
                <a:latin typeface="Book Antiqua"/>
                <a:cs typeface="Book Antiqua"/>
              </a:rPr>
              <a:t>Ideas such as </a:t>
            </a:r>
            <a:r>
              <a:rPr dirty="0" sz="2400" spc="-5">
                <a:solidFill>
                  <a:srgbClr val="252525"/>
                </a:solidFill>
                <a:latin typeface="Book Antiqua"/>
                <a:cs typeface="Book Antiqua"/>
              </a:rPr>
              <a:t>the idea that </a:t>
            </a:r>
            <a:r>
              <a:rPr dirty="0" sz="2400" spc="-5" b="1">
                <a:latin typeface="Book Antiqua"/>
                <a:cs typeface="Book Antiqua"/>
              </a:rPr>
              <a:t>people should rule  </a:t>
            </a:r>
            <a:r>
              <a:rPr dirty="0" sz="2400" b="1">
                <a:latin typeface="Book Antiqua"/>
                <a:cs typeface="Book Antiqua"/>
              </a:rPr>
              <a:t>their </a:t>
            </a:r>
            <a:r>
              <a:rPr dirty="0" sz="2400" spc="-5" b="1">
                <a:latin typeface="Book Antiqua"/>
                <a:cs typeface="Book Antiqua"/>
              </a:rPr>
              <a:t>own</a:t>
            </a:r>
            <a:r>
              <a:rPr dirty="0" sz="2400" spc="-35" b="1">
                <a:latin typeface="Book Antiqua"/>
                <a:cs typeface="Book Antiqua"/>
              </a:rPr>
              <a:t> </a:t>
            </a:r>
            <a:r>
              <a:rPr dirty="0" sz="2400" b="1">
                <a:latin typeface="Book Antiqua"/>
                <a:cs typeface="Book Antiqua"/>
              </a:rPr>
              <a:t>country.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9378" y="723053"/>
            <a:ext cx="7296784" cy="1531620"/>
          </a:xfrm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3600">
                <a:solidFill>
                  <a:srgbClr val="885D1D"/>
                </a:solidFill>
                <a:latin typeface="Book Antiqua"/>
                <a:cs typeface="Book Antiqua"/>
              </a:rPr>
              <a:t>Causes of </a:t>
            </a:r>
            <a:r>
              <a:rPr dirty="0" sz="3600" spc="-5">
                <a:solidFill>
                  <a:srgbClr val="885D1D"/>
                </a:solidFill>
                <a:latin typeface="Book Antiqua"/>
                <a:cs typeface="Book Antiqua"/>
              </a:rPr>
              <a:t>the </a:t>
            </a:r>
            <a:r>
              <a:rPr dirty="0" sz="3600">
                <a:solidFill>
                  <a:srgbClr val="885D1D"/>
                </a:solidFill>
                <a:latin typeface="Book Antiqua"/>
                <a:cs typeface="Book Antiqua"/>
              </a:rPr>
              <a:t>American</a:t>
            </a:r>
            <a:r>
              <a:rPr dirty="0" sz="3600" spc="-105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 sz="3600">
                <a:solidFill>
                  <a:srgbClr val="885D1D"/>
                </a:solidFill>
                <a:latin typeface="Book Antiqua"/>
                <a:cs typeface="Book Antiqua"/>
              </a:rPr>
              <a:t>Revolution:</a:t>
            </a:r>
            <a:endParaRPr sz="3600">
              <a:latin typeface="Book Antiqua"/>
              <a:cs typeface="Book Antiqua"/>
            </a:endParaRPr>
          </a:p>
          <a:p>
            <a:pPr marL="247015">
              <a:lnSpc>
                <a:spcPct val="100000"/>
              </a:lnSpc>
              <a:spcBef>
                <a:spcPts val="635"/>
              </a:spcBef>
              <a:tabLst>
                <a:tab pos="332041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4112" y="622503"/>
            <a:ext cx="4789170" cy="1631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51685">
              <a:lnSpc>
                <a:spcPts val="6325"/>
              </a:lnSpc>
              <a:spcBef>
                <a:spcPts val="100"/>
              </a:spcBef>
            </a:pPr>
            <a:r>
              <a:rPr dirty="0">
                <a:solidFill>
                  <a:srgbClr val="885D1D"/>
                </a:solidFill>
                <a:latin typeface="Book Antiqua"/>
                <a:cs typeface="Book Antiqua"/>
              </a:rPr>
              <a:t>Loyalists</a:t>
            </a:r>
          </a:p>
          <a:p>
            <a:pPr marL="12700">
              <a:lnSpc>
                <a:spcPts val="6325"/>
              </a:lnSpc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7" name="object 7"/>
          <p:cNvSpPr/>
          <p:nvPr/>
        </p:nvSpPr>
        <p:spPr>
          <a:xfrm>
            <a:off x="2411476" y="2276538"/>
            <a:ext cx="4752975" cy="3960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54112" y="1405890"/>
            <a:ext cx="3784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z="5400" strike="sngStrike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dirty="0" sz="5400" strike="sngStrike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8540" y="419557"/>
            <a:ext cx="7915909" cy="9410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378460" marR="5080" indent="-365760">
              <a:lnSpc>
                <a:spcPct val="100000"/>
              </a:lnSpc>
              <a:spcBef>
                <a:spcPts val="105"/>
              </a:spcBef>
            </a:pPr>
            <a:r>
              <a:rPr dirty="0" sz="2000" spc="5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000" spc="5">
                <a:solidFill>
                  <a:srgbClr val="863623"/>
                </a:solidFill>
              </a:rPr>
              <a:t>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During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the time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of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American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Revolution,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many residents of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the 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colonies were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unsure whether the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idea of separating from England  was a wise</a:t>
            </a:r>
            <a:r>
              <a:rPr dirty="0" sz="2000" spc="-35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one.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540" y="2066645"/>
            <a:ext cx="7720330" cy="142748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0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loyalists were strictly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opposed to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a separation from</a:t>
            </a:r>
            <a:r>
              <a:rPr dirty="0" sz="2000" spc="-24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Britain</a:t>
            </a:r>
            <a:endParaRPr sz="2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  <a:p>
            <a:pPr marL="378460" marR="5080" indent="-36576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0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They had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a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strong belief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in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their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shared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cultural heritage with the 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British.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540" y="4260850"/>
            <a:ext cx="785685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8460" marR="5080" indent="-36576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0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They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also felt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a strong sense of duty and loyalty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toward the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British 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crown.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540" y="5663285"/>
            <a:ext cx="810958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8460" marR="5080" indent="-36576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0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Loyalists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benefitted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from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Trans-Atlantic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trade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with England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, and  were worried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that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an independent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nation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would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be reduced to 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anarchy.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4112" y="622503"/>
            <a:ext cx="4596765" cy="1631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42185">
              <a:lnSpc>
                <a:spcPts val="6325"/>
              </a:lnSpc>
              <a:spcBef>
                <a:spcPts val="100"/>
              </a:spcBef>
            </a:pPr>
            <a:r>
              <a:rPr dirty="0">
                <a:solidFill>
                  <a:srgbClr val="885D1D"/>
                </a:solidFill>
                <a:latin typeface="Book Antiqua"/>
                <a:cs typeface="Book Antiqua"/>
              </a:rPr>
              <a:t>Patriots</a:t>
            </a:r>
          </a:p>
          <a:p>
            <a:pPr marL="12700">
              <a:lnSpc>
                <a:spcPts val="6325"/>
              </a:lnSpc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7" name="object 7"/>
          <p:cNvSpPr/>
          <p:nvPr/>
        </p:nvSpPr>
        <p:spPr>
          <a:xfrm>
            <a:off x="2268601" y="2240024"/>
            <a:ext cx="4679950" cy="4583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227321" y="1405890"/>
            <a:ext cx="7112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3162" y="1936750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437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3016" y="419557"/>
            <a:ext cx="764222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5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000" spc="5">
                <a:solidFill>
                  <a:srgbClr val="863623"/>
                </a:solidFill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The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Patriots had valid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reasons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for wanting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to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part with</a:t>
            </a:r>
            <a:r>
              <a:rPr dirty="0" sz="2000" spc="-28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England.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016" y="1151382"/>
            <a:ext cx="760412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00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They believed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their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individual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liberties had been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violated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by</a:t>
            </a:r>
            <a:r>
              <a:rPr dirty="0" sz="2000" spc="-5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Book Antiqua"/>
                <a:cs typeface="Book Antiqua"/>
              </a:rPr>
              <a:t>the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8775" y="1456182"/>
            <a:ext cx="16738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British</a:t>
            </a:r>
            <a:r>
              <a:rPr dirty="0" sz="2000" spc="-9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Crown.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77825" marR="247650" indent="-36576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pc="-5"/>
              <a:t>They </a:t>
            </a:r>
            <a:r>
              <a:rPr dirty="0"/>
              <a:t>felt </a:t>
            </a:r>
            <a:r>
              <a:rPr dirty="0" spc="-5"/>
              <a:t>their </a:t>
            </a:r>
            <a:r>
              <a:rPr dirty="0"/>
              <a:t>rights were </a:t>
            </a:r>
            <a:r>
              <a:rPr dirty="0" spc="-5"/>
              <a:t>being taken </a:t>
            </a:r>
            <a:r>
              <a:rPr dirty="0"/>
              <a:t>away </a:t>
            </a:r>
            <a:r>
              <a:rPr dirty="0" spc="-5"/>
              <a:t>because </a:t>
            </a:r>
            <a:r>
              <a:rPr dirty="0"/>
              <a:t>of various  </a:t>
            </a:r>
            <a:r>
              <a:rPr dirty="0" spc="-5"/>
              <a:t>taxes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acts.</a:t>
            </a:r>
          </a:p>
          <a:p>
            <a:pPr>
              <a:lnSpc>
                <a:spcPct val="100000"/>
              </a:lnSpc>
            </a:pPr>
            <a:endParaRPr sz="2700"/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52525"/>
                </a:solidFill>
              </a:rPr>
              <a:t>Examples of </a:t>
            </a:r>
            <a:r>
              <a:rPr dirty="0" spc="-5">
                <a:solidFill>
                  <a:srgbClr val="252525"/>
                </a:solidFill>
              </a:rPr>
              <a:t>these </a:t>
            </a:r>
            <a:r>
              <a:rPr dirty="0">
                <a:solidFill>
                  <a:srgbClr val="252525"/>
                </a:solidFill>
              </a:rPr>
              <a:t>acts include </a:t>
            </a:r>
            <a:r>
              <a:rPr dirty="0" spc="-5"/>
              <a:t>the Quartering </a:t>
            </a:r>
            <a:r>
              <a:rPr dirty="0"/>
              <a:t>Act </a:t>
            </a:r>
            <a:r>
              <a:rPr dirty="0">
                <a:solidFill>
                  <a:srgbClr val="252525"/>
                </a:solidFill>
              </a:rPr>
              <a:t>and </a:t>
            </a:r>
            <a:r>
              <a:rPr dirty="0" spc="-5"/>
              <a:t>the</a:t>
            </a:r>
            <a:r>
              <a:rPr dirty="0" spc="-170"/>
              <a:t> </a:t>
            </a:r>
            <a:r>
              <a:rPr dirty="0"/>
              <a:t>Boston</a:t>
            </a:r>
          </a:p>
          <a:p>
            <a:pPr marL="377825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Harbour</a:t>
            </a:r>
            <a:r>
              <a:rPr dirty="0" spc="-50"/>
              <a:t> </a:t>
            </a:r>
            <a:r>
              <a:rPr dirty="0"/>
              <a:t>Bill.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/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pc="-5">
                <a:solidFill>
                  <a:srgbClr val="252525"/>
                </a:solidFill>
              </a:rPr>
              <a:t>The </a:t>
            </a:r>
            <a:r>
              <a:rPr dirty="0">
                <a:solidFill>
                  <a:srgbClr val="252525"/>
                </a:solidFill>
              </a:rPr>
              <a:t>colonists </a:t>
            </a:r>
            <a:r>
              <a:rPr dirty="0"/>
              <a:t>lacked representation </a:t>
            </a:r>
            <a:r>
              <a:rPr dirty="0" spc="-5"/>
              <a:t>in</a:t>
            </a:r>
            <a:r>
              <a:rPr dirty="0" spc="-190"/>
              <a:t> </a:t>
            </a:r>
            <a:r>
              <a:rPr dirty="0"/>
              <a:t>Parliament.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/>
          </a:p>
          <a:p>
            <a:pPr marL="377825" marR="5715" indent="-365760">
              <a:lnSpc>
                <a:spcPct val="100000"/>
              </a:lnSpc>
            </a:pPr>
            <a:r>
              <a:rPr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dirty="0" spc="-5"/>
              <a:t>Patriots believed the </a:t>
            </a:r>
            <a:r>
              <a:rPr dirty="0"/>
              <a:t>English Crown was </a:t>
            </a:r>
            <a:r>
              <a:rPr dirty="0" spc="-5"/>
              <a:t>attempting to </a:t>
            </a:r>
            <a:r>
              <a:rPr dirty="0"/>
              <a:t>gain </a:t>
            </a:r>
            <a:r>
              <a:rPr dirty="0" spc="-5"/>
              <a:t>more  </a:t>
            </a:r>
            <a:r>
              <a:rPr dirty="0"/>
              <a:t>and </a:t>
            </a:r>
            <a:r>
              <a:rPr dirty="0" spc="-5"/>
              <a:t>more control </a:t>
            </a:r>
            <a:r>
              <a:rPr dirty="0" spc="-5">
                <a:solidFill>
                  <a:srgbClr val="252525"/>
                </a:solidFill>
              </a:rPr>
              <a:t>over their </a:t>
            </a:r>
            <a:r>
              <a:rPr dirty="0">
                <a:solidFill>
                  <a:srgbClr val="252525"/>
                </a:solidFill>
              </a:rPr>
              <a:t>lives and</a:t>
            </a:r>
            <a:r>
              <a:rPr dirty="0" spc="-35">
                <a:solidFill>
                  <a:srgbClr val="252525"/>
                </a:solidFill>
              </a:rPr>
              <a:t> </a:t>
            </a:r>
            <a:r>
              <a:rPr dirty="0" spc="-5">
                <a:solidFill>
                  <a:srgbClr val="252525"/>
                </a:solidFill>
              </a:rPr>
              <a:t>businesses.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011" y="1405890"/>
            <a:ext cx="421195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12820" algn="l"/>
              </a:tabLst>
            </a:pPr>
            <a:r>
              <a:rPr dirty="0" u="heavy">
                <a:uFill>
                  <a:solidFill>
                    <a:srgbClr val="252525"/>
                  </a:solidFill>
                </a:uFill>
              </a:rPr>
              <a:t> </a:t>
            </a:r>
            <a:r>
              <a:rPr dirty="0" u="heavy" spc="660">
                <a:uFill>
                  <a:solidFill>
                    <a:srgbClr val="252525"/>
                  </a:solidFill>
                </a:uFill>
              </a:rPr>
              <a:t> </a:t>
            </a:r>
            <a:r>
              <a:rPr dirty="0" u="heavy" strike="sngStrike">
                <a:uFill>
                  <a:solidFill>
                    <a:srgbClr val="252525"/>
                  </a:solidFill>
                </a:uFill>
              </a:rPr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74065" y="1973656"/>
            <a:ext cx="296164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CC9900"/>
                </a:solidFill>
                <a:latin typeface="Book Antiqua"/>
                <a:cs typeface="Book Antiqua"/>
              </a:rPr>
              <a:t>2. </a:t>
            </a:r>
            <a:r>
              <a:rPr dirty="0" sz="2000" b="1">
                <a:solidFill>
                  <a:srgbClr val="252525"/>
                </a:solidFill>
                <a:latin typeface="Book Antiqua"/>
                <a:cs typeface="Book Antiqua"/>
              </a:rPr>
              <a:t>The Question of</a:t>
            </a:r>
            <a:r>
              <a:rPr dirty="0" sz="2000" spc="-114" b="1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000" b="1">
                <a:solidFill>
                  <a:srgbClr val="252525"/>
                </a:solidFill>
                <a:latin typeface="Book Antiqua"/>
                <a:cs typeface="Book Antiqua"/>
              </a:rPr>
              <a:t>Taxes: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065" y="2644520"/>
            <a:ext cx="8100695" cy="411099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377825" marR="5080" indent="-365760">
              <a:lnSpc>
                <a:spcPts val="2160"/>
              </a:lnSpc>
              <a:spcBef>
                <a:spcPts val="375"/>
              </a:spcBef>
              <a:buClr>
                <a:srgbClr val="863623"/>
              </a:buClr>
              <a:buFont typeface="Book Antiqua"/>
              <a:buChar char="•"/>
              <a:tabLst>
                <a:tab pos="377825" algn="l"/>
                <a:tab pos="378460" algn="l"/>
              </a:tabLst>
            </a:pPr>
            <a:r>
              <a:rPr dirty="0" sz="2000" b="1">
                <a:latin typeface="Book Antiqua"/>
                <a:cs typeface="Book Antiqua"/>
              </a:rPr>
              <a:t>The British sent </a:t>
            </a:r>
            <a:r>
              <a:rPr dirty="0" sz="2000" spc="-5" b="1">
                <a:latin typeface="Book Antiqua"/>
                <a:cs typeface="Book Antiqua"/>
              </a:rPr>
              <a:t>armies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to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America </a:t>
            </a:r>
            <a:r>
              <a:rPr dirty="0" sz="2000" b="1">
                <a:latin typeface="Book Antiqua"/>
                <a:cs typeface="Book Antiqua"/>
              </a:rPr>
              <a:t>to defend the colonists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from</a:t>
            </a:r>
            <a:r>
              <a:rPr dirty="0" sz="2000" spc="-16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the 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attacks of </a:t>
            </a:r>
            <a:r>
              <a:rPr dirty="0" sz="2000" b="1">
                <a:latin typeface="Book Antiqua"/>
                <a:cs typeface="Book Antiqua"/>
              </a:rPr>
              <a:t>American </a:t>
            </a:r>
            <a:r>
              <a:rPr dirty="0" sz="2000" spc="-5" b="1">
                <a:latin typeface="Book Antiqua"/>
                <a:cs typeface="Book Antiqua"/>
              </a:rPr>
              <a:t>Indians </a:t>
            </a:r>
            <a:r>
              <a:rPr dirty="0" sz="2000">
                <a:latin typeface="Book Antiqua"/>
                <a:cs typeface="Book Antiqua"/>
              </a:rPr>
              <a:t>and </a:t>
            </a:r>
            <a:r>
              <a:rPr dirty="0" sz="2000" b="1">
                <a:latin typeface="Book Antiqua"/>
                <a:cs typeface="Book Antiqua"/>
              </a:rPr>
              <a:t>French </a:t>
            </a:r>
            <a:r>
              <a:rPr dirty="0" sz="2000" spc="-5" b="1">
                <a:latin typeface="Book Antiqua"/>
                <a:cs typeface="Book Antiqua"/>
              </a:rPr>
              <a:t>forces </a:t>
            </a:r>
            <a:r>
              <a:rPr dirty="0" sz="2000" b="1">
                <a:latin typeface="Book Antiqua"/>
                <a:cs typeface="Book Antiqua"/>
              </a:rPr>
              <a:t>in</a:t>
            </a:r>
            <a:r>
              <a:rPr dirty="0" sz="2000" spc="-135" b="1">
                <a:latin typeface="Book Antiqua"/>
                <a:cs typeface="Book Antiqua"/>
              </a:rPr>
              <a:t> </a:t>
            </a:r>
            <a:r>
              <a:rPr dirty="0" sz="2000" b="1">
                <a:latin typeface="Book Antiqua"/>
                <a:cs typeface="Book Antiqua"/>
              </a:rPr>
              <a:t>Canada.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863623"/>
              </a:buClr>
              <a:buFont typeface="Book Antiqua"/>
              <a:buChar char="•"/>
            </a:pPr>
            <a:endParaRPr sz="2350">
              <a:latin typeface="Book Antiqua"/>
              <a:cs typeface="Book Antiqua"/>
            </a:endParaRPr>
          </a:p>
          <a:p>
            <a:pPr marL="378460" indent="-365760">
              <a:lnSpc>
                <a:spcPts val="2280"/>
              </a:lnSpc>
              <a:buClr>
                <a:srgbClr val="863623"/>
              </a:buClr>
              <a:buChar char="•"/>
              <a:tabLst>
                <a:tab pos="377825" algn="l"/>
                <a:tab pos="378460" algn="l"/>
              </a:tabLst>
            </a:pP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The forces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helped to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defeat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American Indians and drove</a:t>
            </a:r>
            <a:r>
              <a:rPr dirty="0" sz="2000" spc="-9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the</a:t>
            </a:r>
            <a:endParaRPr sz="2000">
              <a:latin typeface="Book Antiqua"/>
              <a:cs typeface="Book Antiqua"/>
            </a:endParaRPr>
          </a:p>
          <a:p>
            <a:pPr marL="377825">
              <a:lnSpc>
                <a:spcPts val="2280"/>
              </a:lnSpc>
            </a:pP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French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out of</a:t>
            </a:r>
            <a:r>
              <a:rPr dirty="0" sz="2000" spc="-11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Canada.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Book Antiqua"/>
              <a:cs typeface="Book Antiqua"/>
            </a:endParaRPr>
          </a:p>
          <a:p>
            <a:pPr marL="377825" marR="678180" indent="-365760">
              <a:lnSpc>
                <a:spcPts val="2160"/>
              </a:lnSpc>
              <a:spcBef>
                <a:spcPts val="5"/>
              </a:spcBef>
              <a:buClr>
                <a:srgbClr val="863623"/>
              </a:buClr>
              <a:buFont typeface="Book Antiqua"/>
              <a:buChar char="•"/>
              <a:tabLst>
                <a:tab pos="377825" algn="l"/>
                <a:tab pos="378460" algn="l"/>
              </a:tabLst>
            </a:pPr>
            <a:r>
              <a:rPr dirty="0" sz="2000" b="1">
                <a:latin typeface="Book Antiqua"/>
                <a:cs typeface="Book Antiqua"/>
              </a:rPr>
              <a:t>Britain believed that the colonists should help to pay </a:t>
            </a:r>
            <a:r>
              <a:rPr dirty="0" sz="2000" spc="-5" b="1">
                <a:latin typeface="Book Antiqua"/>
                <a:cs typeface="Book Antiqua"/>
              </a:rPr>
              <a:t>for</a:t>
            </a:r>
            <a:r>
              <a:rPr dirty="0" sz="2000" spc="-180" b="1">
                <a:latin typeface="Book Antiqua"/>
                <a:cs typeface="Book Antiqua"/>
              </a:rPr>
              <a:t> </a:t>
            </a:r>
            <a:r>
              <a:rPr dirty="0" sz="2000" b="1">
                <a:latin typeface="Book Antiqua"/>
                <a:cs typeface="Book Antiqua"/>
              </a:rPr>
              <a:t>this  military</a:t>
            </a:r>
            <a:r>
              <a:rPr dirty="0" sz="2000" spc="-65" b="1">
                <a:latin typeface="Book Antiqua"/>
                <a:cs typeface="Book Antiqua"/>
              </a:rPr>
              <a:t> </a:t>
            </a:r>
            <a:r>
              <a:rPr dirty="0" sz="2000" b="1">
                <a:latin typeface="Book Antiqua"/>
                <a:cs typeface="Book Antiqua"/>
              </a:rPr>
              <a:t>support</a:t>
            </a:r>
            <a:r>
              <a:rPr dirty="0" sz="2000"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863623"/>
              </a:buClr>
              <a:buFont typeface="Book Antiqua"/>
              <a:buChar char="•"/>
            </a:pPr>
            <a:endParaRPr sz="2250">
              <a:latin typeface="Book Antiqua"/>
              <a:cs typeface="Book Antiqua"/>
            </a:endParaRPr>
          </a:p>
          <a:p>
            <a:pPr marL="378460" indent="-365760">
              <a:lnSpc>
                <a:spcPct val="100000"/>
              </a:lnSpc>
              <a:buClr>
                <a:srgbClr val="863623"/>
              </a:buClr>
              <a:buChar char="•"/>
              <a:tabLst>
                <a:tab pos="377825" algn="l"/>
                <a:tab pos="378460" algn="l"/>
              </a:tabLst>
            </a:pP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The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British Parliament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passed </a:t>
            </a:r>
            <a:r>
              <a:rPr dirty="0" sz="2000" b="1">
                <a:latin typeface="Book Antiqua"/>
                <a:cs typeface="Book Antiqua"/>
              </a:rPr>
              <a:t>laws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such as</a:t>
            </a:r>
            <a:r>
              <a:rPr dirty="0" sz="2000">
                <a:latin typeface="Book Antiqua"/>
                <a:cs typeface="Book Antiqua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the Stamp</a:t>
            </a:r>
            <a:r>
              <a:rPr dirty="0" u="heavy" sz="2000" spc="-130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Act.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863623"/>
              </a:buClr>
              <a:buFont typeface="Book Antiqua"/>
              <a:buChar char="•"/>
            </a:pPr>
            <a:endParaRPr sz="2600">
              <a:latin typeface="Book Antiqua"/>
              <a:cs typeface="Book Antiqua"/>
            </a:endParaRPr>
          </a:p>
          <a:p>
            <a:pPr marL="377825" marR="50165" indent="-365760">
              <a:lnSpc>
                <a:spcPts val="2160"/>
              </a:lnSpc>
              <a:buClr>
                <a:srgbClr val="863623"/>
              </a:buClr>
              <a:buFont typeface="Book Antiqua"/>
              <a:buChar char="•"/>
              <a:tabLst>
                <a:tab pos="377825" algn="l"/>
                <a:tab pos="378460" algn="l"/>
              </a:tabLst>
            </a:pPr>
            <a:r>
              <a:rPr dirty="0" sz="2000" b="1">
                <a:latin typeface="Book Antiqua"/>
                <a:cs typeface="Book Antiqua"/>
              </a:rPr>
              <a:t>Taxes were placed upon American documents such as</a:t>
            </a:r>
            <a:r>
              <a:rPr dirty="0" sz="2000" spc="-120" b="1">
                <a:latin typeface="Book Antiqua"/>
                <a:cs typeface="Book Antiqua"/>
              </a:rPr>
              <a:t> </a:t>
            </a:r>
            <a:r>
              <a:rPr dirty="0" sz="2000" b="1">
                <a:latin typeface="Book Antiqua"/>
                <a:cs typeface="Book Antiqua"/>
              </a:rPr>
              <a:t>newspapers  and</a:t>
            </a:r>
            <a:r>
              <a:rPr dirty="0" sz="2000" spc="-20" b="1">
                <a:latin typeface="Book Antiqua"/>
                <a:cs typeface="Book Antiqua"/>
              </a:rPr>
              <a:t> </a:t>
            </a:r>
            <a:r>
              <a:rPr dirty="0" sz="2000" b="1">
                <a:latin typeface="Book Antiqua"/>
                <a:cs typeface="Book Antiqua"/>
              </a:rPr>
              <a:t>wills</a:t>
            </a:r>
            <a:r>
              <a:rPr dirty="0" sz="2000" b="1">
                <a:solidFill>
                  <a:srgbClr val="FF0000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7341" y="2203830"/>
            <a:ext cx="7901305" cy="4250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CC9900"/>
                </a:solidFill>
                <a:latin typeface="Book Antiqua"/>
                <a:cs typeface="Book Antiqua"/>
              </a:rPr>
              <a:t>3.</a:t>
            </a:r>
            <a:r>
              <a:rPr dirty="0" sz="220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u="heavy" sz="2200" spc="-5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The Boston Massacre</a:t>
            </a:r>
            <a:r>
              <a:rPr dirty="0" u="heavy" sz="220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 1770:</a:t>
            </a:r>
            <a:endParaRPr sz="22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Book Antiqua"/>
              <a:cs typeface="Book Antiqua"/>
            </a:endParaRPr>
          </a:p>
          <a:p>
            <a:pPr marL="377825" marR="456565" indent="-365760">
              <a:lnSpc>
                <a:spcPct val="80000"/>
              </a:lnSpc>
              <a:spcBef>
                <a:spcPts val="5"/>
              </a:spcBef>
              <a:buClr>
                <a:srgbClr val="863623"/>
              </a:buClr>
              <a:buChar char="•"/>
              <a:tabLst>
                <a:tab pos="377825" algn="l"/>
                <a:tab pos="378460" algn="l"/>
              </a:tabLst>
            </a:pPr>
            <a:r>
              <a:rPr dirty="0" sz="2200" spc="-5">
                <a:latin typeface="Book Antiqua"/>
                <a:cs typeface="Book Antiqua"/>
              </a:rPr>
              <a:t>A </a:t>
            </a:r>
            <a:r>
              <a:rPr dirty="0" sz="2200" spc="-10">
                <a:latin typeface="Book Antiqua"/>
                <a:cs typeface="Book Antiqua"/>
              </a:rPr>
              <a:t>group </a:t>
            </a:r>
            <a:r>
              <a:rPr dirty="0" sz="2200" spc="-5">
                <a:latin typeface="Book Antiqua"/>
                <a:cs typeface="Book Antiqua"/>
              </a:rPr>
              <a:t>of </a:t>
            </a:r>
            <a:r>
              <a:rPr dirty="0" sz="2200" spc="-5" b="1">
                <a:latin typeface="Book Antiqua"/>
                <a:cs typeface="Book Antiqua"/>
              </a:rPr>
              <a:t>local people </a:t>
            </a:r>
            <a:r>
              <a:rPr dirty="0" sz="2200" spc="-5">
                <a:latin typeface="Book Antiqua"/>
                <a:cs typeface="Book Antiqua"/>
              </a:rPr>
              <a:t>were </a:t>
            </a:r>
            <a:r>
              <a:rPr dirty="0" sz="2200" spc="-5" b="1">
                <a:latin typeface="Book Antiqua"/>
                <a:cs typeface="Book Antiqua"/>
              </a:rPr>
              <a:t>protesting against taxes in  Boston.</a:t>
            </a:r>
            <a:endParaRPr sz="22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863623"/>
              </a:buClr>
              <a:buFont typeface="Book Antiqua"/>
              <a:buChar char="•"/>
            </a:pPr>
            <a:endParaRPr sz="2150">
              <a:latin typeface="Book Antiqua"/>
              <a:cs typeface="Book Antiqua"/>
            </a:endParaRPr>
          </a:p>
          <a:p>
            <a:pPr marL="378460" indent="-365760">
              <a:lnSpc>
                <a:spcPct val="100000"/>
              </a:lnSpc>
              <a:spcBef>
                <a:spcPts val="5"/>
              </a:spcBef>
              <a:buClr>
                <a:srgbClr val="863623"/>
              </a:buClr>
              <a:buChar char="•"/>
              <a:tabLst>
                <a:tab pos="377825" algn="l"/>
                <a:tab pos="378460" algn="l"/>
              </a:tabLst>
            </a:pPr>
            <a:r>
              <a:rPr dirty="0" sz="2200" spc="-5">
                <a:latin typeface="Book Antiqua"/>
                <a:cs typeface="Book Antiqua"/>
              </a:rPr>
              <a:t>They </a:t>
            </a:r>
            <a:r>
              <a:rPr dirty="0" sz="2200" spc="-5" b="1">
                <a:latin typeface="Book Antiqua"/>
                <a:cs typeface="Book Antiqua"/>
              </a:rPr>
              <a:t>jeered </a:t>
            </a:r>
            <a:r>
              <a:rPr dirty="0" sz="2200" b="1">
                <a:latin typeface="Book Antiqua"/>
                <a:cs typeface="Book Antiqua"/>
              </a:rPr>
              <a:t>and </a:t>
            </a:r>
            <a:r>
              <a:rPr dirty="0" sz="2200" spc="-5" b="1">
                <a:latin typeface="Book Antiqua"/>
                <a:cs typeface="Book Antiqua"/>
              </a:rPr>
              <a:t>threw stones at British</a:t>
            </a:r>
            <a:r>
              <a:rPr dirty="0" sz="2200" spc="50" b="1">
                <a:latin typeface="Book Antiqua"/>
                <a:cs typeface="Book Antiqua"/>
              </a:rPr>
              <a:t> </a:t>
            </a:r>
            <a:r>
              <a:rPr dirty="0" sz="2200" spc="-5" b="1">
                <a:latin typeface="Book Antiqua"/>
                <a:cs typeface="Book Antiqua"/>
              </a:rPr>
              <a:t>soldiers.</a:t>
            </a:r>
            <a:endParaRPr sz="22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863623"/>
              </a:buClr>
              <a:buFont typeface="Book Antiqua"/>
              <a:buChar char="•"/>
            </a:pPr>
            <a:endParaRPr sz="2150">
              <a:latin typeface="Book Antiqua"/>
              <a:cs typeface="Book Antiqua"/>
            </a:endParaRPr>
          </a:p>
          <a:p>
            <a:pPr marL="378460" indent="-365760">
              <a:lnSpc>
                <a:spcPct val="100000"/>
              </a:lnSpc>
              <a:buClr>
                <a:srgbClr val="863623"/>
              </a:buClr>
              <a:buFont typeface="Book Antiqua"/>
              <a:buChar char="•"/>
              <a:tabLst>
                <a:tab pos="377825" algn="l"/>
                <a:tab pos="378460" algn="l"/>
              </a:tabLst>
            </a:pPr>
            <a:r>
              <a:rPr dirty="0" sz="2200" spc="-5" b="1">
                <a:latin typeface="Book Antiqua"/>
                <a:cs typeface="Book Antiqua"/>
              </a:rPr>
              <a:t>The soldiers </a:t>
            </a:r>
            <a:r>
              <a:rPr dirty="0" sz="2200" spc="-5">
                <a:latin typeface="Book Antiqua"/>
                <a:cs typeface="Book Antiqua"/>
              </a:rPr>
              <a:t>opened fire and </a:t>
            </a:r>
            <a:r>
              <a:rPr dirty="0" sz="2200" spc="-5" b="1">
                <a:latin typeface="Book Antiqua"/>
                <a:cs typeface="Book Antiqua"/>
              </a:rPr>
              <a:t>killed </a:t>
            </a:r>
            <a:r>
              <a:rPr dirty="0" sz="2200" spc="-10" b="1">
                <a:latin typeface="Book Antiqua"/>
                <a:cs typeface="Book Antiqua"/>
              </a:rPr>
              <a:t>five</a:t>
            </a:r>
            <a:r>
              <a:rPr dirty="0" sz="2200" spc="75" b="1">
                <a:latin typeface="Book Antiqua"/>
                <a:cs typeface="Book Antiqua"/>
              </a:rPr>
              <a:t> </a:t>
            </a:r>
            <a:r>
              <a:rPr dirty="0" sz="2200" spc="-5" b="1">
                <a:latin typeface="Book Antiqua"/>
                <a:cs typeface="Book Antiqua"/>
              </a:rPr>
              <a:t>people.</a:t>
            </a:r>
            <a:endParaRPr sz="22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863623"/>
              </a:buClr>
              <a:buFont typeface="Book Antiqua"/>
              <a:buChar char="•"/>
            </a:pPr>
            <a:endParaRPr sz="2600">
              <a:latin typeface="Book Antiqua"/>
              <a:cs typeface="Book Antiqua"/>
            </a:endParaRPr>
          </a:p>
          <a:p>
            <a:pPr marL="377825" marR="5080" indent="-365760">
              <a:lnSpc>
                <a:spcPts val="2110"/>
              </a:lnSpc>
              <a:buClr>
                <a:srgbClr val="863623"/>
              </a:buClr>
              <a:buFont typeface="Book Antiqua"/>
              <a:buChar char="•"/>
              <a:tabLst>
                <a:tab pos="377825" algn="l"/>
                <a:tab pos="378460" algn="l"/>
              </a:tabLst>
            </a:pPr>
            <a:r>
              <a:rPr dirty="0" sz="2200" spc="-5" b="1">
                <a:latin typeface="Book Antiqua"/>
                <a:cs typeface="Book Antiqua"/>
              </a:rPr>
              <a:t>Anger spread </a:t>
            </a:r>
            <a:r>
              <a:rPr dirty="0" sz="2200" spc="-5">
                <a:latin typeface="Book Antiqua"/>
                <a:cs typeface="Book Antiqua"/>
              </a:rPr>
              <a:t>through the Colonies which </a:t>
            </a:r>
            <a:r>
              <a:rPr dirty="0" sz="2200" spc="-10" b="1">
                <a:latin typeface="Book Antiqua"/>
                <a:cs typeface="Book Antiqua"/>
              </a:rPr>
              <a:t>forced </a:t>
            </a:r>
            <a:r>
              <a:rPr dirty="0" sz="2200" spc="-5" b="1">
                <a:latin typeface="Book Antiqua"/>
                <a:cs typeface="Book Antiqua"/>
              </a:rPr>
              <a:t>the British  to cancel some of the taxes </a:t>
            </a:r>
            <a:r>
              <a:rPr dirty="0" sz="2200" spc="-5">
                <a:latin typeface="Book Antiqua"/>
                <a:cs typeface="Book Antiqua"/>
              </a:rPr>
              <a:t>they had </a:t>
            </a:r>
            <a:r>
              <a:rPr dirty="0" sz="2200" spc="-10">
                <a:latin typeface="Book Antiqua"/>
                <a:cs typeface="Book Antiqua"/>
              </a:rPr>
              <a:t>put </a:t>
            </a:r>
            <a:r>
              <a:rPr dirty="0" sz="2200" spc="-5">
                <a:latin typeface="Book Antiqua"/>
                <a:cs typeface="Book Antiqua"/>
              </a:rPr>
              <a:t>in</a:t>
            </a:r>
            <a:r>
              <a:rPr dirty="0" sz="2200" spc="45">
                <a:latin typeface="Book Antiqua"/>
                <a:cs typeface="Book Antiqua"/>
              </a:rPr>
              <a:t> </a:t>
            </a:r>
            <a:r>
              <a:rPr dirty="0" sz="2200" spc="-10">
                <a:latin typeface="Book Antiqua"/>
                <a:cs typeface="Book Antiqua"/>
              </a:rPr>
              <a:t>place.</a:t>
            </a:r>
            <a:endParaRPr sz="22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863623"/>
              </a:buClr>
              <a:buFont typeface="Book Antiqua"/>
              <a:buChar char="•"/>
            </a:pPr>
            <a:endParaRPr sz="2100">
              <a:latin typeface="Book Antiqua"/>
              <a:cs typeface="Book Antiqua"/>
            </a:endParaRPr>
          </a:p>
          <a:p>
            <a:pPr marL="378460" indent="-365760">
              <a:lnSpc>
                <a:spcPct val="100000"/>
              </a:lnSpc>
              <a:buClr>
                <a:srgbClr val="863623"/>
              </a:buClr>
              <a:buFont typeface="Book Antiqua"/>
              <a:buChar char="•"/>
              <a:tabLst>
                <a:tab pos="377825" algn="l"/>
                <a:tab pos="378460" algn="l"/>
              </a:tabLst>
            </a:pPr>
            <a:r>
              <a:rPr dirty="0" sz="2200" spc="-5" b="1">
                <a:latin typeface="Book Antiqua"/>
                <a:cs typeface="Book Antiqua"/>
              </a:rPr>
              <a:t>What tax remained in</a:t>
            </a:r>
            <a:r>
              <a:rPr dirty="0" sz="2200" spc="10" b="1">
                <a:latin typeface="Book Antiqua"/>
                <a:cs typeface="Book Antiqua"/>
              </a:rPr>
              <a:t> </a:t>
            </a:r>
            <a:r>
              <a:rPr dirty="0" sz="2200" spc="-5" b="1">
                <a:latin typeface="Book Antiqua"/>
                <a:cs typeface="Book Antiqua"/>
              </a:rPr>
              <a:t>place?</a:t>
            </a:r>
            <a:endParaRPr sz="2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7341" y="2038553"/>
            <a:ext cx="309689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CC9900"/>
                </a:solidFill>
                <a:latin typeface="Book Antiqua"/>
                <a:cs typeface="Book Antiqua"/>
              </a:rPr>
              <a:t>4.</a:t>
            </a:r>
            <a:r>
              <a:rPr dirty="0" sz="2200" spc="-5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u="heavy" sz="2200" spc="-5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The Boston Tea</a:t>
            </a:r>
            <a:r>
              <a:rPr dirty="0" u="heavy" sz="2200" spc="-2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200" spc="-5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Party: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341" y="2575686"/>
            <a:ext cx="7896859" cy="1969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95"/>
              </a:spcBef>
              <a:buClr>
                <a:srgbClr val="863623"/>
              </a:buClr>
              <a:buFont typeface="Book Antiqua"/>
              <a:buChar char="•"/>
              <a:tabLst>
                <a:tab pos="377825" algn="l"/>
                <a:tab pos="378460" algn="l"/>
              </a:tabLst>
            </a:pPr>
            <a:r>
              <a:rPr dirty="0" sz="2200" spc="-5" b="1">
                <a:latin typeface="Book Antiqua"/>
                <a:cs typeface="Book Antiqua"/>
              </a:rPr>
              <a:t>The American colonists wanted to avoid paying tax on</a:t>
            </a:r>
            <a:r>
              <a:rPr dirty="0" sz="2200" spc="140" b="1">
                <a:latin typeface="Book Antiqua"/>
                <a:cs typeface="Book Antiqua"/>
              </a:rPr>
              <a:t> </a:t>
            </a:r>
            <a:r>
              <a:rPr dirty="0" sz="2200" spc="-5" b="1">
                <a:latin typeface="Book Antiqua"/>
                <a:cs typeface="Book Antiqua"/>
              </a:rPr>
              <a:t>tea.</a:t>
            </a:r>
            <a:endParaRPr sz="2200">
              <a:latin typeface="Book Antiqua"/>
              <a:cs typeface="Book Antiqua"/>
            </a:endParaRPr>
          </a:p>
          <a:p>
            <a:pPr marL="378460" indent="-365760">
              <a:lnSpc>
                <a:spcPct val="100000"/>
              </a:lnSpc>
              <a:spcBef>
                <a:spcPts val="1585"/>
              </a:spcBef>
              <a:buClr>
                <a:srgbClr val="863623"/>
              </a:buClr>
              <a:buFont typeface="Book Antiqua"/>
              <a:buChar char="•"/>
              <a:tabLst>
                <a:tab pos="377825" algn="l"/>
                <a:tab pos="378460" algn="l"/>
              </a:tabLst>
            </a:pPr>
            <a:r>
              <a:rPr dirty="0" sz="2200" spc="-5" b="1">
                <a:latin typeface="Book Antiqua"/>
                <a:cs typeface="Book Antiqua"/>
              </a:rPr>
              <a:t>They </a:t>
            </a:r>
            <a:r>
              <a:rPr dirty="0" sz="2200" spc="-10" b="1">
                <a:latin typeface="Book Antiqua"/>
                <a:cs typeface="Book Antiqua"/>
              </a:rPr>
              <a:t>often </a:t>
            </a:r>
            <a:r>
              <a:rPr dirty="0" sz="2200" spc="-5" b="1">
                <a:latin typeface="Book Antiqua"/>
                <a:cs typeface="Book Antiqua"/>
              </a:rPr>
              <a:t>smuggled tea into</a:t>
            </a:r>
            <a:r>
              <a:rPr dirty="0" sz="2200" spc="55" b="1">
                <a:latin typeface="Book Antiqua"/>
                <a:cs typeface="Book Antiqua"/>
              </a:rPr>
              <a:t> </a:t>
            </a:r>
            <a:r>
              <a:rPr dirty="0" sz="2200" spc="-5" b="1">
                <a:latin typeface="Book Antiqua"/>
                <a:cs typeface="Book Antiqua"/>
              </a:rPr>
              <a:t>America.</a:t>
            </a:r>
            <a:endParaRPr sz="2200">
              <a:latin typeface="Book Antiqua"/>
              <a:cs typeface="Book Antiqua"/>
            </a:endParaRPr>
          </a:p>
          <a:p>
            <a:pPr marL="378460" indent="-365760">
              <a:lnSpc>
                <a:spcPct val="100000"/>
              </a:lnSpc>
              <a:spcBef>
                <a:spcPts val="1585"/>
              </a:spcBef>
              <a:buClr>
                <a:srgbClr val="863623"/>
              </a:buClr>
              <a:buChar char="•"/>
              <a:tabLst>
                <a:tab pos="377825" algn="l"/>
                <a:tab pos="378460" algn="l"/>
              </a:tabLst>
            </a:pPr>
            <a:r>
              <a:rPr dirty="0" sz="2200" spc="-5">
                <a:solidFill>
                  <a:srgbClr val="252525"/>
                </a:solidFill>
                <a:latin typeface="Book Antiqua"/>
                <a:cs typeface="Book Antiqua"/>
              </a:rPr>
              <a:t>Many colonists </a:t>
            </a:r>
            <a:r>
              <a:rPr dirty="0" sz="2200" spc="-5" b="1">
                <a:latin typeface="Book Antiqua"/>
                <a:cs typeface="Book Antiqua"/>
              </a:rPr>
              <a:t>made a lot </a:t>
            </a:r>
            <a:r>
              <a:rPr dirty="0" sz="2200" b="1">
                <a:latin typeface="Book Antiqua"/>
                <a:cs typeface="Book Antiqua"/>
              </a:rPr>
              <a:t>of </a:t>
            </a:r>
            <a:r>
              <a:rPr dirty="0" sz="2200" spc="-5" b="1">
                <a:latin typeface="Book Antiqua"/>
                <a:cs typeface="Book Antiqua"/>
              </a:rPr>
              <a:t>money </a:t>
            </a:r>
            <a:r>
              <a:rPr dirty="0" sz="2200" spc="-5">
                <a:solidFill>
                  <a:srgbClr val="252525"/>
                </a:solidFill>
                <a:latin typeface="Book Antiqua"/>
                <a:cs typeface="Book Antiqua"/>
              </a:rPr>
              <a:t>through smuggling</a:t>
            </a:r>
            <a:r>
              <a:rPr dirty="0" sz="2200" spc="4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sz="2200" spc="-5">
                <a:solidFill>
                  <a:srgbClr val="252525"/>
                </a:solidFill>
                <a:latin typeface="Book Antiqua"/>
                <a:cs typeface="Book Antiqua"/>
              </a:rPr>
              <a:t>tea.</a:t>
            </a:r>
            <a:endParaRPr sz="2200">
              <a:latin typeface="Book Antiqua"/>
              <a:cs typeface="Book Antiqua"/>
            </a:endParaRPr>
          </a:p>
          <a:p>
            <a:pPr marL="378460" indent="-365760">
              <a:lnSpc>
                <a:spcPct val="100000"/>
              </a:lnSpc>
              <a:spcBef>
                <a:spcPts val="1585"/>
              </a:spcBef>
              <a:buClr>
                <a:srgbClr val="863623"/>
              </a:buClr>
              <a:buFont typeface="Book Antiqua"/>
              <a:buChar char="•"/>
              <a:tabLst>
                <a:tab pos="377825" algn="l"/>
                <a:tab pos="378460" algn="l"/>
              </a:tabLst>
            </a:pPr>
            <a:r>
              <a:rPr dirty="0" sz="2200" spc="-5" b="1">
                <a:latin typeface="Book Antiqua"/>
                <a:cs typeface="Book Antiqua"/>
              </a:rPr>
              <a:t>In November 1773, English ships arrived </a:t>
            </a:r>
            <a:r>
              <a:rPr dirty="0" sz="2200" b="1">
                <a:latin typeface="Book Antiqua"/>
                <a:cs typeface="Book Antiqua"/>
              </a:rPr>
              <a:t>at </a:t>
            </a:r>
            <a:r>
              <a:rPr dirty="0" sz="2200" spc="-5" b="1">
                <a:latin typeface="Book Antiqua"/>
                <a:cs typeface="Book Antiqua"/>
              </a:rPr>
              <a:t>Boston</a:t>
            </a:r>
            <a:r>
              <a:rPr dirty="0" sz="2200" spc="65" b="1">
                <a:latin typeface="Book Antiqua"/>
                <a:cs typeface="Book Antiqua"/>
              </a:rPr>
              <a:t> </a:t>
            </a:r>
            <a:r>
              <a:rPr dirty="0" sz="2200" spc="5" b="1">
                <a:latin typeface="Book Antiqua"/>
                <a:cs typeface="Book Antiqua"/>
              </a:rPr>
              <a:t>port</a:t>
            </a:r>
            <a:r>
              <a:rPr dirty="0" sz="2200" spc="5">
                <a:solidFill>
                  <a:srgbClr val="252525"/>
                </a:solidFill>
                <a:latin typeface="Book Antiqua"/>
                <a:cs typeface="Book Antiqua"/>
              </a:rPr>
              <a:t>.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7341" y="4721733"/>
            <a:ext cx="703834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95"/>
              </a:spcBef>
              <a:buClr>
                <a:srgbClr val="863623"/>
              </a:buClr>
              <a:buFont typeface="Book Antiqua"/>
              <a:buChar char="•"/>
              <a:tabLst>
                <a:tab pos="377825" algn="l"/>
                <a:tab pos="378460" algn="l"/>
              </a:tabLst>
            </a:pPr>
            <a:r>
              <a:rPr dirty="0" sz="2200" spc="-5" b="1">
                <a:latin typeface="Book Antiqua"/>
                <a:cs typeface="Book Antiqua"/>
              </a:rPr>
              <a:t>They carried tea that was taxed but it was still</a:t>
            </a:r>
            <a:r>
              <a:rPr dirty="0" sz="2200" spc="135" b="1">
                <a:latin typeface="Book Antiqua"/>
                <a:cs typeface="Book Antiqua"/>
              </a:rPr>
              <a:t> </a:t>
            </a:r>
            <a:r>
              <a:rPr dirty="0" sz="2200" spc="-5" b="1">
                <a:latin typeface="Book Antiqua"/>
                <a:cs typeface="Book Antiqua"/>
              </a:rPr>
              <a:t>cheap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3101" y="4922901"/>
            <a:ext cx="52647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latin typeface="Book Antiqua"/>
                <a:cs typeface="Book Antiqua"/>
              </a:rPr>
              <a:t>enough to make smuggling</a:t>
            </a:r>
            <a:r>
              <a:rPr dirty="0" sz="2200" spc="15" b="1">
                <a:latin typeface="Book Antiqua"/>
                <a:cs typeface="Book Antiqua"/>
              </a:rPr>
              <a:t> </a:t>
            </a:r>
            <a:r>
              <a:rPr dirty="0" sz="2200" spc="-5" b="1">
                <a:latin typeface="Book Antiqua"/>
                <a:cs typeface="Book Antiqua"/>
              </a:rPr>
              <a:t>unprofitable.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1941" y="5459679"/>
            <a:ext cx="76822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3860" indent="-365760">
              <a:lnSpc>
                <a:spcPct val="100000"/>
              </a:lnSpc>
              <a:spcBef>
                <a:spcPts val="95"/>
              </a:spcBef>
              <a:buClr>
                <a:srgbClr val="863623"/>
              </a:buClr>
              <a:buFont typeface="Book Antiqua"/>
              <a:buChar char="•"/>
              <a:tabLst>
                <a:tab pos="403225" algn="l"/>
                <a:tab pos="403860" algn="l"/>
              </a:tabLst>
            </a:pPr>
            <a:r>
              <a:rPr dirty="0" sz="2200" spc="-5" b="1">
                <a:latin typeface="Book Antiqua"/>
                <a:cs typeface="Book Antiqua"/>
              </a:rPr>
              <a:t>On December </a:t>
            </a:r>
            <a:r>
              <a:rPr dirty="0" sz="2200" spc="5" b="1">
                <a:latin typeface="Book Antiqua"/>
                <a:cs typeface="Book Antiqua"/>
              </a:rPr>
              <a:t>16</a:t>
            </a:r>
            <a:r>
              <a:rPr dirty="0" baseline="24904" sz="2175" spc="7" b="1">
                <a:latin typeface="Book Antiqua"/>
                <a:cs typeface="Book Antiqua"/>
              </a:rPr>
              <a:t>th </a:t>
            </a:r>
            <a:r>
              <a:rPr dirty="0" sz="2200" spc="-5" b="1">
                <a:latin typeface="Book Antiqua"/>
                <a:cs typeface="Book Antiqua"/>
              </a:rPr>
              <a:t>a </a:t>
            </a:r>
            <a:r>
              <a:rPr dirty="0" sz="2200" spc="-10" b="1">
                <a:latin typeface="Book Antiqua"/>
                <a:cs typeface="Book Antiqua"/>
              </a:rPr>
              <a:t>group </a:t>
            </a:r>
            <a:r>
              <a:rPr dirty="0" sz="2200" spc="-5" b="1">
                <a:latin typeface="Book Antiqua"/>
                <a:cs typeface="Book Antiqua"/>
              </a:rPr>
              <a:t>of colonists arrived </a:t>
            </a:r>
            <a:r>
              <a:rPr dirty="0" sz="2200" b="1">
                <a:latin typeface="Book Antiqua"/>
                <a:cs typeface="Book Antiqua"/>
              </a:rPr>
              <a:t>at </a:t>
            </a:r>
            <a:r>
              <a:rPr dirty="0" sz="2200" spc="-5" b="1">
                <a:latin typeface="Book Antiqua"/>
                <a:cs typeface="Book Antiqua"/>
              </a:rPr>
              <a:t>the</a:t>
            </a:r>
            <a:r>
              <a:rPr dirty="0" sz="2200" spc="-95" b="1">
                <a:latin typeface="Book Antiqua"/>
                <a:cs typeface="Book Antiqua"/>
              </a:rPr>
              <a:t> </a:t>
            </a:r>
            <a:r>
              <a:rPr dirty="0" sz="2200" spc="-5" b="1">
                <a:latin typeface="Book Antiqua"/>
                <a:cs typeface="Book Antiqua"/>
              </a:rPr>
              <a:t>port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341" y="5660847"/>
            <a:ext cx="5327015" cy="8966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7825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latin typeface="Book Antiqua"/>
                <a:cs typeface="Book Antiqua"/>
              </a:rPr>
              <a:t>disguised as</a:t>
            </a:r>
            <a:r>
              <a:rPr dirty="0" sz="2200" spc="10" b="1">
                <a:latin typeface="Book Antiqua"/>
                <a:cs typeface="Book Antiqua"/>
              </a:rPr>
              <a:t> </a:t>
            </a:r>
            <a:r>
              <a:rPr dirty="0" sz="2200" spc="-5" b="1">
                <a:latin typeface="Book Antiqua"/>
                <a:cs typeface="Book Antiqua"/>
              </a:rPr>
              <a:t>Indians.</a:t>
            </a:r>
            <a:endParaRPr sz="2200">
              <a:latin typeface="Book Antiqua"/>
              <a:cs typeface="Book Antiqua"/>
            </a:endParaRPr>
          </a:p>
          <a:p>
            <a:pPr marL="378460" indent="-365760">
              <a:lnSpc>
                <a:spcPct val="100000"/>
              </a:lnSpc>
              <a:spcBef>
                <a:spcPts val="1585"/>
              </a:spcBef>
              <a:buClr>
                <a:srgbClr val="863623"/>
              </a:buClr>
              <a:buFont typeface="Book Antiqua"/>
              <a:buChar char="•"/>
              <a:tabLst>
                <a:tab pos="377825" algn="l"/>
                <a:tab pos="378460" algn="l"/>
              </a:tabLst>
            </a:pPr>
            <a:r>
              <a:rPr dirty="0" sz="2200" spc="-5" b="1">
                <a:latin typeface="Book Antiqua"/>
                <a:cs typeface="Book Antiqua"/>
              </a:rPr>
              <a:t>They dumped the tea into the</a:t>
            </a:r>
            <a:r>
              <a:rPr dirty="0" sz="2200" spc="95" b="1">
                <a:latin typeface="Book Antiqua"/>
                <a:cs typeface="Book Antiqua"/>
              </a:rPr>
              <a:t> </a:t>
            </a:r>
            <a:r>
              <a:rPr dirty="0" sz="2200" spc="-5" b="1">
                <a:latin typeface="Book Antiqua"/>
                <a:cs typeface="Book Antiqua"/>
              </a:rPr>
              <a:t>harbour.</a:t>
            </a:r>
            <a:endParaRPr sz="2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7341" y="2260219"/>
            <a:ext cx="6600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2755" algn="l"/>
              </a:tabLst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latin typeface="Book Antiqua"/>
                <a:cs typeface="Book Antiqua"/>
              </a:rPr>
              <a:t>The British closed </a:t>
            </a:r>
            <a:r>
              <a:rPr dirty="0" sz="2400" spc="-5">
                <a:latin typeface="Book Antiqua"/>
                <a:cs typeface="Book Antiqua"/>
              </a:rPr>
              <a:t>the port </a:t>
            </a:r>
            <a:r>
              <a:rPr dirty="0" sz="2400">
                <a:latin typeface="Book Antiqua"/>
                <a:cs typeface="Book Antiqua"/>
              </a:rPr>
              <a:t>and city of</a:t>
            </a:r>
            <a:r>
              <a:rPr dirty="0" sz="2400" spc="-55">
                <a:latin typeface="Book Antiqua"/>
                <a:cs typeface="Book Antiqua"/>
              </a:rPr>
              <a:t> </a:t>
            </a:r>
            <a:r>
              <a:rPr dirty="0" sz="2400" spc="-5">
                <a:latin typeface="Book Antiqua"/>
                <a:cs typeface="Book Antiqua"/>
              </a:rPr>
              <a:t>Boston.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341" y="3576954"/>
            <a:ext cx="740410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7825" marR="5080" indent="-365760">
              <a:lnSpc>
                <a:spcPct val="100000"/>
              </a:lnSpc>
              <a:spcBef>
                <a:spcPts val="100"/>
              </a:spcBef>
              <a:tabLst>
                <a:tab pos="452755" algn="l"/>
              </a:tabLst>
            </a:pPr>
            <a:r>
              <a:rPr dirty="0" sz="240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dirty="0" sz="2400">
                <a:solidFill>
                  <a:srgbClr val="863623"/>
                </a:solidFill>
                <a:latin typeface="Times New Roman"/>
                <a:cs typeface="Times New Roman"/>
              </a:rPr>
              <a:t>		</a:t>
            </a:r>
            <a:r>
              <a:rPr dirty="0" sz="2400">
                <a:latin typeface="Book Antiqua"/>
                <a:cs typeface="Book Antiqua"/>
              </a:rPr>
              <a:t>They </a:t>
            </a:r>
            <a:r>
              <a:rPr dirty="0" sz="2400" spc="-5">
                <a:latin typeface="Book Antiqua"/>
                <a:cs typeface="Book Antiqua"/>
              </a:rPr>
              <a:t>replaced locally-elected </a:t>
            </a:r>
            <a:r>
              <a:rPr dirty="0" sz="2400">
                <a:latin typeface="Book Antiqua"/>
                <a:cs typeface="Book Antiqua"/>
              </a:rPr>
              <a:t>councils with </a:t>
            </a:r>
            <a:r>
              <a:rPr dirty="0" sz="2400" spc="-5">
                <a:latin typeface="Book Antiqua"/>
                <a:cs typeface="Book Antiqua"/>
              </a:rPr>
              <a:t>officials  </a:t>
            </a:r>
            <a:r>
              <a:rPr dirty="0" sz="2400">
                <a:latin typeface="Book Antiqua"/>
                <a:cs typeface="Book Antiqua"/>
              </a:rPr>
              <a:t>in</a:t>
            </a:r>
            <a:r>
              <a:rPr dirty="0" sz="2400" spc="-15">
                <a:latin typeface="Book Antiqua"/>
                <a:cs typeface="Book Antiqua"/>
              </a:rPr>
              <a:t> </a:t>
            </a:r>
            <a:r>
              <a:rPr dirty="0" sz="2400" spc="-5">
                <a:latin typeface="Book Antiqua"/>
                <a:cs typeface="Book Antiqua"/>
              </a:rPr>
              <a:t>London.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54112" y="454863"/>
            <a:ext cx="6555740" cy="1799589"/>
          </a:xfrm>
          <a:prstGeom prst="rect"/>
        </p:spPr>
        <p:txBody>
          <a:bodyPr wrap="square" lIns="0" tIns="130175" rIns="0" bIns="0" rtlCol="0" vert="horz">
            <a:spAutoFit/>
          </a:bodyPr>
          <a:lstStyle/>
          <a:p>
            <a:pPr marL="1346200" marR="5080" indent="-1064260">
              <a:lnSpc>
                <a:spcPts val="3840"/>
              </a:lnSpc>
              <a:spcBef>
                <a:spcPts val="1025"/>
              </a:spcBef>
            </a:pPr>
            <a:r>
              <a:rPr dirty="0" sz="4000" spc="-5" b="1">
                <a:solidFill>
                  <a:srgbClr val="885D1D"/>
                </a:solidFill>
                <a:latin typeface="Book Antiqua"/>
                <a:cs typeface="Book Antiqua"/>
              </a:rPr>
              <a:t>What action did the British  </a:t>
            </a:r>
            <a:r>
              <a:rPr dirty="0" sz="4000" spc="-10" b="1">
                <a:solidFill>
                  <a:srgbClr val="885D1D"/>
                </a:solidFill>
                <a:latin typeface="Book Antiqua"/>
                <a:cs typeface="Book Antiqua"/>
              </a:rPr>
              <a:t>government</a:t>
            </a:r>
            <a:r>
              <a:rPr dirty="0" sz="4000" spc="5" b="1">
                <a:solidFill>
                  <a:srgbClr val="885D1D"/>
                </a:solidFill>
                <a:latin typeface="Book Antiqua"/>
                <a:cs typeface="Book Antiqua"/>
              </a:rPr>
              <a:t> </a:t>
            </a:r>
            <a:r>
              <a:rPr dirty="0" sz="4000" spc="-5" b="1">
                <a:solidFill>
                  <a:srgbClr val="885D1D"/>
                </a:solidFill>
                <a:latin typeface="Book Antiqua"/>
                <a:cs typeface="Book Antiqua"/>
              </a:rPr>
              <a:t>take?</a:t>
            </a:r>
            <a:endParaRPr sz="4000">
              <a:latin typeface="Book Antiqua"/>
              <a:cs typeface="Book Antiqua"/>
            </a:endParaRPr>
          </a:p>
          <a:p>
            <a:pPr marL="12700">
              <a:lnSpc>
                <a:spcPts val="5360"/>
              </a:lnSpc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dirty="0" strike="sngStrike"/>
              <a:t> 	</a:t>
            </a:r>
            <a:r>
              <a:rPr dirty="0" strike="sngStrike">
                <a:latin typeface="Wingdings"/>
                <a:cs typeface="Wingdings"/>
              </a:rPr>
              <a:t></a:t>
            </a:r>
          </a:p>
        </p:txBody>
      </p:sp>
      <p:sp>
        <p:nvSpPr>
          <p:cNvPr id="6" name="object 6"/>
          <p:cNvSpPr/>
          <p:nvPr/>
        </p:nvSpPr>
        <p:spPr>
          <a:xfrm>
            <a:off x="4832350" y="193357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501" y="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DBA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77341" y="2232787"/>
            <a:ext cx="7393940" cy="3166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CC9900"/>
                </a:solidFill>
                <a:latin typeface="Book Antiqua"/>
                <a:cs typeface="Book Antiqua"/>
              </a:rPr>
              <a:t>5.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 </a:t>
            </a:r>
            <a:r>
              <a:rPr dirty="0" u="heavy" sz="200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The </a:t>
            </a:r>
            <a:r>
              <a:rPr dirty="0" u="heavy" sz="2000" spc="-5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First </a:t>
            </a:r>
            <a:r>
              <a:rPr dirty="0" u="heavy" sz="200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Continental</a:t>
            </a:r>
            <a:r>
              <a:rPr dirty="0" u="heavy" sz="2000" spc="-10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heavy" sz="2000" b="1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Book Antiqua"/>
                <a:cs typeface="Book Antiqua"/>
              </a:rPr>
              <a:t>Congress: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Book Antiqua"/>
              <a:cs typeface="Book Antiqua"/>
            </a:endParaRPr>
          </a:p>
          <a:p>
            <a:pPr marL="377825" marR="1053465" indent="-365760">
              <a:lnSpc>
                <a:spcPts val="2160"/>
              </a:lnSpc>
              <a:buClr>
                <a:srgbClr val="863623"/>
              </a:buClr>
              <a:buFont typeface="Book Antiqua"/>
              <a:buChar char="•"/>
              <a:tabLst>
                <a:tab pos="377825" algn="l"/>
                <a:tab pos="378460" algn="l"/>
              </a:tabLst>
            </a:pPr>
            <a:r>
              <a:rPr dirty="0" sz="2000" spc="-5" b="1">
                <a:latin typeface="Book Antiqua"/>
                <a:cs typeface="Book Antiqua"/>
              </a:rPr>
              <a:t>In </a:t>
            </a:r>
            <a:r>
              <a:rPr dirty="0" sz="2000" spc="5" b="1">
                <a:latin typeface="Book Antiqua"/>
                <a:cs typeface="Book Antiqua"/>
              </a:rPr>
              <a:t>1774, </a:t>
            </a:r>
            <a:r>
              <a:rPr dirty="0" sz="2000" b="1">
                <a:latin typeface="Book Antiqua"/>
                <a:cs typeface="Book Antiqua"/>
              </a:rPr>
              <a:t>delegates </a:t>
            </a:r>
            <a:r>
              <a:rPr dirty="0" sz="2000" spc="-5" b="1">
                <a:latin typeface="Book Antiqua"/>
                <a:cs typeface="Book Antiqua"/>
              </a:rPr>
              <a:t>from </a:t>
            </a:r>
            <a:r>
              <a:rPr dirty="0" sz="2000" b="1">
                <a:latin typeface="Book Antiqua"/>
                <a:cs typeface="Book Antiqua"/>
              </a:rPr>
              <a:t>the thirteen Colonies </a:t>
            </a:r>
            <a:r>
              <a:rPr dirty="0" sz="2000" spc="-5" b="1">
                <a:latin typeface="Book Antiqua"/>
                <a:cs typeface="Book Antiqua"/>
              </a:rPr>
              <a:t>met</a:t>
            </a:r>
            <a:r>
              <a:rPr dirty="0" sz="2000" spc="-190" b="1">
                <a:latin typeface="Book Antiqua"/>
                <a:cs typeface="Book Antiqua"/>
              </a:rPr>
              <a:t>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in  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Philadelphia for </a:t>
            </a: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this </a:t>
            </a:r>
            <a:r>
              <a:rPr dirty="0" sz="2000" b="1">
                <a:latin typeface="Book Antiqua"/>
                <a:cs typeface="Book Antiqua"/>
              </a:rPr>
              <a:t>important</a:t>
            </a:r>
            <a:r>
              <a:rPr dirty="0" sz="2000" spc="-65" b="1">
                <a:latin typeface="Book Antiqua"/>
                <a:cs typeface="Book Antiqua"/>
              </a:rPr>
              <a:t> </a:t>
            </a:r>
            <a:r>
              <a:rPr dirty="0" sz="2000" b="1">
                <a:latin typeface="Book Antiqua"/>
                <a:cs typeface="Book Antiqua"/>
              </a:rPr>
              <a:t>meeting.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863623"/>
              </a:buClr>
              <a:buFont typeface="Book Antiqua"/>
              <a:buChar char="•"/>
            </a:pPr>
            <a:endParaRPr sz="2550">
              <a:latin typeface="Book Antiqua"/>
              <a:cs typeface="Book Antiqua"/>
            </a:endParaRPr>
          </a:p>
          <a:p>
            <a:pPr marL="377825" marR="5080" indent="-365760">
              <a:lnSpc>
                <a:spcPts val="2160"/>
              </a:lnSpc>
              <a:spcBef>
                <a:spcPts val="5"/>
              </a:spcBef>
              <a:buClr>
                <a:srgbClr val="863623"/>
              </a:buClr>
              <a:buChar char="•"/>
              <a:tabLst>
                <a:tab pos="377825" algn="l"/>
                <a:tab pos="378460" algn="l"/>
              </a:tabLst>
            </a:pPr>
            <a:r>
              <a:rPr dirty="0" sz="2000" spc="-5">
                <a:solidFill>
                  <a:srgbClr val="252525"/>
                </a:solidFill>
                <a:latin typeface="Book Antiqua"/>
                <a:cs typeface="Book Antiqua"/>
              </a:rPr>
              <a:t>The Congress </a:t>
            </a:r>
            <a:r>
              <a:rPr dirty="0" sz="2000" b="1">
                <a:latin typeface="Book Antiqua"/>
                <a:cs typeface="Book Antiqua"/>
              </a:rPr>
              <a:t>called </a:t>
            </a:r>
            <a:r>
              <a:rPr dirty="0" sz="2000" spc="-5" b="1">
                <a:latin typeface="Book Antiqua"/>
                <a:cs typeface="Book Antiqua"/>
              </a:rPr>
              <a:t>for </a:t>
            </a:r>
            <a:r>
              <a:rPr dirty="0" sz="2000" b="1">
                <a:latin typeface="Book Antiqua"/>
                <a:cs typeface="Book Antiqua"/>
              </a:rPr>
              <a:t>an end to British taxation and </a:t>
            </a:r>
            <a:r>
              <a:rPr dirty="0" sz="2000" spc="-5" b="1">
                <a:latin typeface="Book Antiqua"/>
                <a:cs typeface="Book Antiqua"/>
              </a:rPr>
              <a:t>for</a:t>
            </a:r>
            <a:r>
              <a:rPr dirty="0" sz="2000" spc="-140" b="1">
                <a:latin typeface="Book Antiqua"/>
                <a:cs typeface="Book Antiqua"/>
              </a:rPr>
              <a:t> </a:t>
            </a:r>
            <a:r>
              <a:rPr dirty="0" sz="2000" b="1">
                <a:latin typeface="Book Antiqua"/>
                <a:cs typeface="Book Antiqua"/>
              </a:rPr>
              <a:t>the  return </a:t>
            </a:r>
            <a:r>
              <a:rPr dirty="0" sz="2000" spc="-5" b="1">
                <a:latin typeface="Book Antiqua"/>
                <a:cs typeface="Book Antiqua"/>
              </a:rPr>
              <a:t>of </a:t>
            </a:r>
            <a:r>
              <a:rPr dirty="0" sz="2000" b="1">
                <a:latin typeface="Book Antiqua"/>
                <a:cs typeface="Book Antiqua"/>
              </a:rPr>
              <a:t>elected</a:t>
            </a:r>
            <a:r>
              <a:rPr dirty="0" sz="2000" spc="-80" b="1">
                <a:latin typeface="Book Antiqua"/>
                <a:cs typeface="Book Antiqua"/>
              </a:rPr>
              <a:t> </a:t>
            </a:r>
            <a:r>
              <a:rPr dirty="0" sz="2000" b="1">
                <a:latin typeface="Book Antiqua"/>
                <a:cs typeface="Book Antiqua"/>
              </a:rPr>
              <a:t>councils</a:t>
            </a:r>
            <a:r>
              <a:rPr dirty="0" sz="2000">
                <a:solidFill>
                  <a:srgbClr val="252525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63623"/>
              </a:buClr>
              <a:buFont typeface="Book Antiqua"/>
              <a:buChar char="•"/>
            </a:pPr>
            <a:endParaRPr sz="2500">
              <a:latin typeface="Book Antiqua"/>
              <a:cs typeface="Book Antiqua"/>
            </a:endParaRPr>
          </a:p>
          <a:p>
            <a:pPr marL="377825" marR="443865" indent="-365760">
              <a:lnSpc>
                <a:spcPts val="2160"/>
              </a:lnSpc>
              <a:buClr>
                <a:srgbClr val="863623"/>
              </a:buClr>
              <a:buFont typeface="Book Antiqua"/>
              <a:buChar char="•"/>
              <a:tabLst>
                <a:tab pos="377825" algn="l"/>
                <a:tab pos="378460" algn="l"/>
              </a:tabLst>
            </a:pPr>
            <a:r>
              <a:rPr dirty="0" sz="2000" spc="-5" b="1">
                <a:latin typeface="Book Antiqua"/>
                <a:cs typeface="Book Antiqua"/>
              </a:rPr>
              <a:t>It </a:t>
            </a:r>
            <a:r>
              <a:rPr dirty="0" sz="2000" b="1">
                <a:latin typeface="Book Antiqua"/>
                <a:cs typeface="Book Antiqua"/>
              </a:rPr>
              <a:t>asked each Colony to raise an army to </a:t>
            </a:r>
            <a:r>
              <a:rPr dirty="0" sz="2000" spc="-5" b="1">
                <a:latin typeface="Book Antiqua"/>
                <a:cs typeface="Book Antiqua"/>
              </a:rPr>
              <a:t>fight </a:t>
            </a:r>
            <a:r>
              <a:rPr dirty="0" sz="2000" b="1">
                <a:latin typeface="Book Antiqua"/>
                <a:cs typeface="Book Antiqua"/>
              </a:rPr>
              <a:t>against</a:t>
            </a:r>
            <a:r>
              <a:rPr dirty="0" sz="2000" spc="-175" b="1">
                <a:latin typeface="Book Antiqua"/>
                <a:cs typeface="Book Antiqua"/>
              </a:rPr>
              <a:t> </a:t>
            </a:r>
            <a:r>
              <a:rPr dirty="0" sz="2000" b="1">
                <a:latin typeface="Book Antiqua"/>
                <a:cs typeface="Book Antiqua"/>
              </a:rPr>
              <a:t>the  British</a:t>
            </a:r>
            <a:r>
              <a:rPr dirty="0" sz="2000">
                <a:solidFill>
                  <a:srgbClr val="FF0000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2020-12-09T22:07:28Z</dcterms:created>
  <dcterms:modified xsi:type="dcterms:W3CDTF">2020-12-09T22:07:28Z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2013-12-11T00:00:00Z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2020-12-09T00:00:00Z</vt:filetime>
  </property>
</Properties>
</file>