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0" r:id="rId3"/>
    <p:sldId id="257" r:id="rId4"/>
    <p:sldId id="258" r:id="rId5"/>
    <p:sldId id="259" r:id="rId6"/>
    <p:sldId id="261" r:id="rId7"/>
    <p:sldId id="262" r:id="rId8"/>
    <p:sldId id="263" r:id="rId9"/>
    <p:sldId id="264" r:id="rId10"/>
    <p:sldId id="265" r:id="rId11"/>
    <p:sldId id="266"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9" d="100"/>
          <a:sy n="39" d="100"/>
        </p:scale>
        <p:origin x="-878" y="-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BF6372-C482-4623-ACB2-2CD06EF40312}" type="datetimeFigureOut">
              <a:rPr lang="en-US" smtClean="0"/>
              <a:t>1/6/2021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68665E-A44A-4792-9787-63B8A01F0CF0}"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068665E-A44A-4792-9787-63B8A01F0CF0}" type="slidenum">
              <a:rPr lang="en-GB" smtClean="0"/>
              <a:t>5</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068665E-A44A-4792-9787-63B8A01F0CF0}" type="slidenum">
              <a:rPr lang="en-GB" smtClean="0"/>
              <a:t>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95B2BAC-E136-4B53-8E9E-777BA0246F92}" type="datetimeFigureOut">
              <a:rPr lang="en-US" smtClean="0"/>
              <a:t>1/6/2021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601172-0AA1-4582-A675-AAC80F451132}"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95B2BAC-E136-4B53-8E9E-777BA0246F92}" type="datetimeFigureOut">
              <a:rPr lang="en-US" smtClean="0"/>
              <a:t>1/6/2021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601172-0AA1-4582-A675-AAC80F451132}"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95B2BAC-E136-4B53-8E9E-777BA0246F92}" type="datetimeFigureOut">
              <a:rPr lang="en-US" smtClean="0"/>
              <a:t>1/6/2021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601172-0AA1-4582-A675-AAC80F451132}"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95B2BAC-E136-4B53-8E9E-777BA0246F92}" type="datetimeFigureOut">
              <a:rPr lang="en-US" smtClean="0"/>
              <a:t>1/6/2021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601172-0AA1-4582-A675-AAC80F451132}"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5B2BAC-E136-4B53-8E9E-777BA0246F92}" type="datetimeFigureOut">
              <a:rPr lang="en-US" smtClean="0"/>
              <a:t>1/6/2021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601172-0AA1-4582-A675-AAC80F451132}"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95B2BAC-E136-4B53-8E9E-777BA0246F92}" type="datetimeFigureOut">
              <a:rPr lang="en-US" smtClean="0"/>
              <a:t>1/6/2021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601172-0AA1-4582-A675-AAC80F451132}"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95B2BAC-E136-4B53-8E9E-777BA0246F92}" type="datetimeFigureOut">
              <a:rPr lang="en-US" smtClean="0"/>
              <a:t>1/6/2021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A601172-0AA1-4582-A675-AAC80F451132}"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95B2BAC-E136-4B53-8E9E-777BA0246F92}" type="datetimeFigureOut">
              <a:rPr lang="en-US" smtClean="0"/>
              <a:t>1/6/2021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A601172-0AA1-4582-A675-AAC80F451132}"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5B2BAC-E136-4B53-8E9E-777BA0246F92}" type="datetimeFigureOut">
              <a:rPr lang="en-US" smtClean="0"/>
              <a:t>1/6/2021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A601172-0AA1-4582-A675-AAC80F451132}"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5B2BAC-E136-4B53-8E9E-777BA0246F92}" type="datetimeFigureOut">
              <a:rPr lang="en-US" smtClean="0"/>
              <a:t>1/6/2021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601172-0AA1-4582-A675-AAC80F451132}"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5B2BAC-E136-4B53-8E9E-777BA0246F92}" type="datetimeFigureOut">
              <a:rPr lang="en-US" smtClean="0"/>
              <a:t>1/6/2021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601172-0AA1-4582-A675-AAC80F451132}"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5B2BAC-E136-4B53-8E9E-777BA0246F92}" type="datetimeFigureOut">
              <a:rPr lang="en-US" smtClean="0"/>
              <a:t>1/6/2021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601172-0AA1-4582-A675-AAC80F451132}"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447800"/>
            <a:ext cx="7772400" cy="1470025"/>
          </a:xfrm>
        </p:spPr>
        <p:txBody>
          <a:bodyPr>
            <a:normAutofit fontScale="90000"/>
          </a:bodyPr>
          <a:lstStyle/>
          <a:p>
            <a:r>
              <a:rPr lang="en-GB" sz="4000" dirty="0" smtClean="0"/>
              <a:t>Course Title: Health Law</a:t>
            </a:r>
            <a:br>
              <a:rPr lang="en-GB" sz="4000" dirty="0" smtClean="0"/>
            </a:br>
            <a:r>
              <a:rPr lang="en-GB" sz="4000" dirty="0" smtClean="0"/>
              <a:t>Course Code: LPB 513</a:t>
            </a:r>
            <a:br>
              <a:rPr lang="en-GB" sz="4000" dirty="0" smtClean="0"/>
            </a:br>
            <a:r>
              <a:rPr lang="en-GB" sz="4000" dirty="0" smtClean="0"/>
              <a:t>Lecturer</a:t>
            </a:r>
            <a:r>
              <a:rPr lang="en-GB" dirty="0" smtClean="0"/>
              <a:t>: Ms. Musa-</a:t>
            </a:r>
            <a:r>
              <a:rPr lang="en-GB" dirty="0" err="1" smtClean="0"/>
              <a:t>Agboneni</a:t>
            </a:r>
            <a:r>
              <a:rPr lang="en-GB" dirty="0" smtClean="0"/>
              <a:t> Omomen</a:t>
            </a:r>
            <a:endParaRPr lang="en-GB" dirty="0"/>
          </a:p>
        </p:txBody>
      </p:sp>
      <p:sp>
        <p:nvSpPr>
          <p:cNvPr id="3" name="Subtitle 2"/>
          <p:cNvSpPr>
            <a:spLocks noGrp="1"/>
          </p:cNvSpPr>
          <p:nvPr>
            <p:ph type="subTitle" idx="1"/>
          </p:nvPr>
        </p:nvSpPr>
        <p:spPr/>
        <p:txBody>
          <a:bodyPr/>
          <a:lstStyle/>
          <a:p>
            <a:r>
              <a:rPr lang="en-US" b="1" dirty="0"/>
              <a:t>S</a:t>
            </a:r>
            <a:r>
              <a:rPr lang="en-US" b="1" dirty="0" smtClean="0"/>
              <a:t>ources of Health Law</a:t>
            </a:r>
            <a:endParaRPr lang="en-GB"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8600"/>
            <a:ext cx="8382000" cy="5355312"/>
          </a:xfrm>
          <a:prstGeom prst="rect">
            <a:avLst/>
          </a:prstGeom>
        </p:spPr>
        <p:txBody>
          <a:bodyPr wrap="square">
            <a:spAutoFit/>
          </a:bodyPr>
          <a:lstStyle/>
          <a:p>
            <a:pPr algn="just"/>
            <a:r>
              <a:rPr lang="en-US" dirty="0" smtClean="0"/>
              <a:t>iii.</a:t>
            </a:r>
            <a:r>
              <a:rPr lang="en-US" b="1" dirty="0" smtClean="0"/>
              <a:t> Right to freedom of thought, conscience and religion.</a:t>
            </a:r>
          </a:p>
          <a:p>
            <a:pPr algn="just"/>
            <a:r>
              <a:rPr lang="en-US" dirty="0" smtClean="0"/>
              <a:t> • Section 38(1), 1999 Constitution - Every person shall be entitled to freedom of thought, conscience and religion, including freedom to change his religion or belief, and freedom to manifest and propagate his religion or belief.</a:t>
            </a:r>
          </a:p>
          <a:p>
            <a:pPr algn="just"/>
            <a:r>
              <a:rPr lang="en-US" dirty="0" smtClean="0"/>
              <a:t> • A patient has the right to make decisions concerning treatments procedures by medical doctors. For example; a patient has a right to refuse to be treated and the medical officer has to respect such wishes. </a:t>
            </a:r>
          </a:p>
          <a:p>
            <a:pPr algn="just"/>
            <a:r>
              <a:rPr lang="en-US" dirty="0" smtClean="0"/>
              <a:t>• See Medical and Dental Practitioners Disciplinary Tribunal V Dr. John E. N. Okonkwo (2001) 2 MJSC 67</a:t>
            </a:r>
            <a:r>
              <a:rPr lang="en-US" dirty="0" smtClean="0"/>
              <a:t>.</a:t>
            </a:r>
          </a:p>
          <a:p>
            <a:pPr algn="just"/>
            <a:r>
              <a:rPr lang="en-US" dirty="0" smtClean="0"/>
              <a:t>See Rule 39, Code of Medical Ethics </a:t>
            </a:r>
          </a:p>
          <a:p>
            <a:pPr algn="just"/>
            <a:r>
              <a:rPr lang="en-US" dirty="0" smtClean="0"/>
              <a:t>• An individual should be left alone to choose a course for his life, unless a compelling overriding state interest justifies the contrary. </a:t>
            </a:r>
          </a:p>
          <a:p>
            <a:pPr algn="just"/>
            <a:r>
              <a:rPr lang="en-US" b="1" dirty="0" err="1" smtClean="0"/>
              <a:t>iv.Right</a:t>
            </a:r>
            <a:r>
              <a:rPr lang="en-US" b="1" dirty="0" smtClean="0"/>
              <a:t> to Privacy </a:t>
            </a:r>
          </a:p>
          <a:p>
            <a:pPr algn="just"/>
            <a:r>
              <a:rPr lang="en-US" dirty="0" smtClean="0"/>
              <a:t>• Section 37 of the Constitution provides that the privacy of citizens, their homes, correspondence, telephone conversations and telegraphic communications is guaranteed and protected. </a:t>
            </a:r>
          </a:p>
          <a:p>
            <a:pPr algn="just"/>
            <a:r>
              <a:rPr lang="en-US" dirty="0" smtClean="0"/>
              <a:t>• Information are not to be divulged </a:t>
            </a:r>
          </a:p>
          <a:p>
            <a:pPr algn="just"/>
            <a:r>
              <a:rPr lang="en-US" dirty="0" smtClean="0"/>
              <a:t>• Medical records are not for public consumption </a:t>
            </a:r>
          </a:p>
          <a:p>
            <a:pPr algn="just"/>
            <a:r>
              <a:rPr lang="en-US" dirty="0" smtClean="0"/>
              <a:t>• Rule 44, Code of Medical Ethics</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8032968"/>
          </a:xfrm>
          <a:prstGeom prst="rect">
            <a:avLst/>
          </a:prstGeom>
        </p:spPr>
        <p:txBody>
          <a:bodyPr wrap="square">
            <a:spAutoFit/>
          </a:bodyPr>
          <a:lstStyle/>
          <a:p>
            <a:pPr algn="just"/>
            <a:r>
              <a:rPr lang="en-US" sz="2400" dirty="0" smtClean="0"/>
              <a:t>Justifications for confidentiality -Consequences for the future relationship - Attainment of people’s better health, welfare, the general good and overall happiness.</a:t>
            </a:r>
          </a:p>
          <a:p>
            <a:pPr algn="just"/>
            <a:r>
              <a:rPr lang="en-US" sz="2400" dirty="0" smtClean="0"/>
              <a:t> • Exceptions - Crimes See Hunter v Mann [1974] QB 767 at P 772</a:t>
            </a:r>
          </a:p>
          <a:p>
            <a:pPr algn="just"/>
            <a:r>
              <a:rPr lang="en-US" sz="2400" dirty="0" smtClean="0"/>
              <a:t> - Informed consent of the patient -Statutory notification of disease (Data could however be </a:t>
            </a:r>
            <a:r>
              <a:rPr lang="en-US" sz="2400" dirty="0" err="1" smtClean="0"/>
              <a:t>anonymised</a:t>
            </a:r>
            <a:r>
              <a:rPr lang="en-US" sz="2400" dirty="0" smtClean="0"/>
              <a:t>) </a:t>
            </a:r>
          </a:p>
          <a:p>
            <a:pPr algn="just"/>
            <a:endParaRPr lang="en-US" sz="2400" dirty="0" smtClean="0"/>
          </a:p>
          <a:p>
            <a:r>
              <a:rPr lang="en-GB" sz="2400" b="1" dirty="0" smtClean="0"/>
              <a:t>2. </a:t>
            </a:r>
            <a:r>
              <a:rPr lang="en-US" sz="2400" b="1" dirty="0" smtClean="0"/>
              <a:t>LAW OF CONTRACT </a:t>
            </a:r>
            <a:r>
              <a:rPr lang="en-US" sz="2400" dirty="0" smtClean="0"/>
              <a:t/>
            </a:r>
            <a:br>
              <a:rPr lang="en-US" sz="2400" dirty="0" smtClean="0"/>
            </a:br>
            <a:r>
              <a:rPr lang="en-US" sz="2800" dirty="0" smtClean="0"/>
              <a:t>•A contract is defined as an agreement which the law will enforce or recognize as affecting the legal rights and duties of the parties. </a:t>
            </a:r>
            <a:br>
              <a:rPr lang="en-US" sz="2800" dirty="0" smtClean="0"/>
            </a:br>
            <a:r>
              <a:rPr lang="en-US" sz="2400" dirty="0" smtClean="0"/>
              <a:t>The doctor–patient relationship is based on a contract, which is a voluntary agreement between the parties.</a:t>
            </a:r>
            <a:br>
              <a:rPr lang="en-US" sz="2400" dirty="0" smtClean="0"/>
            </a:br>
            <a:r>
              <a:rPr lang="en-US" sz="2400" dirty="0" smtClean="0"/>
              <a:t> • The medical practitioner would not have any duty to that patient until a relationship is voluntarily established.</a:t>
            </a:r>
          </a:p>
          <a:p>
            <a:endParaRPr lang="en-US" sz="2400" dirty="0" smtClean="0"/>
          </a:p>
          <a:p>
            <a:r>
              <a:rPr lang="en-GB" sz="2400" dirty="0"/>
              <a:t/>
            </a:r>
            <a:br>
              <a:rPr lang="en-GB" sz="2400" dirty="0"/>
            </a:br>
            <a:endParaRPr lang="en-GB" sz="2400" dirty="0"/>
          </a:p>
          <a:p>
            <a:endParaRPr lang="en-GB" sz="2400" dirty="0"/>
          </a:p>
          <a:p>
            <a:r>
              <a:rPr lang="en-GB" sz="2400" dirty="0"/>
              <a:t/>
            </a:r>
            <a:br>
              <a:rPr lang="en-GB" sz="2400" dirty="0"/>
            </a:br>
            <a:endParaRPr lang="en-GB" sz="2400" dirty="0"/>
          </a:p>
        </p:txBody>
      </p:sp>
      <p:sp>
        <p:nvSpPr>
          <p:cNvPr id="1025" name="Rectangle 1"/>
          <p:cNvSpPr>
            <a:spLocks noChangeArrowheads="1"/>
          </p:cNvSpPr>
          <p:nvPr/>
        </p:nvSpPr>
        <p:spPr bwMode="auto">
          <a:xfrm>
            <a:off x="0" y="0"/>
            <a:ext cx="9144000" cy="0"/>
          </a:xfrm>
          <a:prstGeom prst="rect">
            <a:avLst/>
          </a:prstGeom>
          <a:solidFill>
            <a:srgbClr val="F7F7F7"/>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101010"/>
                </a:solidFill>
                <a:effectLst/>
                <a:latin typeface="-apple-system"/>
                <a:cs typeface="Arial" pitchFamily="34" charset="0"/>
              </a:rPr>
              <a:t/>
            </a:r>
            <a:br>
              <a:rPr kumimoji="0" lang="en-US" sz="900" b="0" i="0" u="none" strike="noStrike" cap="none" normalizeH="0" baseline="0" smtClean="0">
                <a:ln>
                  <a:noFill/>
                </a:ln>
                <a:solidFill>
                  <a:srgbClr val="101010"/>
                </a:solidFill>
                <a:effectLst/>
                <a:latin typeface="-apple-system"/>
                <a:cs typeface="Arial" pitchFamily="34" charset="0"/>
              </a:rPr>
            </a:br>
            <a:endParaRPr kumimoji="0" lang="en-US" sz="900" b="0" i="0" u="none" strike="noStrike" cap="none" normalizeH="0" baseline="0" smtClean="0">
              <a:ln>
                <a:noFill/>
              </a:ln>
              <a:solidFill>
                <a:srgbClr val="101010"/>
              </a:solidFill>
              <a:effectLst/>
              <a:latin typeface="-apple-system"/>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0" y="401638"/>
            <a:ext cx="6492875"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101010"/>
                </a:solidFill>
                <a:effectLst/>
                <a:latin typeface="system-ui"/>
                <a:cs typeface="Arial" pitchFamily="34" charset="0"/>
              </a:rPr>
              <a:t/>
            </a:r>
            <a:br>
              <a:rPr kumimoji="0" lang="en-US" sz="900" b="0" i="0" u="none" strike="noStrike" cap="none" normalizeH="0" baseline="0" smtClean="0">
                <a:ln>
                  <a:noFill/>
                </a:ln>
                <a:solidFill>
                  <a:srgbClr val="101010"/>
                </a:solidFill>
                <a:effectLst/>
                <a:latin typeface="system-ui"/>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25962"/>
          </a:xfrm>
        </p:spPr>
        <p:txBody>
          <a:bodyPr>
            <a:normAutofit fontScale="90000"/>
          </a:bodyPr>
          <a:lstStyle/>
          <a:p>
            <a:pPr algn="l"/>
            <a:r>
              <a:rPr lang="en-GB" dirty="0"/>
              <a:t/>
            </a:r>
            <a:br>
              <a:rPr lang="en-GB" dirty="0"/>
            </a:br>
            <a:r>
              <a:rPr lang="en-GB" dirty="0"/>
              <a:t/>
            </a:r>
            <a:br>
              <a:rPr lang="en-GB" dirty="0"/>
            </a:br>
            <a:r>
              <a:rPr lang="en-GB" dirty="0" smtClean="0"/>
              <a:t/>
            </a:r>
            <a:br>
              <a:rPr lang="en-GB" dirty="0" smtClean="0"/>
            </a:br>
            <a:r>
              <a:rPr lang="en-GB" sz="3100" dirty="0"/>
              <a:t/>
            </a:r>
            <a:br>
              <a:rPr lang="en-GB" sz="3100" dirty="0"/>
            </a:br>
            <a:r>
              <a:rPr lang="en-GB" dirty="0"/>
              <a:t/>
            </a:r>
            <a:br>
              <a:rPr lang="en-GB" dirty="0"/>
            </a:br>
            <a:r>
              <a:rPr lang="en-GB" dirty="0"/>
              <a:t/>
            </a:r>
            <a:br>
              <a:rPr lang="en-GB" dirty="0"/>
            </a:br>
            <a:r>
              <a:rPr lang="en-GB" dirty="0"/>
              <a:t/>
            </a:r>
            <a:br>
              <a:rPr lang="en-GB" dirty="0"/>
            </a:br>
            <a:r>
              <a:rPr lang="en-US" dirty="0" smtClean="0"/>
              <a:t/>
            </a:r>
            <a:br>
              <a:rPr lang="en-US" dirty="0" smtClean="0"/>
            </a:br>
            <a:endParaRPr lang="en-GB" dirty="0"/>
          </a:p>
        </p:txBody>
      </p:sp>
      <p:sp>
        <p:nvSpPr>
          <p:cNvPr id="3" name="Rectangle 2"/>
          <p:cNvSpPr/>
          <p:nvPr/>
        </p:nvSpPr>
        <p:spPr>
          <a:xfrm>
            <a:off x="304800" y="533400"/>
            <a:ext cx="8534400" cy="5909310"/>
          </a:xfrm>
          <a:prstGeom prst="rect">
            <a:avLst/>
          </a:prstGeom>
        </p:spPr>
        <p:txBody>
          <a:bodyPr wrap="square">
            <a:spAutoFit/>
          </a:bodyPr>
          <a:lstStyle/>
          <a:p>
            <a:pPr algn="just"/>
            <a:r>
              <a:rPr lang="en-US" dirty="0" smtClean="0"/>
              <a:t>A contract may be created by the conduct of the parties. </a:t>
            </a:r>
          </a:p>
          <a:p>
            <a:pPr algn="just"/>
            <a:r>
              <a:rPr lang="en-US" dirty="0" smtClean="0"/>
              <a:t>• When a person requests medical examination or treatment, and the doctor begins to examine or treat that person, a contract has been created in the eyes of the law. </a:t>
            </a:r>
          </a:p>
          <a:p>
            <a:pPr algn="just"/>
            <a:r>
              <a:rPr lang="en-US" dirty="0" smtClean="0"/>
              <a:t>• Once the relationship is voluntarily formed, the relationship is governed by the law of contracts.</a:t>
            </a:r>
          </a:p>
          <a:p>
            <a:pPr algn="just"/>
            <a:r>
              <a:rPr lang="en-US" dirty="0" smtClean="0"/>
              <a:t>This physician/patient relationship or contract is necessary for a number of other actions to occur or continue: - Subsequent treatment of the patient by the physician; - The right to physician/patient confidentiality; - The patient’s ability to sue the physician in the case of alleged medical malpractice. Health Law </a:t>
            </a:r>
          </a:p>
          <a:p>
            <a:pPr algn="just"/>
            <a:r>
              <a:rPr lang="en-US" dirty="0" smtClean="0"/>
              <a:t>• Before a contract can be seen as valid, consent must have been obtained from the patient. See Rule 19 of the Code of Medical Ethics • Such consent however, will not protect a surgeon from liability for negligence in the course of the procedure or going beyond the consent given unless the treatment creates an emergency situation in which consent to the additional procedures cannot be obtained immediately. • For consent to be real, it must not have been obtained by fraud, deceit, intimidation, threat, duress, hypnotism or overpowering drugs. See R v Flattery (1877) 2 QBD 410</a:t>
            </a:r>
          </a:p>
          <a:p>
            <a:pPr algn="just"/>
            <a:r>
              <a:rPr lang="en-US" dirty="0" smtClean="0"/>
              <a:t>The law requires that a party to a contract has capacity to enter a contract. • A person is defined as lacking capacity if he is unable to make a decision for himself due to an impairment of the functioning of the mind or brain. See Re MB (An Adult: Medical Treatment) (1997) 2 FCR 541, 553–4. • Most malpractice suits against health care providers are based on tort law, not on contract.</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8229600" cy="6463308"/>
          </a:xfrm>
          <a:prstGeom prst="rect">
            <a:avLst/>
          </a:prstGeom>
        </p:spPr>
        <p:txBody>
          <a:bodyPr wrap="square">
            <a:spAutoFit/>
          </a:bodyPr>
          <a:lstStyle/>
          <a:p>
            <a:pPr algn="just"/>
            <a:r>
              <a:rPr lang="en-US" dirty="0" smtClean="0"/>
              <a:t>One type of malpractice case based on contract law is the claim that the physician promised a certain outcome that was not achieved. • If the physician is incautious enough to make a promise, the law will sometimes enforce it. </a:t>
            </a:r>
            <a:r>
              <a:rPr lang="en-US" dirty="0" err="1" smtClean="0"/>
              <a:t>Guilmet</a:t>
            </a:r>
            <a:r>
              <a:rPr lang="en-US" dirty="0" smtClean="0"/>
              <a:t> v. Campbell 385 Mich. 57, 188 N.W.2d 601 (1971). • A breach of contract suit can also arise from failure to use a promised procedure. See Stewart v. Rudner &amp; Bunyan, [1957] 349 Mich. 459, 84 N.W.2d 816 and </a:t>
            </a:r>
            <a:r>
              <a:rPr lang="en-US" dirty="0" err="1" smtClean="0"/>
              <a:t>Nicoleau</a:t>
            </a:r>
            <a:r>
              <a:rPr lang="en-US" dirty="0" smtClean="0"/>
              <a:t> v. Brookhaven </a:t>
            </a:r>
            <a:r>
              <a:rPr lang="en-US" dirty="0" err="1" smtClean="0"/>
              <a:t>Mem</a:t>
            </a:r>
            <a:r>
              <a:rPr lang="en-US" dirty="0" smtClean="0"/>
              <a:t>. Hosp [1994] 201 A.D.2d 544, 607 N.Y.S.2d 703.</a:t>
            </a:r>
          </a:p>
          <a:p>
            <a:pPr algn="just"/>
            <a:r>
              <a:rPr lang="en-US" dirty="0" smtClean="0"/>
              <a:t>Damages for breach of contract are not intended to compensate the patient for injuries suffered but rather to put him in the position he would have been if the treatment was properly performed • To raise liability, the patient will need to prove the following; 1. The contract/doctor-patient relationship 2. The breach of contract 3. Link between the injury and the treatment 4. Damages</a:t>
            </a:r>
          </a:p>
          <a:p>
            <a:pPr algn="just"/>
            <a:r>
              <a:rPr lang="en-US" b="1" dirty="0" smtClean="0"/>
              <a:t>3. TORT LAW </a:t>
            </a:r>
          </a:p>
          <a:p>
            <a:pPr algn="just"/>
            <a:r>
              <a:rPr lang="en-US" dirty="0" smtClean="0"/>
              <a:t>• Tort law is the field of civil law that determine the rights and responsibilities that individuals and organizations, owe one another. • While the duty in contract arises from the agreement between the parties, that in tort is independent of agreement and imposed upon the parties by Law. • A suit for breach of duty against health care professionals is governed by tort law principles.</a:t>
            </a:r>
          </a:p>
          <a:p>
            <a:pPr algn="just"/>
            <a:r>
              <a:rPr lang="en-US" dirty="0" smtClean="0"/>
              <a:t>In bringing an action to courts under the law of torts, the following has to be proved; A duty of care owed by the defendant to the plaintiff; breach of that duty by the defendant and damage to the plaintiff resulting from the breach. • So also in health law, a plaintiff must prove the following three conditions in order to succeed in an action of negligence against a doctor:</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04800"/>
            <a:ext cx="8305800" cy="6186309"/>
          </a:xfrm>
          <a:prstGeom prst="rect">
            <a:avLst/>
          </a:prstGeom>
        </p:spPr>
        <p:txBody>
          <a:bodyPr wrap="square">
            <a:spAutoFit/>
          </a:bodyPr>
          <a:lstStyle/>
          <a:p>
            <a:pPr marL="342900" indent="-342900" algn="just">
              <a:buAutoNum type="alphaLcParenBoth"/>
            </a:pPr>
            <a:r>
              <a:rPr lang="en-US" dirty="0" smtClean="0"/>
              <a:t>That the doctor owed the patient a duty to use reasonable care in treating him or her. </a:t>
            </a:r>
          </a:p>
          <a:p>
            <a:pPr marL="342900" indent="-342900" algn="just"/>
            <a:r>
              <a:rPr lang="en-US" dirty="0" smtClean="0"/>
              <a:t>• (b) That the doctor failed to exercise such care, that is he was in breach of that duty. </a:t>
            </a:r>
          </a:p>
          <a:p>
            <a:pPr marL="342900" indent="-342900" algn="just"/>
            <a:r>
              <a:rPr lang="en-US" dirty="0" smtClean="0"/>
              <a:t>• (c) That the patient suffered damage(s) as a result of the breach. </a:t>
            </a:r>
          </a:p>
          <a:p>
            <a:pPr marL="342900" indent="-342900" algn="just"/>
            <a:r>
              <a:rPr lang="en-US" dirty="0" smtClean="0"/>
              <a:t>• As a general principle, the doctor would therefore, be liable for any negligence in the performance of his medical functions. See </a:t>
            </a:r>
            <a:r>
              <a:rPr lang="en-US" dirty="0" err="1" smtClean="0"/>
              <a:t>Donoghue</a:t>
            </a:r>
            <a:r>
              <a:rPr lang="en-US" dirty="0" smtClean="0"/>
              <a:t> v Stevenson [1957] 1 WLR. 582 at 586.</a:t>
            </a:r>
          </a:p>
          <a:p>
            <a:pPr marL="342900" indent="-342900" algn="just"/>
            <a:r>
              <a:rPr lang="en-US" dirty="0" smtClean="0"/>
              <a:t>Res </a:t>
            </a:r>
            <a:r>
              <a:rPr lang="en-US" dirty="0" err="1" smtClean="0"/>
              <a:t>Ipsa</a:t>
            </a:r>
            <a:r>
              <a:rPr lang="en-US" dirty="0" smtClean="0"/>
              <a:t> </a:t>
            </a:r>
            <a:r>
              <a:rPr lang="en-US" dirty="0" err="1" smtClean="0"/>
              <a:t>Loquitur</a:t>
            </a:r>
            <a:endParaRPr lang="en-US" dirty="0" smtClean="0"/>
          </a:p>
          <a:p>
            <a:pPr marL="342900" indent="-342900" algn="just"/>
            <a:r>
              <a:rPr lang="en-US" dirty="0" smtClean="0"/>
              <a:t> • This doctrine applies in cases where there is no other possible explanation for the plaintiff’s injury or loss except through the negligence of the defendant. See Clark v MacLennan [1983] 1 All ER 416 </a:t>
            </a:r>
          </a:p>
          <a:p>
            <a:pPr marL="342900" indent="-342900" algn="just"/>
            <a:r>
              <a:rPr lang="en-US" dirty="0" smtClean="0"/>
              <a:t>• Where an accident occurred in situations which would not have happened in normal circumstances If proper care had been taken, negligence may be inferred against the defendant without calling on the plaintiff to prove the defendant’s negligence. • See Dickson </a:t>
            </a:r>
            <a:r>
              <a:rPr lang="en-US" dirty="0" err="1" smtClean="0"/>
              <a:t>Ibekwe</a:t>
            </a:r>
            <a:r>
              <a:rPr lang="en-US" dirty="0" smtClean="0"/>
              <a:t> v UCH Board of Management, [1961] W.N.L.R. 173</a:t>
            </a:r>
          </a:p>
          <a:p>
            <a:pPr marL="342900" indent="-342900" algn="just"/>
            <a:r>
              <a:rPr lang="en-US" dirty="0" smtClean="0"/>
              <a:t>Just like the law of torts, </a:t>
            </a:r>
            <a:r>
              <a:rPr lang="en-US" dirty="0" err="1" smtClean="0"/>
              <a:t>defences</a:t>
            </a:r>
            <a:r>
              <a:rPr lang="en-US" dirty="0" smtClean="0"/>
              <a:t> available to a medical practitioner for an action in Medical Negligence include; </a:t>
            </a:r>
          </a:p>
          <a:p>
            <a:pPr marL="342900" indent="-342900" algn="just">
              <a:buAutoNum type="arabicParenR"/>
            </a:pPr>
            <a:r>
              <a:rPr lang="en-US" dirty="0" smtClean="0"/>
              <a:t>Voluntary assumption of risk (</a:t>
            </a:r>
            <a:r>
              <a:rPr lang="en-US" dirty="0" err="1" smtClean="0"/>
              <a:t>Volenti</a:t>
            </a:r>
            <a:r>
              <a:rPr lang="en-US" dirty="0" smtClean="0"/>
              <a:t> non fit </a:t>
            </a:r>
            <a:r>
              <a:rPr lang="en-US" dirty="0" err="1" smtClean="0"/>
              <a:t>Injuria</a:t>
            </a:r>
            <a:r>
              <a:rPr lang="en-US" dirty="0" smtClean="0"/>
              <a:t>) </a:t>
            </a:r>
            <a:r>
              <a:rPr lang="en-US" dirty="0" err="1" smtClean="0"/>
              <a:t>Pearch</a:t>
            </a:r>
            <a:r>
              <a:rPr lang="en-US" dirty="0" smtClean="0"/>
              <a:t> v Canady 1963] 52 Tenn. S.W.2d 617) </a:t>
            </a:r>
          </a:p>
          <a:p>
            <a:pPr marL="342900" indent="-342900" algn="just">
              <a:buAutoNum type="arabicParenR"/>
            </a:pPr>
            <a:r>
              <a:rPr lang="en-US" dirty="0" smtClean="0"/>
              <a:t>2) Contributory negligence. In Crossman v Stewart, damages were reduced because the patient obtained the drug from unorthodox source and used longer than prescribed</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8382000" cy="6463308"/>
          </a:xfrm>
          <a:prstGeom prst="rect">
            <a:avLst/>
          </a:prstGeom>
        </p:spPr>
        <p:txBody>
          <a:bodyPr wrap="square">
            <a:spAutoFit/>
          </a:bodyPr>
          <a:lstStyle/>
          <a:p>
            <a:pPr algn="just"/>
            <a:r>
              <a:rPr lang="en-US" dirty="0" smtClean="0"/>
              <a:t>Malpractice tort law has four important purposes.</a:t>
            </a:r>
          </a:p>
          <a:p>
            <a:pPr algn="just"/>
            <a:r>
              <a:rPr lang="en-US" dirty="0" smtClean="0"/>
              <a:t> • First, it deters physicians from practicing beyond their expertise </a:t>
            </a:r>
          </a:p>
          <a:p>
            <a:pPr algn="just"/>
            <a:r>
              <a:rPr lang="en-US" dirty="0" smtClean="0"/>
              <a:t>• Second, malpractice suits punish those who practice low quality care.</a:t>
            </a:r>
          </a:p>
          <a:p>
            <a:pPr algn="just"/>
            <a:r>
              <a:rPr lang="en-US" dirty="0" smtClean="0"/>
              <a:t>Third, malpractice awards are a process for compensating patients injured by low quality care.</a:t>
            </a:r>
          </a:p>
          <a:p>
            <a:pPr algn="just"/>
            <a:r>
              <a:rPr lang="en-US" dirty="0" smtClean="0"/>
              <a:t> • It also improves the quality of care by driving out bad providers and causing other providers to be very careful. </a:t>
            </a:r>
          </a:p>
          <a:p>
            <a:pPr algn="just"/>
            <a:r>
              <a:rPr lang="en-US" b="1" dirty="0" smtClean="0"/>
              <a:t>4.CRIMINAL LAW </a:t>
            </a:r>
          </a:p>
          <a:p>
            <a:pPr algn="just"/>
            <a:r>
              <a:rPr lang="en-US" dirty="0" smtClean="0"/>
              <a:t>• The Criminal and Penal Codes contain provisions relating to health law </a:t>
            </a:r>
          </a:p>
          <a:p>
            <a:pPr algn="just"/>
            <a:r>
              <a:rPr lang="en-US" dirty="0" smtClean="0"/>
              <a:t>• Section 343, Criminal Code provides that any person who in a negligent manner endangers human life, while giving medical or surgical treatment or while dispensing or supplying drugs, is guilty of a misdemeanor and is liable to imprisonment for one year. </a:t>
            </a:r>
          </a:p>
          <a:p>
            <a:pPr algn="just"/>
            <a:r>
              <a:rPr lang="en-US" dirty="0" smtClean="0"/>
              <a:t>• The most grievous offence which may be committed by a medical practitioner is murder.</a:t>
            </a:r>
          </a:p>
          <a:p>
            <a:pPr algn="just"/>
            <a:r>
              <a:rPr lang="en-US" dirty="0" smtClean="0"/>
              <a:t>Charges for murder are however rare as a charge for manslaughter is more likely going by the nature of the doctor’s work. </a:t>
            </a:r>
          </a:p>
          <a:p>
            <a:pPr algn="just"/>
            <a:r>
              <a:rPr lang="en-US" dirty="0" smtClean="0"/>
              <a:t>• To lead to conviction for manslaughter, the Nigerian courts have held that the degree of negligence required is higher than that required for a civil action. See R v </a:t>
            </a:r>
            <a:r>
              <a:rPr lang="en-US" dirty="0" err="1" smtClean="0"/>
              <a:t>Akerele</a:t>
            </a:r>
            <a:r>
              <a:rPr lang="en-US" dirty="0" smtClean="0"/>
              <a:t> (1941) 8 WACA 56</a:t>
            </a:r>
          </a:p>
          <a:p>
            <a:pPr algn="just"/>
            <a:r>
              <a:rPr lang="en-US" dirty="0" smtClean="0"/>
              <a:t> • S. 329 of the Criminal Code provides that when a woman is delivered of a child, any person who endeavors, by any secret disposition of the dead body of the child, to conceal the birth, whether the child died before, at or after its birth is guilty of a misdemeanor and is liable to imprisonment for two years.</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610600" cy="6691909"/>
          </a:xfrm>
          <a:prstGeom prst="rect">
            <a:avLst/>
          </a:prstGeom>
        </p:spPr>
        <p:txBody>
          <a:bodyPr wrap="square">
            <a:spAutoFit/>
          </a:bodyPr>
          <a:lstStyle/>
          <a:p>
            <a:pPr algn="just"/>
            <a:r>
              <a:rPr lang="en-US" dirty="0" smtClean="0"/>
              <a:t>Under the Criminal Code, consent to death does not affect the criminal liability of the one who causes the death as a result of sanctity of life which is constitutionally guaranteed. </a:t>
            </a:r>
          </a:p>
          <a:p>
            <a:pPr algn="just"/>
            <a:r>
              <a:rPr lang="en-US" dirty="0" smtClean="0"/>
              <a:t>• Section 326 provides that any person who counsels another to kill himself or aids another in killing himself is guilty of a felony and is liable to imprisonment for life. </a:t>
            </a:r>
          </a:p>
          <a:p>
            <a:pPr algn="just"/>
            <a:r>
              <a:rPr lang="en-US" dirty="0" smtClean="0"/>
              <a:t>• Euthanasia refers to the practice of ending another person’s life with the intention of ending their suffering. </a:t>
            </a:r>
          </a:p>
          <a:p>
            <a:pPr algn="just"/>
            <a:r>
              <a:rPr lang="en-US" dirty="0" smtClean="0"/>
              <a:t>• It is not legal in many countries, including Nigeria. See Rule 68, Code of Medical Ethics</a:t>
            </a:r>
          </a:p>
          <a:p>
            <a:pPr algn="just"/>
            <a:r>
              <a:rPr lang="en-US" dirty="0" smtClean="0"/>
              <a:t>A medical practitioner may be criminally liable and may also be asked to pay damages by way of civil remedy. See </a:t>
            </a:r>
            <a:r>
              <a:rPr lang="en-US" dirty="0" err="1" smtClean="0"/>
              <a:t>Denloye</a:t>
            </a:r>
            <a:r>
              <a:rPr lang="en-US" dirty="0" smtClean="0"/>
              <a:t> v Medical and Dental Practitioners Disciplinary </a:t>
            </a:r>
            <a:r>
              <a:rPr lang="en-US" dirty="0" err="1" smtClean="0"/>
              <a:t>Commitee</a:t>
            </a:r>
            <a:r>
              <a:rPr lang="en-US" dirty="0" smtClean="0"/>
              <a:t> and Medical and Dental Practitioners Disciplinary Tribunal v Dr John Emewulu Nicholas Okonkwo</a:t>
            </a:r>
          </a:p>
          <a:p>
            <a:pPr algn="just"/>
            <a:r>
              <a:rPr lang="en-US" b="1" dirty="0" smtClean="0"/>
              <a:t>5. CASE LAW </a:t>
            </a:r>
          </a:p>
          <a:p>
            <a:pPr algn="just"/>
            <a:r>
              <a:rPr lang="en-US" dirty="0" smtClean="0"/>
              <a:t>• Case law refers to the body of principles and rules of law which, over the years, have been formulated or pronounced upon by the courts as governing specific legal situations. • It stems from the principle that courts should stand by or apply an earlier correct decision. </a:t>
            </a:r>
          </a:p>
          <a:p>
            <a:pPr algn="just"/>
            <a:r>
              <a:rPr lang="en-US" dirty="0" smtClean="0"/>
              <a:t>• In health law, cases which have been decided over the years are still cited in courts by parties’ legal representatives and the courts abide by it.</a:t>
            </a:r>
          </a:p>
          <a:p>
            <a:pPr algn="just"/>
            <a:r>
              <a:rPr lang="en-US" dirty="0" smtClean="0"/>
              <a:t>For example, the principle that the doctor owes a duty of care to anyone he accepts as patient is a standard principle and has been followed by the courts over the years. </a:t>
            </a:r>
          </a:p>
          <a:p>
            <a:pPr algn="just"/>
            <a:r>
              <a:rPr lang="en-US" dirty="0" smtClean="0"/>
              <a:t>• See the cases of R v Bateman [1925] 19 Cr App R 8; </a:t>
            </a:r>
            <a:r>
              <a:rPr lang="en-US" dirty="0" err="1" smtClean="0"/>
              <a:t>Donoghue</a:t>
            </a:r>
            <a:r>
              <a:rPr lang="en-US" dirty="0" smtClean="0"/>
              <a:t> v Stevenson [1932] AC 562 (HL Sc); Roe v Minister of Health [1954] 2 Q.B. 66; </a:t>
            </a:r>
            <a:r>
              <a:rPr lang="en-US" dirty="0" err="1" smtClean="0"/>
              <a:t>Bolam</a:t>
            </a:r>
            <a:r>
              <a:rPr lang="en-US" dirty="0" smtClean="0"/>
              <a:t> v </a:t>
            </a:r>
            <a:r>
              <a:rPr lang="en-US" dirty="0" err="1" smtClean="0"/>
              <a:t>Friern</a:t>
            </a:r>
            <a:r>
              <a:rPr lang="en-US" dirty="0" smtClean="0"/>
              <a:t> Hospital Management Committee[1957] 1 WLR 582</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 comes</a:t>
            </a:r>
            <a:endParaRPr lang="en-GB" dirty="0"/>
          </a:p>
        </p:txBody>
      </p:sp>
      <p:sp>
        <p:nvSpPr>
          <p:cNvPr id="3" name="Content Placeholder 2"/>
          <p:cNvSpPr>
            <a:spLocks noGrp="1"/>
          </p:cNvSpPr>
          <p:nvPr>
            <p:ph idx="1"/>
          </p:nvPr>
        </p:nvSpPr>
        <p:spPr/>
        <p:txBody>
          <a:bodyPr/>
          <a:lstStyle/>
          <a:p>
            <a:pPr>
              <a:buNone/>
            </a:pPr>
            <a:endParaRPr lang="en-US" dirty="0" smtClean="0"/>
          </a:p>
          <a:p>
            <a:pPr algn="just"/>
            <a:r>
              <a:rPr lang="en-US" dirty="0" smtClean="0"/>
              <a:t>Students should be able to define health law.</a:t>
            </a:r>
          </a:p>
          <a:p>
            <a:pPr algn="just"/>
            <a:r>
              <a:rPr lang="en-US" dirty="0" smtClean="0"/>
              <a:t>Students should to be able to identify and explain national sources of Health law</a:t>
            </a: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509200"/>
          </a:xfrm>
          <a:prstGeom prst="rect">
            <a:avLst/>
          </a:prstGeom>
        </p:spPr>
        <p:txBody>
          <a:bodyPr wrap="square">
            <a:spAutoFit/>
          </a:bodyPr>
          <a:lstStyle/>
          <a:p>
            <a:pPr algn="just">
              <a:buFont typeface="Arial" pitchFamily="34" charset="0"/>
              <a:buChar char="•"/>
            </a:pPr>
            <a:r>
              <a:rPr lang="en-US" sz="3200" b="1" dirty="0"/>
              <a:t>Sources of law</a:t>
            </a:r>
            <a:r>
              <a:rPr lang="en-US" sz="3200" dirty="0"/>
              <a:t> are the origins of </a:t>
            </a:r>
            <a:r>
              <a:rPr lang="en-US" sz="3200" b="1" dirty="0"/>
              <a:t>laws</a:t>
            </a:r>
            <a:r>
              <a:rPr lang="en-US" sz="3200" dirty="0"/>
              <a:t>, the binding rules that enable any state to govern its territory. The term "</a:t>
            </a:r>
            <a:r>
              <a:rPr lang="en-US" sz="3200" b="1" dirty="0"/>
              <a:t>source of law</a:t>
            </a:r>
            <a:r>
              <a:rPr lang="en-US" sz="3200" dirty="0"/>
              <a:t>" may sometimes refer to the sovereign or to the seat of power from which the </a:t>
            </a:r>
            <a:r>
              <a:rPr lang="en-US" sz="3200" b="1" dirty="0"/>
              <a:t>law</a:t>
            </a:r>
            <a:r>
              <a:rPr lang="en-US" sz="3200" dirty="0"/>
              <a:t> derives its validity</a:t>
            </a:r>
            <a:r>
              <a:rPr lang="en-US" sz="3200" dirty="0" smtClean="0"/>
              <a:t>.</a:t>
            </a:r>
          </a:p>
          <a:p>
            <a:pPr algn="just">
              <a:buFont typeface="Arial" pitchFamily="34" charset="0"/>
              <a:buChar char="•"/>
            </a:pPr>
            <a:r>
              <a:rPr lang="en-US" sz="3200" dirty="0" smtClean="0"/>
              <a:t>Law is concerned with health and its regulation because it is a means of protecting the collective public interest.</a:t>
            </a:r>
          </a:p>
          <a:p>
            <a:pPr algn="just">
              <a:buFont typeface="Arial" pitchFamily="34" charset="0"/>
              <a:buChar char="•"/>
            </a:pPr>
            <a:r>
              <a:rPr lang="en-US" sz="3200" dirty="0" smtClean="0"/>
              <a:t>Health law can be defined as the laws, rules, regulations among providers to the health care industry and its patients.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186309"/>
          </a:xfrm>
          <a:prstGeom prst="rect">
            <a:avLst/>
          </a:prstGeom>
        </p:spPr>
        <p:txBody>
          <a:bodyPr wrap="square">
            <a:spAutoFit/>
          </a:bodyPr>
          <a:lstStyle/>
          <a:p>
            <a:pPr algn="just">
              <a:buFont typeface="Arial" pitchFamily="34" charset="0"/>
              <a:buChar char="•"/>
            </a:pPr>
            <a:r>
              <a:rPr lang="en-US" sz="3600" dirty="0" smtClean="0"/>
              <a:t>World Health Organization defined Health as “Health is a state of complete physical, mental and social well-being and not merely the absence of disease or infirmity.”</a:t>
            </a:r>
          </a:p>
          <a:p>
            <a:pPr algn="just">
              <a:buFont typeface="Arial" pitchFamily="34" charset="0"/>
              <a:buChar char="•"/>
            </a:pPr>
            <a:r>
              <a:rPr lang="en-US" sz="3600" dirty="0" smtClean="0"/>
              <a:t>Health law is concerned with the regulation of all health professionals, not simply doctors. </a:t>
            </a:r>
          </a:p>
          <a:p>
            <a:pPr algn="just"/>
            <a:r>
              <a:rPr lang="en-US" sz="3600" dirty="0" smtClean="0"/>
              <a:t>• Government should also tackle the determinants of health such as, provision of adequate education, good governance, housing, food, employment and </a:t>
            </a:r>
            <a:r>
              <a:rPr lang="en-US" sz="3600" dirty="0" err="1" smtClean="0"/>
              <a:t>favourable</a:t>
            </a:r>
            <a:r>
              <a:rPr lang="en-US" sz="3600" dirty="0" smtClean="0"/>
              <a:t> working conditions. </a:t>
            </a:r>
            <a:endParaRPr lang="en-GB"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81000"/>
            <a:ext cx="9144000" cy="4401205"/>
          </a:xfrm>
          <a:prstGeom prst="rect">
            <a:avLst/>
          </a:prstGeom>
        </p:spPr>
        <p:txBody>
          <a:bodyPr wrap="square">
            <a:spAutoFit/>
          </a:bodyPr>
          <a:lstStyle/>
          <a:p>
            <a:pPr algn="just">
              <a:buFont typeface="Arial" pitchFamily="34" charset="0"/>
              <a:buChar char="•"/>
            </a:pPr>
            <a:r>
              <a:rPr lang="en-US" sz="4000" dirty="0" smtClean="0"/>
              <a:t>The National sources of Health Law in Nigeria are as follows: </a:t>
            </a:r>
          </a:p>
          <a:p>
            <a:pPr algn="just"/>
            <a:r>
              <a:rPr lang="en-US" sz="4000" dirty="0" smtClean="0"/>
              <a:t> *The Constitution </a:t>
            </a:r>
          </a:p>
          <a:p>
            <a:pPr algn="just"/>
            <a:r>
              <a:rPr lang="en-US" sz="4000" dirty="0"/>
              <a:t>*</a:t>
            </a:r>
            <a:r>
              <a:rPr lang="en-US" sz="4000" dirty="0" smtClean="0"/>
              <a:t>Contract Law </a:t>
            </a:r>
          </a:p>
          <a:p>
            <a:pPr algn="just"/>
            <a:r>
              <a:rPr lang="en-US" sz="4000" dirty="0"/>
              <a:t>*</a:t>
            </a:r>
            <a:r>
              <a:rPr lang="en-US" sz="4000" dirty="0" smtClean="0"/>
              <a:t>Torts Law </a:t>
            </a:r>
          </a:p>
          <a:p>
            <a:pPr algn="just"/>
            <a:r>
              <a:rPr lang="en-US" sz="4000" dirty="0"/>
              <a:t>*</a:t>
            </a:r>
            <a:r>
              <a:rPr lang="en-US" sz="4000" dirty="0" smtClean="0"/>
              <a:t>Criminal Law </a:t>
            </a:r>
          </a:p>
          <a:p>
            <a:pPr algn="just"/>
            <a:r>
              <a:rPr lang="en-US" sz="4000" dirty="0"/>
              <a:t>*</a:t>
            </a:r>
            <a:r>
              <a:rPr lang="en-US" sz="4000" dirty="0" smtClean="0"/>
              <a:t>Case Law</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6001643"/>
          </a:xfrm>
          <a:prstGeom prst="rect">
            <a:avLst/>
          </a:prstGeom>
        </p:spPr>
        <p:txBody>
          <a:bodyPr wrap="square">
            <a:spAutoFit/>
          </a:bodyPr>
          <a:lstStyle/>
          <a:p>
            <a:pPr algn="just"/>
            <a:r>
              <a:rPr lang="en-US" sz="3200" dirty="0" smtClean="0"/>
              <a:t>T</a:t>
            </a:r>
            <a:r>
              <a:rPr lang="en-US" sz="3200" b="1" dirty="0" smtClean="0"/>
              <a:t>he Constitution:  </a:t>
            </a:r>
            <a:r>
              <a:rPr lang="en-US" sz="3200" dirty="0" smtClean="0"/>
              <a:t>The Constitution of the Federal Republic of Nigeria 1999(as amended) is one of the sources of health laws.</a:t>
            </a:r>
            <a:endParaRPr lang="en-US" sz="3200" b="1" dirty="0" smtClean="0"/>
          </a:p>
          <a:p>
            <a:pPr algn="just"/>
            <a:r>
              <a:rPr lang="en-US" sz="3200" dirty="0" smtClean="0"/>
              <a:t>• The constitution is the </a:t>
            </a:r>
            <a:r>
              <a:rPr lang="en-US" sz="3200" dirty="0" err="1" smtClean="0"/>
              <a:t>grund</a:t>
            </a:r>
            <a:r>
              <a:rPr lang="en-US" sz="3200" dirty="0" smtClean="0"/>
              <a:t>-norm through which every other law derives its validity and extent of authority. Section 1 emphasizes the supremacy of the constitution. </a:t>
            </a:r>
          </a:p>
          <a:p>
            <a:pPr algn="just"/>
            <a:r>
              <a:rPr lang="en-US" sz="3200" dirty="0" smtClean="0"/>
              <a:t>• Chapter IV – Human Rights: Every human being has certain fundamental rights which every individual and government must uphold and respect. The Government is responsible for achieving better health through respecting, protecting and fulfilling rights. </a:t>
            </a:r>
            <a:endParaRPr lang="en-GB"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0"/>
            <a:ext cx="8610600" cy="6063198"/>
          </a:xfrm>
          <a:prstGeom prst="rect">
            <a:avLst/>
          </a:prstGeom>
        </p:spPr>
        <p:txBody>
          <a:bodyPr wrap="square">
            <a:spAutoFit/>
          </a:bodyPr>
          <a:lstStyle/>
          <a:p>
            <a:pPr algn="just"/>
            <a:r>
              <a:rPr lang="en-US" sz="2800" b="1" dirty="0" smtClean="0"/>
              <a:t>Health rights under the constitution:</a:t>
            </a:r>
          </a:p>
          <a:p>
            <a:pPr marL="400050" indent="-400050" algn="just">
              <a:buAutoNum type="romanLcPeriod"/>
            </a:pPr>
            <a:r>
              <a:rPr lang="en-US" sz="2400" dirty="0" smtClean="0"/>
              <a:t>The right to life section 33(1)of the Nigerian Constitution. A patient has a right not to have his life taken by any person including a health care provider.</a:t>
            </a:r>
          </a:p>
          <a:p>
            <a:pPr marL="400050" indent="-400050" algn="just"/>
            <a:r>
              <a:rPr lang="en-US" sz="2400" dirty="0" smtClean="0"/>
              <a:t> • The health care provider must take absolute care when treating the patient and must ensure that death does not result as a consequence of such treatment.</a:t>
            </a:r>
          </a:p>
          <a:p>
            <a:pPr marL="400050" indent="-400050" algn="just">
              <a:buFont typeface="Arial" pitchFamily="34" charset="0"/>
              <a:buChar char="•"/>
            </a:pPr>
            <a:r>
              <a:rPr lang="en-US" sz="2400" dirty="0" smtClean="0"/>
              <a:t>Medical doctors violate the right to life when they are negligent to their patients and perform acts like;</a:t>
            </a:r>
          </a:p>
          <a:p>
            <a:pPr marL="400050" indent="-400050" algn="just">
              <a:buFont typeface="Arial" pitchFamily="34" charset="0"/>
              <a:buChar char="•"/>
            </a:pPr>
            <a:r>
              <a:rPr lang="en-US" sz="2400" dirty="0" smtClean="0"/>
              <a:t>Errors in treatment. See Chin </a:t>
            </a:r>
            <a:r>
              <a:rPr lang="en-US" sz="2400" dirty="0" err="1" smtClean="0"/>
              <a:t>Keow</a:t>
            </a:r>
            <a:r>
              <a:rPr lang="en-US" sz="2400" dirty="0" smtClean="0"/>
              <a:t> v. Government of Malaysia [1967] I.W.L.R. 813 </a:t>
            </a:r>
          </a:p>
          <a:p>
            <a:pPr marL="400050" indent="-400050" algn="just">
              <a:buFont typeface="Arial" pitchFamily="34" charset="0"/>
              <a:buChar char="•"/>
            </a:pPr>
            <a:r>
              <a:rPr lang="en-US" sz="2400" dirty="0" smtClean="0"/>
              <a:t>Non removal of foreign objects inserted into a patient during surgery (See </a:t>
            </a:r>
            <a:r>
              <a:rPr lang="en-US" sz="2400" dirty="0" err="1" smtClean="0"/>
              <a:t>Chasney</a:t>
            </a:r>
            <a:r>
              <a:rPr lang="en-US" sz="2400" dirty="0" smtClean="0"/>
              <a:t> v Anderson [1950] 4 DLR 223) </a:t>
            </a:r>
          </a:p>
          <a:p>
            <a:pPr marL="400050" indent="-400050" algn="just">
              <a:buFont typeface="Arial" pitchFamily="34" charset="0"/>
              <a:buChar char="•"/>
            </a:pPr>
            <a:r>
              <a:rPr lang="en-US" sz="2400" dirty="0" smtClean="0"/>
              <a:t> Failure to advice patients of substantial risks. See Rogers v Whitaker [1992] 175 CLR 479 </a:t>
            </a:r>
          </a:p>
          <a:p>
            <a:pPr marL="400050" indent="-400050" algn="just">
              <a:buFont typeface="Arial" pitchFamily="34" charset="0"/>
              <a:buChar char="•"/>
            </a:pPr>
            <a:r>
              <a:rPr lang="en-US" sz="2400" dirty="0" smtClean="0"/>
              <a:t>Improper diagnosis, among others</a:t>
            </a:r>
            <a:endParaRPr lang="en-GB"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
            <a:ext cx="8305800" cy="5262979"/>
          </a:xfrm>
          <a:prstGeom prst="rect">
            <a:avLst/>
          </a:prstGeom>
        </p:spPr>
        <p:txBody>
          <a:bodyPr wrap="square">
            <a:spAutoFit/>
          </a:bodyPr>
          <a:lstStyle/>
          <a:p>
            <a:pPr algn="just"/>
            <a:r>
              <a:rPr lang="en-US" sz="2800" dirty="0" smtClean="0"/>
              <a:t>A patient must not be subjected to medical experiment with the effect of causing the death of the patient. Rule 31(a), Code of Medical Ethics </a:t>
            </a:r>
          </a:p>
          <a:p>
            <a:pPr algn="just"/>
            <a:r>
              <a:rPr lang="en-US" sz="2800" dirty="0" smtClean="0"/>
              <a:t>• Euthanasia/Mercy killing- Rule 68, Code of Medical Ethics </a:t>
            </a:r>
          </a:p>
          <a:p>
            <a:pPr algn="just"/>
            <a:r>
              <a:rPr lang="en-US" sz="2800" dirty="0" smtClean="0"/>
              <a:t>• Here are so many challenges which affects the right to life of Nigeria’s citizens. </a:t>
            </a:r>
          </a:p>
          <a:p>
            <a:pPr algn="just"/>
            <a:r>
              <a:rPr lang="en-US" sz="2800" dirty="0" smtClean="0"/>
              <a:t>-Health care system</a:t>
            </a:r>
          </a:p>
          <a:p>
            <a:pPr algn="just"/>
            <a:r>
              <a:rPr lang="en-US" sz="2800" dirty="0" smtClean="0"/>
              <a:t> - Traditional practices </a:t>
            </a:r>
            <a:r>
              <a:rPr lang="en-US" sz="2800" dirty="0" err="1" smtClean="0"/>
              <a:t>e.g</a:t>
            </a:r>
            <a:r>
              <a:rPr lang="en-US" sz="2800" dirty="0" smtClean="0"/>
              <a:t> Female Genital Mutilation</a:t>
            </a:r>
          </a:p>
          <a:p>
            <a:pPr algn="just"/>
            <a:r>
              <a:rPr lang="en-US" sz="2800" dirty="0" smtClean="0"/>
              <a:t> - Armed conflict/Violence </a:t>
            </a:r>
          </a:p>
          <a:p>
            <a:pPr algn="just">
              <a:buFontTx/>
              <a:buChar char="-"/>
            </a:pPr>
            <a:r>
              <a:rPr lang="en-US" sz="2800" dirty="0" smtClean="0"/>
              <a:t>Poverty - Child abuse </a:t>
            </a:r>
          </a:p>
          <a:p>
            <a:pPr algn="just"/>
            <a:endParaRPr lang="en-GB"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57200"/>
            <a:ext cx="8305800" cy="3847207"/>
          </a:xfrm>
          <a:prstGeom prst="rect">
            <a:avLst/>
          </a:prstGeom>
        </p:spPr>
        <p:txBody>
          <a:bodyPr wrap="square">
            <a:spAutoFit/>
          </a:bodyPr>
          <a:lstStyle/>
          <a:p>
            <a:pPr algn="just"/>
            <a:r>
              <a:rPr lang="en-US" sz="2800" b="1" dirty="0" smtClean="0"/>
              <a:t>ii. The Right to Dignity  </a:t>
            </a:r>
            <a:r>
              <a:rPr lang="en-US" sz="2800" dirty="0" smtClean="0"/>
              <a:t>Section 34(1)(a) of the </a:t>
            </a:r>
            <a:r>
              <a:rPr lang="en-US" dirty="0" smtClean="0"/>
              <a:t>Constitution -Every individual is entitled to respect for the dignity of his person, and accordingly, no person shall be subject to torture or to inhuman or degrading treatment.</a:t>
            </a:r>
          </a:p>
          <a:p>
            <a:pPr algn="just"/>
            <a:r>
              <a:rPr lang="en-US" dirty="0" smtClean="0"/>
              <a:t> • Right to dignity is an acknowledgment of the worth of human beings: human beings are entitled to be treated with respect and concern.</a:t>
            </a:r>
          </a:p>
          <a:p>
            <a:pPr algn="just"/>
            <a:r>
              <a:rPr lang="en-US" dirty="0" smtClean="0"/>
              <a:t> • A person must not be treated in a cruel, inhuman or degrading manner. </a:t>
            </a:r>
          </a:p>
          <a:p>
            <a:pPr algn="just"/>
            <a:r>
              <a:rPr lang="en-US" dirty="0" smtClean="0"/>
              <a:t>Terminally ill patients are entitled to humane medical care so as to make dying as dignified and comfortable as possible </a:t>
            </a:r>
          </a:p>
          <a:p>
            <a:pPr algn="just"/>
            <a:r>
              <a:rPr lang="en-US" dirty="0" smtClean="0"/>
              <a:t>• Treated in a dignified manner no matter the state of his health e.g. HIV positive patients. See Hoffmann v South African Airways (cct17/00) [2000] ZACC 17) • Torture- Rule 67, Code on Medical Ethics </a:t>
            </a:r>
          </a:p>
          <a:p>
            <a:pPr algn="just"/>
            <a:r>
              <a:rPr lang="en-US" dirty="0" smtClean="0"/>
              <a:t>• The notion of consent is also based on the fundamental principle of the dignity of an individual whose body shall not be touched without his or her approval.</a:t>
            </a: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TotalTime>
  <Words>2414</Words>
  <Application>Microsoft Office PowerPoint</Application>
  <PresentationFormat>On-screen Show (4:3)</PresentationFormat>
  <Paragraphs>110</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Course Title: Health Law Course Code: LPB 513 Lecturer: Ms. Musa-Agboneni Omomen</vt:lpstr>
      <vt:lpstr>Learning out comes</vt:lpstr>
      <vt:lpstr>Slide 3</vt:lpstr>
      <vt:lpstr>Slide 4</vt:lpstr>
      <vt:lpstr>Slide 5</vt:lpstr>
      <vt:lpstr>Slide 6</vt:lpstr>
      <vt:lpstr>Slide 7</vt:lpstr>
      <vt:lpstr>Slide 8</vt:lpstr>
      <vt:lpstr>Slide 9</vt:lpstr>
      <vt:lpstr>Slide 10</vt:lpstr>
      <vt:lpstr>Slide 11</vt:lpstr>
      <vt:lpstr>        </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Title: Health Law Course Code: LPB 513 Lecturer: Ms. Musa-Agboneni Omomen</dc:title>
  <dc:creator>Omomen</dc:creator>
  <cp:lastModifiedBy>Omomen</cp:lastModifiedBy>
  <cp:revision>5</cp:revision>
  <dcterms:created xsi:type="dcterms:W3CDTF">2021-01-06T18:42:52Z</dcterms:created>
  <dcterms:modified xsi:type="dcterms:W3CDTF">2021-01-06T21:58:11Z</dcterms:modified>
</cp:coreProperties>
</file>