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9" r:id="rId2"/>
    <p:sldId id="257" r:id="rId3"/>
    <p:sldId id="265" r:id="rId4"/>
    <p:sldId id="266" r:id="rId5"/>
    <p:sldId id="267" r:id="rId6"/>
    <p:sldId id="271" r:id="rId7"/>
    <p:sldId id="276" r:id="rId8"/>
    <p:sldId id="277" r:id="rId9"/>
    <p:sldId id="278" r:id="rId10"/>
    <p:sldId id="279" r:id="rId11"/>
    <p:sldId id="280" r:id="rId12"/>
    <p:sldId id="281" r:id="rId13"/>
    <p:sldId id="282" r:id="rId14"/>
    <p:sldId id="283" r:id="rId15"/>
    <p:sldId id="284" r:id="rId16"/>
    <p:sldId id="275" r:id="rId17"/>
    <p:sldId id="272" r:id="rId18"/>
    <p:sldId id="273" r:id="rId19"/>
    <p:sldId id="285" r:id="rId20"/>
    <p:sldId id="286" r:id="rId21"/>
    <p:sldId id="288" r:id="rId22"/>
    <p:sldId id="287" r:id="rId23"/>
    <p:sldId id="274" r:id="rId24"/>
    <p:sldId id="289" r:id="rId25"/>
    <p:sldId id="29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39" autoAdjust="0"/>
  </p:normalViewPr>
  <p:slideViewPr>
    <p:cSldViewPr snapToGrid="0">
      <p:cViewPr varScale="1">
        <p:scale>
          <a:sx n="61" d="100"/>
          <a:sy n="61" d="100"/>
        </p:scale>
        <p:origin x="9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305FE5-D08A-419D-9099-9FC134AE9D66}" type="datetimeFigureOut">
              <a:rPr lang="en-US" smtClean="0"/>
              <a:t>12/1/2020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DE7E3F-E179-4C27-8AC9-4B991F1EA697}" type="slidenum">
              <a:rPr lang="en-US" smtClean="0"/>
              <a:t>‹#›</a:t>
            </a:fld>
            <a:endParaRPr lang="en-US"/>
          </a:p>
        </p:txBody>
      </p:sp>
    </p:spTree>
    <p:extLst>
      <p:ext uri="{BB962C8B-B14F-4D97-AF65-F5344CB8AC3E}">
        <p14:creationId xmlns:p14="http://schemas.microsoft.com/office/powerpoint/2010/main" val="2453198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Without using software engineering principles it would be difficult to develop large programs. In industry it is usually needed to develop large programs to accommodate multiple functions. A problem with developing such large commercial programs is that the complexity and difficulty levels of the programs increase exponentially with their sizes. Software engineering helps to reduce this programming complexity. </a:t>
            </a:r>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1</a:t>
            </a:fld>
            <a:endParaRPr lang="en-US"/>
          </a:p>
        </p:txBody>
      </p:sp>
    </p:spTree>
    <p:extLst>
      <p:ext uri="{BB962C8B-B14F-4D97-AF65-F5344CB8AC3E}">
        <p14:creationId xmlns:p14="http://schemas.microsoft.com/office/powerpoint/2010/main" val="3128002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It involves testing each module in isolation as this is the most efficient way to debug the errors identified at this stage. </a:t>
            </a:r>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12</a:t>
            </a:fld>
            <a:endParaRPr lang="en-US"/>
          </a:p>
        </p:txBody>
      </p:sp>
    </p:spTree>
    <p:extLst>
      <p:ext uri="{BB962C8B-B14F-4D97-AF65-F5344CB8AC3E}">
        <p14:creationId xmlns:p14="http://schemas.microsoft.com/office/powerpoint/2010/main" val="3483002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System </a:t>
            </a:r>
            <a:r>
              <a:rPr lang="en-US" sz="1200" b="0" i="0" u="none" strike="noStrike" kern="1200" baseline="0" dirty="0" smtClean="0">
                <a:solidFill>
                  <a:schemeClr val="tx1"/>
                </a:solidFill>
                <a:latin typeface="+mn-lt"/>
                <a:ea typeface="+mn-ea"/>
                <a:cs typeface="+mn-cs"/>
              </a:rPr>
              <a:t>testing is normally carried out in a planned manner according to the system test plan document. The system test plan identifies all testing-related activities that must be performed, specifies the schedule of testing, and allocates resources. It also lists all the test cases and the expected outputs for each test case. </a:t>
            </a:r>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13</a:t>
            </a:fld>
            <a:endParaRPr lang="en-US"/>
          </a:p>
        </p:txBody>
      </p:sp>
    </p:spTree>
    <p:extLst>
      <p:ext uri="{BB962C8B-B14F-4D97-AF65-F5344CB8AC3E}">
        <p14:creationId xmlns:p14="http://schemas.microsoft.com/office/powerpoint/2010/main" val="65142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14</a:t>
            </a:fld>
            <a:endParaRPr lang="en-US"/>
          </a:p>
        </p:txBody>
      </p:sp>
    </p:spTree>
    <p:extLst>
      <p:ext uri="{BB962C8B-B14F-4D97-AF65-F5344CB8AC3E}">
        <p14:creationId xmlns:p14="http://schemas.microsoft.com/office/powerpoint/2010/main" val="2511955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15</a:t>
            </a:fld>
            <a:endParaRPr lang="en-US"/>
          </a:p>
        </p:txBody>
      </p:sp>
    </p:spTree>
    <p:extLst>
      <p:ext uri="{BB962C8B-B14F-4D97-AF65-F5344CB8AC3E}">
        <p14:creationId xmlns:p14="http://schemas.microsoft.com/office/powerpoint/2010/main" val="3347696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To overcome the major shortcomings of the classical waterfall model, we come up with the iterative waterfall model. </a:t>
            </a:r>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16</a:t>
            </a:fld>
            <a:endParaRPr lang="en-US"/>
          </a:p>
        </p:txBody>
      </p:sp>
    </p:spTree>
    <p:extLst>
      <p:ext uri="{BB962C8B-B14F-4D97-AF65-F5344CB8AC3E}">
        <p14:creationId xmlns:p14="http://schemas.microsoft.com/office/powerpoint/2010/main" val="1765303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Another reason for developing a prototype is that it is impossible to get the perfect product in the first attempt. Many researchers and engineers advocate that if you want to develop a good product you must plan to throw away the first version.  </a:t>
            </a:r>
          </a:p>
          <a:p>
            <a:r>
              <a:rPr lang="en-US" sz="1200" b="0" i="0" u="none" strike="noStrike" kern="1200" baseline="0" dirty="0" smtClean="0">
                <a:solidFill>
                  <a:schemeClr val="tx1"/>
                </a:solidFill>
                <a:latin typeface="+mn-lt"/>
                <a:ea typeface="+mn-ea"/>
                <a:cs typeface="+mn-cs"/>
              </a:rPr>
              <a:t>A prototyping model can be used when technical solutions are unclear to the development team. A developed prototype can help engineers to critically examine the technical issues associated with the product development. </a:t>
            </a:r>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18</a:t>
            </a:fld>
            <a:endParaRPr lang="en-US"/>
          </a:p>
        </p:txBody>
      </p:sp>
    </p:spTree>
    <p:extLst>
      <p:ext uri="{BB962C8B-B14F-4D97-AF65-F5344CB8AC3E}">
        <p14:creationId xmlns:p14="http://schemas.microsoft.com/office/powerpoint/2010/main" val="641964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21</a:t>
            </a:fld>
            <a:endParaRPr lang="en-US"/>
          </a:p>
        </p:txBody>
      </p:sp>
    </p:spTree>
    <p:extLst>
      <p:ext uri="{BB962C8B-B14F-4D97-AF65-F5344CB8AC3E}">
        <p14:creationId xmlns:p14="http://schemas.microsoft.com/office/powerpoint/2010/main" val="1378157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diagrammatic representation of this model appears like a spiral with many loops. Each loop of the spiral represents a phase of the software process. For example, the innermost loop might be concerned with feasibility study, the next loop with requirements specification, the next one with design, and so on. Each phase in this model is split into four sectors (or quadrants) as shown.</a:t>
            </a:r>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22</a:t>
            </a:fld>
            <a:endParaRPr lang="en-US"/>
          </a:p>
        </p:txBody>
      </p:sp>
    </p:spTree>
    <p:extLst>
      <p:ext uri="{BB962C8B-B14F-4D97-AF65-F5344CB8AC3E}">
        <p14:creationId xmlns:p14="http://schemas.microsoft.com/office/powerpoint/2010/main" val="2713686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spiral model is called a meta model since it encompasses all other life cycle models. Risk handling is inherently built into this model. The spiral model is suitable for development of technically challenging software products that are prone to several kinds of risks. However, this model is much more complex than the other models. </a:t>
            </a:r>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23</a:t>
            </a:fld>
            <a:endParaRPr lang="en-US"/>
          </a:p>
        </p:txBody>
      </p:sp>
    </p:spTree>
    <p:extLst>
      <p:ext uri="{BB962C8B-B14F-4D97-AF65-F5344CB8AC3E}">
        <p14:creationId xmlns:p14="http://schemas.microsoft.com/office/powerpoint/2010/main" val="3468085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24</a:t>
            </a:fld>
            <a:endParaRPr lang="en-US"/>
          </a:p>
        </p:txBody>
      </p:sp>
    </p:spTree>
    <p:extLst>
      <p:ext uri="{BB962C8B-B14F-4D97-AF65-F5344CB8AC3E}">
        <p14:creationId xmlns:p14="http://schemas.microsoft.com/office/powerpoint/2010/main" val="4232471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IEEE defines software engineering as: </a:t>
            </a:r>
          </a:p>
          <a:p>
            <a:r>
              <a:rPr lang="en-US" sz="1200" b="0" i="1" u="none" strike="noStrike" kern="1200" baseline="0" dirty="0" smtClean="0">
                <a:solidFill>
                  <a:schemeClr val="tx1"/>
                </a:solidFill>
                <a:latin typeface="+mn-lt"/>
                <a:ea typeface="+mn-ea"/>
                <a:cs typeface="+mn-cs"/>
              </a:rPr>
              <a:t>The application of a systematic, disciplined, quantifiable approach to the development, operation and maintenance of software. </a:t>
            </a:r>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2</a:t>
            </a:fld>
            <a:endParaRPr lang="en-US"/>
          </a:p>
        </p:txBody>
      </p:sp>
    </p:spTree>
    <p:extLst>
      <p:ext uri="{BB962C8B-B14F-4D97-AF65-F5344CB8AC3E}">
        <p14:creationId xmlns:p14="http://schemas.microsoft.com/office/powerpoint/2010/main" val="12239886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Question1: As an employee of a particular organization, justify</a:t>
            </a:r>
            <a:r>
              <a:rPr lang="en-US" baseline="0" dirty="0" smtClean="0"/>
              <a:t> why your organization should adopt a particular Software Life Cycle Model for a project.</a:t>
            </a:r>
          </a:p>
          <a:p>
            <a:r>
              <a:rPr lang="en-US" baseline="0" dirty="0" smtClean="0"/>
              <a:t>Question 2</a:t>
            </a:r>
            <a:r>
              <a:rPr lang="en-US" baseline="0" smtClean="0"/>
              <a:t>: Explain </a:t>
            </a:r>
            <a:r>
              <a:rPr lang="en-US" baseline="0" dirty="0" smtClean="0"/>
              <a:t>the shortcomings </a:t>
            </a:r>
            <a:r>
              <a:rPr lang="en-US" baseline="0" smtClean="0"/>
              <a:t>of </a:t>
            </a:r>
            <a:r>
              <a:rPr lang="en-US" sz="1200" smtClean="0"/>
              <a:t>classical waterfall model</a:t>
            </a:r>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25</a:t>
            </a:fld>
            <a:endParaRPr lang="en-US"/>
          </a:p>
        </p:txBody>
      </p:sp>
    </p:spTree>
    <p:extLst>
      <p:ext uri="{BB962C8B-B14F-4D97-AF65-F5344CB8AC3E}">
        <p14:creationId xmlns:p14="http://schemas.microsoft.com/office/powerpoint/2010/main" val="450475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need of software engineering arises because of higher rate of change in user requirements and environment on which the software is working. </a:t>
            </a:r>
          </a:p>
          <a:p>
            <a:r>
              <a:rPr lang="en-US" sz="1200" b="0" i="0" u="none" strike="noStrike" kern="1200" baseline="0" dirty="0" smtClean="0">
                <a:solidFill>
                  <a:schemeClr val="tx1"/>
                </a:solidFill>
                <a:latin typeface="+mn-lt"/>
                <a:ea typeface="+mn-ea"/>
                <a:cs typeface="+mn-cs"/>
              </a:rPr>
              <a:t>Without using software engineering principles it would be difficult to develop large programs. In industry it is usually needed to develop large programs to accommodate multiple functions. A problem with developing such large commercial programs is that the complexity and difficulty levels of the programs increase exponentially with their sizes. Software engineering helps to reduce this programming complexity. </a:t>
            </a:r>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3</a:t>
            </a:fld>
            <a:endParaRPr lang="en-US"/>
          </a:p>
        </p:txBody>
      </p:sp>
    </p:spTree>
    <p:extLst>
      <p:ext uri="{BB962C8B-B14F-4D97-AF65-F5344CB8AC3E}">
        <p14:creationId xmlns:p14="http://schemas.microsoft.com/office/powerpoint/2010/main" val="1841796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short, Software engineering is a branch of computer science, which uses well-defined engineering concepts required to produce efficient, durable, scalable, in-budget and on-time software products </a:t>
            </a:r>
          </a:p>
          <a:p>
            <a:r>
              <a:rPr lang="en-US" sz="1200" b="0" i="0" u="none" strike="noStrike" kern="1200" baseline="0" dirty="0" smtClean="0">
                <a:solidFill>
                  <a:schemeClr val="tx1"/>
                </a:solidFill>
                <a:latin typeface="+mn-lt"/>
                <a:ea typeface="+mn-ea"/>
                <a:cs typeface="+mn-cs"/>
              </a:rPr>
              <a:t>Scalability - </a:t>
            </a:r>
            <a:r>
              <a:rPr lang="en-US" sz="1200" b="0" i="0" kern="1200" dirty="0" smtClean="0">
                <a:solidFill>
                  <a:schemeClr val="tx1"/>
                </a:solidFill>
                <a:effectLst/>
                <a:latin typeface="+mn-lt"/>
                <a:ea typeface="+mn-ea"/>
                <a:cs typeface="+mn-cs"/>
              </a:rPr>
              <a:t>the capacity to be changed in size or scale</a:t>
            </a:r>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5</a:t>
            </a:fld>
            <a:endParaRPr lang="en-US"/>
          </a:p>
        </p:txBody>
      </p:sp>
    </p:spTree>
    <p:extLst>
      <p:ext uri="{BB962C8B-B14F-4D97-AF65-F5344CB8AC3E}">
        <p14:creationId xmlns:p14="http://schemas.microsoft.com/office/powerpoint/2010/main" val="3193157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Suppose a software development problem is divided into several parts and the parts are assigned to the team members. From then on, suppose the team members are allowed the freedom to develop the parts assigned to them in whatever way they like. It is possible that one member might start writing the code for his part, another might decide to prepare the test documents first, and some other engineer might begin with the design phase of the parts assigned to him. This would be one of the perfect recipes for project failure. </a:t>
            </a:r>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6</a:t>
            </a:fld>
            <a:endParaRPr lang="en-US"/>
          </a:p>
        </p:txBody>
      </p:sp>
    </p:spTree>
    <p:extLst>
      <p:ext uri="{BB962C8B-B14F-4D97-AF65-F5344CB8AC3E}">
        <p14:creationId xmlns:p14="http://schemas.microsoft.com/office/powerpoint/2010/main" val="3929757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classical waterfall model is intuitively the most obvious way to develop software. Though the classical waterfall model is elegant and intuitively obvious, it is not a practical model in the sense that it cannot be used in actual software development projects. Thus, this model can be considered to be a </a:t>
            </a:r>
            <a:r>
              <a:rPr lang="en-US" sz="1200" b="0" i="1" u="none" strike="noStrike" kern="1200" baseline="0" dirty="0" smtClean="0">
                <a:solidFill>
                  <a:schemeClr val="tx1"/>
                </a:solidFill>
                <a:latin typeface="+mn-lt"/>
                <a:ea typeface="+mn-ea"/>
                <a:cs typeface="+mn-cs"/>
              </a:rPr>
              <a:t>theoretical way of developing software</a:t>
            </a:r>
            <a:r>
              <a:rPr lang="en-US" sz="1200" b="0" i="0" u="none" strike="noStrike" kern="1200" baseline="0" dirty="0" smtClean="0">
                <a:solidFill>
                  <a:schemeClr val="tx1"/>
                </a:solidFill>
                <a:latin typeface="+mn-lt"/>
                <a:ea typeface="+mn-ea"/>
                <a:cs typeface="+mn-cs"/>
              </a:rPr>
              <a:t>. But all other life cycle models are essentially derived from the classical waterfall model. </a:t>
            </a:r>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8</a:t>
            </a:fld>
            <a:endParaRPr lang="en-US"/>
          </a:p>
        </p:txBody>
      </p:sp>
    </p:spTree>
    <p:extLst>
      <p:ext uri="{BB962C8B-B14F-4D97-AF65-F5344CB8AC3E}">
        <p14:creationId xmlns:p14="http://schemas.microsoft.com/office/powerpoint/2010/main" val="3777671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9</a:t>
            </a:fld>
            <a:endParaRPr lang="en-US"/>
          </a:p>
        </p:txBody>
      </p:sp>
    </p:spTree>
    <p:extLst>
      <p:ext uri="{BB962C8B-B14F-4D97-AF65-F5344CB8AC3E}">
        <p14:creationId xmlns:p14="http://schemas.microsoft.com/office/powerpoint/2010/main" val="78705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SRS (Software Requirement Specification)</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requirements analysis activity is begun by collecting all relevant data regarding the product to be developed from the users of the product and from the customer through interviews and discussions. </a:t>
            </a:r>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10</a:t>
            </a:fld>
            <a:endParaRPr lang="en-US"/>
          </a:p>
        </p:txBody>
      </p:sp>
    </p:spTree>
    <p:extLst>
      <p:ext uri="{BB962C8B-B14F-4D97-AF65-F5344CB8AC3E}">
        <p14:creationId xmlns:p14="http://schemas.microsoft.com/office/powerpoint/2010/main" val="2413164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technical terms, during the design phase the software architecture is derived from the SRS document. </a:t>
            </a:r>
            <a:endParaRPr lang="en-US" dirty="0"/>
          </a:p>
        </p:txBody>
      </p:sp>
      <p:sp>
        <p:nvSpPr>
          <p:cNvPr id="4" name="Slide Number Placeholder 3"/>
          <p:cNvSpPr>
            <a:spLocks noGrp="1"/>
          </p:cNvSpPr>
          <p:nvPr>
            <p:ph type="sldNum" sz="quarter" idx="10"/>
          </p:nvPr>
        </p:nvSpPr>
        <p:spPr/>
        <p:txBody>
          <a:bodyPr/>
          <a:lstStyle/>
          <a:p>
            <a:fld id="{FCDE7E3F-E179-4C27-8AC9-4B991F1EA697}" type="slidenum">
              <a:rPr lang="en-US" smtClean="0"/>
              <a:t>11</a:t>
            </a:fld>
            <a:endParaRPr lang="en-US"/>
          </a:p>
        </p:txBody>
      </p:sp>
    </p:spTree>
    <p:extLst>
      <p:ext uri="{BB962C8B-B14F-4D97-AF65-F5344CB8AC3E}">
        <p14:creationId xmlns:p14="http://schemas.microsoft.com/office/powerpoint/2010/main" val="562822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9B32C7-C4F9-4434-87D0-B0F805ACE79E}"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CEC00-8B3F-479A-BC0A-5F9843FB2866}" type="slidenum">
              <a:rPr lang="en-US" smtClean="0"/>
              <a:t>‹#›</a:t>
            </a:fld>
            <a:endParaRPr lang="en-US"/>
          </a:p>
        </p:txBody>
      </p:sp>
    </p:spTree>
    <p:extLst>
      <p:ext uri="{BB962C8B-B14F-4D97-AF65-F5344CB8AC3E}">
        <p14:creationId xmlns:p14="http://schemas.microsoft.com/office/powerpoint/2010/main" val="2630286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B32C7-C4F9-4434-87D0-B0F805ACE79E}"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CEC00-8B3F-479A-BC0A-5F9843FB2866}" type="slidenum">
              <a:rPr lang="en-US" smtClean="0"/>
              <a:t>‹#›</a:t>
            </a:fld>
            <a:endParaRPr lang="en-US"/>
          </a:p>
        </p:txBody>
      </p:sp>
    </p:spTree>
    <p:extLst>
      <p:ext uri="{BB962C8B-B14F-4D97-AF65-F5344CB8AC3E}">
        <p14:creationId xmlns:p14="http://schemas.microsoft.com/office/powerpoint/2010/main" val="40999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B32C7-C4F9-4434-87D0-B0F805ACE79E}"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CEC00-8B3F-479A-BC0A-5F9843FB2866}" type="slidenum">
              <a:rPr lang="en-US" smtClean="0"/>
              <a:t>‹#›</a:t>
            </a:fld>
            <a:endParaRPr lang="en-US"/>
          </a:p>
        </p:txBody>
      </p:sp>
    </p:spTree>
    <p:extLst>
      <p:ext uri="{BB962C8B-B14F-4D97-AF65-F5344CB8AC3E}">
        <p14:creationId xmlns:p14="http://schemas.microsoft.com/office/powerpoint/2010/main" val="1516190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B32C7-C4F9-4434-87D0-B0F805ACE79E}"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CEC00-8B3F-479A-BC0A-5F9843FB2866}" type="slidenum">
              <a:rPr lang="en-US" smtClean="0"/>
              <a:t>‹#›</a:t>
            </a:fld>
            <a:endParaRPr lang="en-US"/>
          </a:p>
        </p:txBody>
      </p:sp>
    </p:spTree>
    <p:extLst>
      <p:ext uri="{BB962C8B-B14F-4D97-AF65-F5344CB8AC3E}">
        <p14:creationId xmlns:p14="http://schemas.microsoft.com/office/powerpoint/2010/main" val="3238279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9B32C7-C4F9-4434-87D0-B0F805ACE79E}"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CEC00-8B3F-479A-BC0A-5F9843FB2866}" type="slidenum">
              <a:rPr lang="en-US" smtClean="0"/>
              <a:t>‹#›</a:t>
            </a:fld>
            <a:endParaRPr lang="en-US"/>
          </a:p>
        </p:txBody>
      </p:sp>
    </p:spTree>
    <p:extLst>
      <p:ext uri="{BB962C8B-B14F-4D97-AF65-F5344CB8AC3E}">
        <p14:creationId xmlns:p14="http://schemas.microsoft.com/office/powerpoint/2010/main" val="1554757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9B32C7-C4F9-4434-87D0-B0F805ACE79E}"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CEC00-8B3F-479A-BC0A-5F9843FB2866}" type="slidenum">
              <a:rPr lang="en-US" smtClean="0"/>
              <a:t>‹#›</a:t>
            </a:fld>
            <a:endParaRPr lang="en-US"/>
          </a:p>
        </p:txBody>
      </p:sp>
    </p:spTree>
    <p:extLst>
      <p:ext uri="{BB962C8B-B14F-4D97-AF65-F5344CB8AC3E}">
        <p14:creationId xmlns:p14="http://schemas.microsoft.com/office/powerpoint/2010/main" val="485596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9B32C7-C4F9-4434-87D0-B0F805ACE79E}"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0CEC00-8B3F-479A-BC0A-5F9843FB2866}" type="slidenum">
              <a:rPr lang="en-US" smtClean="0"/>
              <a:t>‹#›</a:t>
            </a:fld>
            <a:endParaRPr lang="en-US"/>
          </a:p>
        </p:txBody>
      </p:sp>
    </p:spTree>
    <p:extLst>
      <p:ext uri="{BB962C8B-B14F-4D97-AF65-F5344CB8AC3E}">
        <p14:creationId xmlns:p14="http://schemas.microsoft.com/office/powerpoint/2010/main" val="2763047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9B32C7-C4F9-4434-87D0-B0F805ACE79E}"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0CEC00-8B3F-479A-BC0A-5F9843FB2866}" type="slidenum">
              <a:rPr lang="en-US" smtClean="0"/>
              <a:t>‹#›</a:t>
            </a:fld>
            <a:endParaRPr lang="en-US"/>
          </a:p>
        </p:txBody>
      </p:sp>
    </p:spTree>
    <p:extLst>
      <p:ext uri="{BB962C8B-B14F-4D97-AF65-F5344CB8AC3E}">
        <p14:creationId xmlns:p14="http://schemas.microsoft.com/office/powerpoint/2010/main" val="393132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9B32C7-C4F9-4434-87D0-B0F805ACE79E}"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0CEC00-8B3F-479A-BC0A-5F9843FB2866}" type="slidenum">
              <a:rPr lang="en-US" smtClean="0"/>
              <a:t>‹#›</a:t>
            </a:fld>
            <a:endParaRPr lang="en-US"/>
          </a:p>
        </p:txBody>
      </p:sp>
    </p:spTree>
    <p:extLst>
      <p:ext uri="{BB962C8B-B14F-4D97-AF65-F5344CB8AC3E}">
        <p14:creationId xmlns:p14="http://schemas.microsoft.com/office/powerpoint/2010/main" val="3618461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19B32C7-C4F9-4434-87D0-B0F805ACE79E}"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CEC00-8B3F-479A-BC0A-5F9843FB2866}" type="slidenum">
              <a:rPr lang="en-US" smtClean="0"/>
              <a:t>‹#›</a:t>
            </a:fld>
            <a:endParaRPr lang="en-US"/>
          </a:p>
        </p:txBody>
      </p:sp>
    </p:spTree>
    <p:extLst>
      <p:ext uri="{BB962C8B-B14F-4D97-AF65-F5344CB8AC3E}">
        <p14:creationId xmlns:p14="http://schemas.microsoft.com/office/powerpoint/2010/main" val="1901002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19B32C7-C4F9-4434-87D0-B0F805ACE79E}"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CEC00-8B3F-479A-BC0A-5F9843FB2866}" type="slidenum">
              <a:rPr lang="en-US" smtClean="0"/>
              <a:t>‹#›</a:t>
            </a:fld>
            <a:endParaRPr lang="en-US"/>
          </a:p>
        </p:txBody>
      </p:sp>
    </p:spTree>
    <p:extLst>
      <p:ext uri="{BB962C8B-B14F-4D97-AF65-F5344CB8AC3E}">
        <p14:creationId xmlns:p14="http://schemas.microsoft.com/office/powerpoint/2010/main" val="3180057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B32C7-C4F9-4434-87D0-B0F805ACE79E}" type="datetimeFigureOut">
              <a:rPr lang="en-US" smtClean="0"/>
              <a:t>12/1/2020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CEC00-8B3F-479A-BC0A-5F9843FB2866}" type="slidenum">
              <a:rPr lang="en-US" smtClean="0"/>
              <a:t>‹#›</a:t>
            </a:fld>
            <a:endParaRPr lang="en-US"/>
          </a:p>
        </p:txBody>
      </p:sp>
    </p:spTree>
    <p:extLst>
      <p:ext uri="{BB962C8B-B14F-4D97-AF65-F5344CB8AC3E}">
        <p14:creationId xmlns:p14="http://schemas.microsoft.com/office/powerpoint/2010/main" val="211525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5846"/>
          </a:xfrm>
        </p:spPr>
        <p:txBody>
          <a:bodyPr/>
          <a:lstStyle/>
          <a:p>
            <a:pPr algn="ctr"/>
            <a:r>
              <a:rPr lang="en-US" b="1" dirty="0" smtClean="0"/>
              <a:t>INTRODUCTION</a:t>
            </a:r>
            <a:endParaRPr lang="en-US" b="1" dirty="0"/>
          </a:p>
        </p:txBody>
      </p:sp>
      <p:sp>
        <p:nvSpPr>
          <p:cNvPr id="3" name="Content Placeholder 2"/>
          <p:cNvSpPr>
            <a:spLocks noGrp="1"/>
          </p:cNvSpPr>
          <p:nvPr>
            <p:ph idx="1"/>
          </p:nvPr>
        </p:nvSpPr>
        <p:spPr>
          <a:xfrm>
            <a:off x="653143" y="1415143"/>
            <a:ext cx="11081657" cy="5159828"/>
          </a:xfrm>
        </p:spPr>
        <p:txBody>
          <a:bodyPr/>
          <a:lstStyle/>
          <a:p>
            <a:r>
              <a:rPr lang="en-US" dirty="0" smtClean="0"/>
              <a:t>What is </a:t>
            </a:r>
            <a:r>
              <a:rPr lang="en-US" dirty="0"/>
              <a:t>S</a:t>
            </a:r>
            <a:r>
              <a:rPr lang="en-US" dirty="0" smtClean="0"/>
              <a:t>oftware Engineering?</a:t>
            </a:r>
          </a:p>
          <a:p>
            <a:r>
              <a:rPr lang="en-US" dirty="0" smtClean="0"/>
              <a:t>What is Software or Engineering?</a:t>
            </a:r>
          </a:p>
          <a:p>
            <a:r>
              <a:rPr lang="en-US" dirty="0" smtClean="0"/>
              <a:t>IEEE definition of Software Engineering</a:t>
            </a:r>
          </a:p>
          <a:p>
            <a:endParaRPr lang="en-US" dirty="0"/>
          </a:p>
        </p:txBody>
      </p:sp>
    </p:spTree>
    <p:extLst>
      <p:ext uri="{BB962C8B-B14F-4D97-AF65-F5344CB8AC3E}">
        <p14:creationId xmlns:p14="http://schemas.microsoft.com/office/powerpoint/2010/main" val="63837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5948"/>
            <a:ext cx="10515600" cy="522516"/>
          </a:xfrm>
        </p:spPr>
        <p:txBody>
          <a:bodyPr>
            <a:normAutofit fontScale="90000"/>
          </a:bodyPr>
          <a:lstStyle/>
          <a:p>
            <a:r>
              <a:rPr lang="en-US" dirty="0"/>
              <a:t/>
            </a:r>
            <a:br>
              <a:rPr lang="en-US" dirty="0"/>
            </a:br>
            <a:r>
              <a:rPr lang="en-US" dirty="0"/>
              <a:t/>
            </a:r>
            <a:br>
              <a:rPr lang="en-US" dirty="0"/>
            </a:br>
            <a:r>
              <a:rPr lang="en-US" dirty="0" smtClean="0"/>
              <a:t>2.</a:t>
            </a:r>
            <a:r>
              <a:rPr lang="en-US" b="1" dirty="0" smtClean="0"/>
              <a:t>REQUIREMENTS ANALYSIS AND SPECIFICATION </a:t>
            </a:r>
            <a:r>
              <a:rPr lang="en-US" dirty="0"/>
              <a:t/>
            </a:r>
            <a:br>
              <a:rPr lang="en-US" dirty="0"/>
            </a:br>
            <a:endParaRPr lang="en-US" dirty="0"/>
          </a:p>
        </p:txBody>
      </p:sp>
      <p:sp>
        <p:nvSpPr>
          <p:cNvPr id="3" name="Content Placeholder 2"/>
          <p:cNvSpPr>
            <a:spLocks noGrp="1"/>
          </p:cNvSpPr>
          <p:nvPr>
            <p:ph idx="1"/>
          </p:nvPr>
        </p:nvSpPr>
        <p:spPr>
          <a:xfrm>
            <a:off x="283029" y="1045028"/>
            <a:ext cx="11604171" cy="5595257"/>
          </a:xfrm>
        </p:spPr>
        <p:txBody>
          <a:bodyPr>
            <a:normAutofit fontScale="92500" lnSpcReduction="10000"/>
          </a:bodyPr>
          <a:lstStyle/>
          <a:p>
            <a:pPr marL="0" indent="0">
              <a:buNone/>
            </a:pPr>
            <a:r>
              <a:rPr lang="en-US" dirty="0" smtClean="0"/>
              <a:t>The </a:t>
            </a:r>
            <a:r>
              <a:rPr lang="en-US" dirty="0"/>
              <a:t>aim of the requirements analysis and specification phase is to understand the exact requirements of the customer and to document them properly. This phase consists of two distinct activities, namely </a:t>
            </a:r>
          </a:p>
          <a:p>
            <a:pPr>
              <a:buFont typeface="Wingdings" panose="05000000000000000000" pitchFamily="2" charset="2"/>
              <a:buChar char="Ø"/>
            </a:pPr>
            <a:r>
              <a:rPr lang="en-US" dirty="0" smtClean="0"/>
              <a:t>Requirements </a:t>
            </a:r>
            <a:r>
              <a:rPr lang="en-US" dirty="0"/>
              <a:t>gathering and analysis </a:t>
            </a:r>
          </a:p>
          <a:p>
            <a:pPr>
              <a:buFont typeface="Wingdings" panose="05000000000000000000" pitchFamily="2" charset="2"/>
              <a:buChar char="Ø"/>
            </a:pPr>
            <a:r>
              <a:rPr lang="en-US" dirty="0" smtClean="0"/>
              <a:t>Requirements </a:t>
            </a:r>
            <a:r>
              <a:rPr lang="en-US" dirty="0"/>
              <a:t>specification </a:t>
            </a:r>
          </a:p>
          <a:p>
            <a:r>
              <a:rPr lang="en-US" dirty="0"/>
              <a:t>The goal of the requirements gathering activity is to collect all relevant information from the customer regarding the product to be developed. This is done to clearly understand the customer requirements so that incompleteness and inconsistencies are removed. </a:t>
            </a:r>
            <a:endParaRPr lang="en-US" dirty="0" smtClean="0"/>
          </a:p>
          <a:p>
            <a:r>
              <a:rPr lang="en-US" dirty="0" smtClean="0"/>
              <a:t>The </a:t>
            </a:r>
            <a:r>
              <a:rPr lang="en-US" dirty="0"/>
              <a:t>requirements specification </a:t>
            </a:r>
            <a:r>
              <a:rPr lang="en-US" dirty="0" smtClean="0"/>
              <a:t>activity start after </a:t>
            </a:r>
            <a:r>
              <a:rPr lang="en-US" dirty="0"/>
              <a:t>all the requirements </a:t>
            </a:r>
            <a:r>
              <a:rPr lang="en-US" dirty="0" smtClean="0"/>
              <a:t>are properly </a:t>
            </a:r>
            <a:r>
              <a:rPr lang="en-US" dirty="0"/>
              <a:t>understood</a:t>
            </a:r>
            <a:r>
              <a:rPr lang="en-US" dirty="0" smtClean="0"/>
              <a:t>. </a:t>
            </a:r>
            <a:endParaRPr lang="en-US" dirty="0"/>
          </a:p>
          <a:p>
            <a:r>
              <a:rPr lang="en-US" dirty="0"/>
              <a:t>The customer requirements identified during the requirements gathering and analysis activity are organized into a SRS document. The important components of this document are functional requirements, the nonfunctional requirements, and the goals of implementation.</a:t>
            </a:r>
          </a:p>
        </p:txBody>
      </p:sp>
    </p:spTree>
    <p:extLst>
      <p:ext uri="{BB962C8B-B14F-4D97-AF65-F5344CB8AC3E}">
        <p14:creationId xmlns:p14="http://schemas.microsoft.com/office/powerpoint/2010/main" val="2770037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177"/>
            <a:ext cx="10515600" cy="522516"/>
          </a:xfrm>
        </p:spPr>
        <p:txBody>
          <a:bodyPr>
            <a:normAutofit fontScale="90000"/>
          </a:bodyPr>
          <a:lstStyle/>
          <a:p>
            <a:r>
              <a:rPr lang="en-US" dirty="0"/>
              <a:t/>
            </a:r>
            <a:br>
              <a:rPr lang="en-US" dirty="0"/>
            </a:br>
            <a:r>
              <a:rPr lang="en-US" dirty="0"/>
              <a:t/>
            </a:r>
            <a:br>
              <a:rPr lang="en-US" dirty="0"/>
            </a:br>
            <a:r>
              <a:rPr lang="en-US" dirty="0"/>
              <a:t>3</a:t>
            </a:r>
            <a:r>
              <a:rPr lang="en-US" dirty="0" smtClean="0"/>
              <a:t>. </a:t>
            </a:r>
            <a:r>
              <a:rPr lang="en-US" b="1" dirty="0" smtClean="0"/>
              <a:t>DESIGN </a:t>
            </a:r>
            <a:r>
              <a:rPr lang="en-US" dirty="0"/>
              <a:t/>
            </a:r>
            <a:br>
              <a:rPr lang="en-US" dirty="0"/>
            </a:br>
            <a:endParaRPr lang="en-US" dirty="0"/>
          </a:p>
        </p:txBody>
      </p:sp>
      <p:sp>
        <p:nvSpPr>
          <p:cNvPr id="3" name="Content Placeholder 2"/>
          <p:cNvSpPr>
            <a:spLocks noGrp="1"/>
          </p:cNvSpPr>
          <p:nvPr>
            <p:ph idx="1"/>
          </p:nvPr>
        </p:nvSpPr>
        <p:spPr>
          <a:xfrm>
            <a:off x="283029" y="1045028"/>
            <a:ext cx="11604171" cy="5595257"/>
          </a:xfrm>
        </p:spPr>
        <p:txBody>
          <a:bodyPr>
            <a:normAutofit/>
          </a:bodyPr>
          <a:lstStyle/>
          <a:p>
            <a:r>
              <a:rPr lang="en-US" dirty="0" smtClean="0"/>
              <a:t>The </a:t>
            </a:r>
            <a:r>
              <a:rPr lang="en-US" dirty="0"/>
              <a:t>goal of the design phase is to transform the requirements specified in the SRS document into a structure that is suitable for implementation in some programming language. </a:t>
            </a:r>
            <a:endParaRPr lang="en-US" dirty="0" smtClean="0"/>
          </a:p>
          <a:p>
            <a:pPr marL="0" indent="0">
              <a:buNone/>
            </a:pPr>
            <a:r>
              <a:rPr lang="en-US" dirty="0" smtClean="0"/>
              <a:t>Two </a:t>
            </a:r>
            <a:r>
              <a:rPr lang="en-US" dirty="0"/>
              <a:t>distinctly different approaches are available: </a:t>
            </a:r>
            <a:endParaRPr lang="en-US" dirty="0" smtClean="0"/>
          </a:p>
          <a:p>
            <a:r>
              <a:rPr lang="en-US" b="1" dirty="0" smtClean="0"/>
              <a:t>Traditional </a:t>
            </a:r>
            <a:r>
              <a:rPr lang="en-US" b="1" dirty="0"/>
              <a:t>design approach -</a:t>
            </a:r>
            <a:r>
              <a:rPr lang="en-US" dirty="0" smtClean="0"/>
              <a:t>This </a:t>
            </a:r>
            <a:r>
              <a:rPr lang="en-US" dirty="0"/>
              <a:t>consists of two different activities; first a structured analysis of the requirements specification is carried out where the detailed structure of the problem is examined. This is followed by a structured design activity. During structured design, the results of structured analysis are transformed into the software design. </a:t>
            </a:r>
          </a:p>
          <a:p>
            <a:r>
              <a:rPr lang="en-US" b="1" dirty="0" smtClean="0"/>
              <a:t>Object-oriented </a:t>
            </a:r>
            <a:r>
              <a:rPr lang="en-US" b="1" dirty="0"/>
              <a:t>design approach </a:t>
            </a:r>
            <a:r>
              <a:rPr lang="en-US" dirty="0"/>
              <a:t>-In this technique, various objects that occur in the problem domain and the solution domain are first identified, and the different relationships that exist among these objects are identified. The object structure is further refined to obtain the detailed design. </a:t>
            </a:r>
          </a:p>
          <a:p>
            <a:endParaRPr lang="en-US" dirty="0"/>
          </a:p>
        </p:txBody>
      </p:sp>
    </p:spTree>
    <p:extLst>
      <p:ext uri="{BB962C8B-B14F-4D97-AF65-F5344CB8AC3E}">
        <p14:creationId xmlns:p14="http://schemas.microsoft.com/office/powerpoint/2010/main" val="861541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177"/>
            <a:ext cx="10515600" cy="522516"/>
          </a:xfrm>
        </p:spPr>
        <p:txBody>
          <a:bodyPr>
            <a:normAutofit fontScale="90000"/>
          </a:bodyPr>
          <a:lstStyle/>
          <a:p>
            <a:r>
              <a:rPr lang="en-US" dirty="0"/>
              <a:t/>
            </a:r>
            <a:br>
              <a:rPr lang="en-US" dirty="0"/>
            </a:br>
            <a:r>
              <a:rPr lang="en-US" dirty="0"/>
              <a:t/>
            </a:r>
            <a:br>
              <a:rPr lang="en-US" dirty="0"/>
            </a:br>
            <a:r>
              <a:rPr lang="en-US" dirty="0" smtClean="0"/>
              <a:t>4. </a:t>
            </a:r>
            <a:r>
              <a:rPr lang="en-US" b="1" dirty="0" smtClean="0"/>
              <a:t>CODING AND UNIT TESTING </a:t>
            </a:r>
            <a:r>
              <a:rPr lang="en-US" dirty="0"/>
              <a:t/>
            </a:r>
            <a:br>
              <a:rPr lang="en-US" dirty="0"/>
            </a:br>
            <a:endParaRPr lang="en-US" dirty="0"/>
          </a:p>
        </p:txBody>
      </p:sp>
      <p:sp>
        <p:nvSpPr>
          <p:cNvPr id="3" name="Content Placeholder 2"/>
          <p:cNvSpPr>
            <a:spLocks noGrp="1"/>
          </p:cNvSpPr>
          <p:nvPr>
            <p:ph idx="1"/>
          </p:nvPr>
        </p:nvSpPr>
        <p:spPr>
          <a:xfrm>
            <a:off x="283029" y="1045028"/>
            <a:ext cx="11604171" cy="5595257"/>
          </a:xfrm>
        </p:spPr>
        <p:txBody>
          <a:bodyPr>
            <a:normAutofit/>
          </a:bodyPr>
          <a:lstStyle/>
          <a:p>
            <a:r>
              <a:rPr lang="en-US" dirty="0" smtClean="0"/>
              <a:t>The </a:t>
            </a:r>
            <a:r>
              <a:rPr lang="en-US" dirty="0"/>
              <a:t>purpose of the coding phase (sometimes called the implementation phase) of software development is to translate the software design into source code. </a:t>
            </a:r>
            <a:endParaRPr lang="en-US" dirty="0" smtClean="0"/>
          </a:p>
          <a:p>
            <a:r>
              <a:rPr lang="en-US" dirty="0" smtClean="0"/>
              <a:t>Each </a:t>
            </a:r>
            <a:r>
              <a:rPr lang="en-US" dirty="0"/>
              <a:t>component of the design is implemented as a program module. The end-product of this phase is a set of program modules that have been individually tested. </a:t>
            </a:r>
            <a:endParaRPr lang="en-US" dirty="0" smtClean="0"/>
          </a:p>
          <a:p>
            <a:r>
              <a:rPr lang="en-US" dirty="0" smtClean="0"/>
              <a:t>During </a:t>
            </a:r>
            <a:r>
              <a:rPr lang="en-US" dirty="0"/>
              <a:t>this phase, each module is unit tested to determine the correct working of all the individual modules. </a:t>
            </a:r>
          </a:p>
        </p:txBody>
      </p:sp>
    </p:spTree>
    <p:extLst>
      <p:ext uri="{BB962C8B-B14F-4D97-AF65-F5344CB8AC3E}">
        <p14:creationId xmlns:p14="http://schemas.microsoft.com/office/powerpoint/2010/main" val="1962052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177"/>
            <a:ext cx="10515600" cy="522516"/>
          </a:xfrm>
        </p:spPr>
        <p:txBody>
          <a:bodyPr>
            <a:normAutofit fontScale="90000"/>
          </a:bodyPr>
          <a:lstStyle/>
          <a:p>
            <a:r>
              <a:rPr lang="en-US" dirty="0"/>
              <a:t/>
            </a:r>
            <a:br>
              <a:rPr lang="en-US" dirty="0"/>
            </a:br>
            <a:r>
              <a:rPr lang="en-US" dirty="0"/>
              <a:t/>
            </a:r>
            <a:br>
              <a:rPr lang="en-US" dirty="0"/>
            </a:br>
            <a:r>
              <a:rPr lang="en-US" dirty="0" smtClean="0"/>
              <a:t>5. </a:t>
            </a:r>
            <a:r>
              <a:rPr lang="en-US" b="1" dirty="0" smtClean="0"/>
              <a:t>INTEGRATION AND SYSTEM TESTING </a:t>
            </a:r>
            <a:r>
              <a:rPr lang="en-US" dirty="0"/>
              <a:t/>
            </a:r>
            <a:br>
              <a:rPr lang="en-US" dirty="0"/>
            </a:br>
            <a:endParaRPr lang="en-US" dirty="0"/>
          </a:p>
        </p:txBody>
      </p:sp>
      <p:sp>
        <p:nvSpPr>
          <p:cNvPr id="3" name="Content Placeholder 2"/>
          <p:cNvSpPr>
            <a:spLocks noGrp="1"/>
          </p:cNvSpPr>
          <p:nvPr>
            <p:ph idx="1"/>
          </p:nvPr>
        </p:nvSpPr>
        <p:spPr>
          <a:xfrm>
            <a:off x="283029" y="1045028"/>
            <a:ext cx="11604171" cy="5595257"/>
          </a:xfrm>
        </p:spPr>
        <p:txBody>
          <a:bodyPr>
            <a:normAutofit/>
          </a:bodyPr>
          <a:lstStyle/>
          <a:p>
            <a:pPr algn="just"/>
            <a:r>
              <a:rPr lang="en-US" dirty="0" smtClean="0"/>
              <a:t>During </a:t>
            </a:r>
            <a:r>
              <a:rPr lang="en-US" dirty="0"/>
              <a:t>the integration and system testing phase, the modules are integrated in a planned manner. </a:t>
            </a:r>
            <a:r>
              <a:rPr lang="en-US" dirty="0" smtClean="0"/>
              <a:t>Integration </a:t>
            </a:r>
            <a:r>
              <a:rPr lang="en-US" dirty="0"/>
              <a:t>is normally carried out incrementally over a number of steps. During each integration step, the partially integrated system is tested and a set of previously planned modules are added to it. </a:t>
            </a:r>
            <a:endParaRPr lang="en-US" dirty="0" smtClean="0"/>
          </a:p>
          <a:p>
            <a:pPr algn="just"/>
            <a:r>
              <a:rPr lang="en-US" dirty="0" smtClean="0"/>
              <a:t>Finally</a:t>
            </a:r>
            <a:r>
              <a:rPr lang="en-US" dirty="0"/>
              <a:t>, when all the modules have been successfully integrated and tested, system testing is carried out. The goal of system testing is to ensure that the developed system conforms to its requirements laid out in the SRS document. </a:t>
            </a:r>
            <a:endParaRPr lang="en-US" dirty="0" smtClean="0"/>
          </a:p>
          <a:p>
            <a:pPr marL="0" indent="0" algn="just">
              <a:buNone/>
            </a:pPr>
            <a:r>
              <a:rPr lang="en-US" dirty="0" smtClean="0"/>
              <a:t>α </a:t>
            </a:r>
            <a:r>
              <a:rPr lang="en-US" dirty="0"/>
              <a:t>– testing: It is the system testing performed by the development team. </a:t>
            </a:r>
          </a:p>
          <a:p>
            <a:pPr marL="0" indent="0" algn="just">
              <a:buNone/>
            </a:pPr>
            <a:r>
              <a:rPr lang="en-US" dirty="0" smtClean="0"/>
              <a:t>β </a:t>
            </a:r>
            <a:r>
              <a:rPr lang="en-US" dirty="0"/>
              <a:t>–testing: It is the system testing performed by a friendly set of customers. </a:t>
            </a:r>
          </a:p>
          <a:p>
            <a:pPr marL="0" indent="0" algn="just">
              <a:buNone/>
            </a:pPr>
            <a:r>
              <a:rPr lang="en-US" dirty="0" smtClean="0"/>
              <a:t>Acceptance </a:t>
            </a:r>
            <a:r>
              <a:rPr lang="en-US" dirty="0"/>
              <a:t>testing: It is the system testing performed by the customer himself after the product delivery to determine whether to accept or reject the delivered product. </a:t>
            </a:r>
          </a:p>
          <a:p>
            <a:endParaRPr lang="en-US" dirty="0"/>
          </a:p>
        </p:txBody>
      </p:sp>
    </p:spTree>
    <p:extLst>
      <p:ext uri="{BB962C8B-B14F-4D97-AF65-F5344CB8AC3E}">
        <p14:creationId xmlns:p14="http://schemas.microsoft.com/office/powerpoint/2010/main" val="16056087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177"/>
            <a:ext cx="10515600" cy="522516"/>
          </a:xfrm>
        </p:spPr>
        <p:txBody>
          <a:bodyPr>
            <a:normAutofit fontScale="90000"/>
          </a:bodyPr>
          <a:lstStyle/>
          <a:p>
            <a:r>
              <a:rPr lang="en-US" dirty="0"/>
              <a:t/>
            </a:r>
            <a:br>
              <a:rPr lang="en-US" dirty="0"/>
            </a:br>
            <a:r>
              <a:rPr lang="en-US" dirty="0"/>
              <a:t/>
            </a:r>
            <a:br>
              <a:rPr lang="en-US" dirty="0"/>
            </a:br>
            <a:r>
              <a:rPr lang="en-US" dirty="0" smtClean="0"/>
              <a:t>6. </a:t>
            </a:r>
            <a:r>
              <a:rPr lang="en-US" b="1" dirty="0" smtClean="0"/>
              <a:t>MAINTENANCE</a:t>
            </a:r>
            <a:r>
              <a:rPr lang="en-US" dirty="0"/>
              <a:t/>
            </a:r>
            <a:br>
              <a:rPr lang="en-US" dirty="0"/>
            </a:br>
            <a:endParaRPr lang="en-US" dirty="0"/>
          </a:p>
        </p:txBody>
      </p:sp>
      <p:sp>
        <p:nvSpPr>
          <p:cNvPr id="3" name="Content Placeholder 2"/>
          <p:cNvSpPr>
            <a:spLocks noGrp="1"/>
          </p:cNvSpPr>
          <p:nvPr>
            <p:ph idx="1"/>
          </p:nvPr>
        </p:nvSpPr>
        <p:spPr>
          <a:xfrm>
            <a:off x="283029" y="1045028"/>
            <a:ext cx="11604171" cy="5595257"/>
          </a:xfrm>
        </p:spPr>
        <p:txBody>
          <a:bodyPr>
            <a:normAutofit lnSpcReduction="10000"/>
          </a:bodyPr>
          <a:lstStyle/>
          <a:p>
            <a:r>
              <a:rPr lang="en-US" dirty="0" smtClean="0"/>
              <a:t>Maintenance </a:t>
            </a:r>
            <a:r>
              <a:rPr lang="en-US" dirty="0"/>
              <a:t>of a typical software product requires much more than the effort necessary to develop the product itself. Many studies carried out in the past confirm this and indicate that the relative effort of development of a typical software product to its maintenance effort is roughly in the 40:60 ratios. Maintenance involves </a:t>
            </a:r>
            <a:r>
              <a:rPr lang="en-US" dirty="0" smtClean="0"/>
              <a:t>performing </a:t>
            </a:r>
            <a:r>
              <a:rPr lang="en-US" dirty="0"/>
              <a:t>one or more of </a:t>
            </a:r>
            <a:r>
              <a:rPr lang="en-US" dirty="0" smtClean="0"/>
              <a:t>the </a:t>
            </a:r>
            <a:r>
              <a:rPr lang="en-US" dirty="0"/>
              <a:t>three kinds of activities: </a:t>
            </a:r>
          </a:p>
          <a:p>
            <a:r>
              <a:rPr lang="en-US" dirty="0" smtClean="0"/>
              <a:t>Correcting </a:t>
            </a:r>
            <a:r>
              <a:rPr lang="en-US" dirty="0"/>
              <a:t>errors that were not discovered during the product development phase. This is called corrective maintenance. </a:t>
            </a:r>
          </a:p>
          <a:p>
            <a:r>
              <a:rPr lang="en-US" dirty="0" smtClean="0"/>
              <a:t>Improving </a:t>
            </a:r>
            <a:r>
              <a:rPr lang="en-US" dirty="0"/>
              <a:t>the implementation of the system, and enhancing the functionalities of the system according to the customer’s requirements. This is called perfective maintenance. </a:t>
            </a:r>
          </a:p>
          <a:p>
            <a:r>
              <a:rPr lang="en-US" dirty="0" smtClean="0"/>
              <a:t>Porting </a:t>
            </a:r>
            <a:r>
              <a:rPr lang="en-US" dirty="0"/>
              <a:t>the software to work in a new environment. For example, porting may be required to get the software to work on a new computer platform or with a new operating system. This is called adaptive maintenance. </a:t>
            </a:r>
          </a:p>
          <a:p>
            <a:endParaRPr lang="en-US" dirty="0"/>
          </a:p>
        </p:txBody>
      </p:sp>
    </p:spTree>
    <p:extLst>
      <p:ext uri="{BB962C8B-B14F-4D97-AF65-F5344CB8AC3E}">
        <p14:creationId xmlns:p14="http://schemas.microsoft.com/office/powerpoint/2010/main" val="1971914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177"/>
            <a:ext cx="10515600" cy="522516"/>
          </a:xfrm>
        </p:spPr>
        <p:txBody>
          <a:bodyPr>
            <a:normAutofit fontScale="90000"/>
          </a:bodyPr>
          <a:lstStyle/>
          <a:p>
            <a:r>
              <a:rPr lang="en-US" dirty="0"/>
              <a:t/>
            </a:r>
            <a:br>
              <a:rPr lang="en-US" dirty="0"/>
            </a:br>
            <a:r>
              <a:rPr lang="en-US" dirty="0"/>
              <a:t/>
            </a:r>
            <a:br>
              <a:rPr lang="en-US" dirty="0"/>
            </a:br>
            <a:r>
              <a:rPr lang="en-US" sz="3100" b="1" dirty="0" smtClean="0">
                <a:latin typeface="Times New Roman" panose="02020603050405020304" pitchFamily="18" charset="0"/>
                <a:cs typeface="Times New Roman" panose="02020603050405020304" pitchFamily="18" charset="0"/>
              </a:rPr>
              <a:t>SHORTCOMINGS OF THE CLASSICAL WATERFALL MODEL </a:t>
            </a:r>
            <a:r>
              <a:rPr lang="en-US" dirty="0"/>
              <a:t/>
            </a:r>
            <a:br>
              <a:rPr lang="en-US" dirty="0"/>
            </a:br>
            <a:endParaRPr lang="en-US" dirty="0"/>
          </a:p>
        </p:txBody>
      </p:sp>
      <p:sp>
        <p:nvSpPr>
          <p:cNvPr id="3" name="Content Placeholder 2"/>
          <p:cNvSpPr>
            <a:spLocks noGrp="1"/>
          </p:cNvSpPr>
          <p:nvPr>
            <p:ph idx="1"/>
          </p:nvPr>
        </p:nvSpPr>
        <p:spPr>
          <a:xfrm>
            <a:off x="283029" y="1045028"/>
            <a:ext cx="11604171" cy="5595257"/>
          </a:xfrm>
        </p:spPr>
        <p:txBody>
          <a:bodyPr>
            <a:normAutofit/>
          </a:bodyPr>
          <a:lstStyle/>
          <a:p>
            <a:r>
              <a:rPr lang="en-US" sz="2600" dirty="0" smtClean="0"/>
              <a:t>The </a:t>
            </a:r>
            <a:r>
              <a:rPr lang="en-US" sz="2600" dirty="0"/>
              <a:t>classical waterfall model is an idealistic one since it assumes that no development error is ever committed by the engineers during any of the life cycle phases. </a:t>
            </a:r>
            <a:endParaRPr lang="en-US" sz="2600" dirty="0" smtClean="0"/>
          </a:p>
          <a:p>
            <a:endParaRPr lang="en-US" sz="2600" dirty="0" smtClean="0"/>
          </a:p>
          <a:p>
            <a:r>
              <a:rPr lang="en-US" sz="2600" dirty="0" smtClean="0"/>
              <a:t>However</a:t>
            </a:r>
            <a:r>
              <a:rPr lang="en-US" sz="2600" dirty="0"/>
              <a:t>, in practical development environments, the engineers do commit a large number of errors in almost every phase of the life cycle. The source of the defects can be many: oversight, wrong assumptions, use of inappropriate technology, communication gap among the project engineers, etc. </a:t>
            </a:r>
            <a:endParaRPr lang="en-US" sz="2600" dirty="0" smtClean="0"/>
          </a:p>
          <a:p>
            <a:endParaRPr lang="en-US" sz="2600" dirty="0" smtClean="0"/>
          </a:p>
          <a:p>
            <a:r>
              <a:rPr lang="en-US" sz="2600" dirty="0" smtClean="0"/>
              <a:t>These </a:t>
            </a:r>
            <a:r>
              <a:rPr lang="en-US" sz="2600" dirty="0"/>
              <a:t>defects usually get detected much later in the life cycle. For example, a design defect might go unnoticed till we reach the coding or testing phase. Once a defect is detected, the engineers need to go back to the phase where the defect had occurred and redo some of the work done during that phase and the subsequent phases to correct the defect and its effect on the later phases. </a:t>
            </a:r>
          </a:p>
        </p:txBody>
      </p:sp>
    </p:spTree>
    <p:extLst>
      <p:ext uri="{BB962C8B-B14F-4D97-AF65-F5344CB8AC3E}">
        <p14:creationId xmlns:p14="http://schemas.microsoft.com/office/powerpoint/2010/main" val="2557916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dirty="0"/>
              <a:t/>
            </a:r>
            <a:br>
              <a:rPr lang="en-US" dirty="0"/>
            </a:br>
            <a:r>
              <a:rPr lang="en-US" b="1" dirty="0" smtClean="0">
                <a:latin typeface="Times New Roman" panose="02020603050405020304" pitchFamily="18" charset="0"/>
                <a:cs typeface="Times New Roman" panose="02020603050405020304" pitchFamily="18" charset="0"/>
              </a:rPr>
              <a:t>ITERATIVE WATERFALL MODEL </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3"/>
          <a:stretch>
            <a:fillRect/>
          </a:stretch>
        </p:blipFill>
        <p:spPr>
          <a:xfrm>
            <a:off x="838201" y="1466628"/>
            <a:ext cx="9954486" cy="4934171"/>
          </a:xfrm>
          <a:prstGeom prst="rect">
            <a:avLst/>
          </a:prstGeom>
        </p:spPr>
      </p:pic>
    </p:spTree>
    <p:extLst>
      <p:ext uri="{BB962C8B-B14F-4D97-AF65-F5344CB8AC3E}">
        <p14:creationId xmlns:p14="http://schemas.microsoft.com/office/powerpoint/2010/main" val="2608336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0114"/>
            <a:ext cx="10515600" cy="457202"/>
          </a:xfrm>
        </p:spPr>
        <p:txBody>
          <a:bodyPr>
            <a:normAutofit fontScale="90000"/>
          </a:bodyPr>
          <a:lstStyle/>
          <a:p>
            <a:r>
              <a:rPr lang="en-US" dirty="0"/>
              <a:t/>
            </a:r>
            <a:br>
              <a:rPr lang="en-US" dirty="0"/>
            </a:br>
            <a:r>
              <a:rPr lang="en-US" b="1" dirty="0">
                <a:latin typeface="Times New Roman" panose="02020603050405020304" pitchFamily="18" charset="0"/>
                <a:cs typeface="Times New Roman" panose="02020603050405020304" pitchFamily="18" charset="0"/>
              </a:rPr>
              <a:t>ITERATIVE WATERFALL MODEL</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0743" y="1415142"/>
            <a:ext cx="11255827" cy="5203371"/>
          </a:xfrm>
        </p:spPr>
        <p:txBody>
          <a:bodyPr>
            <a:normAutofit/>
          </a:bodyPr>
          <a:lstStyle/>
          <a:p>
            <a:r>
              <a:rPr lang="en-US" dirty="0" smtClean="0"/>
              <a:t>Here, </a:t>
            </a:r>
            <a:r>
              <a:rPr lang="en-US" dirty="0"/>
              <a:t>feedback </a:t>
            </a:r>
            <a:r>
              <a:rPr lang="en-US" dirty="0" smtClean="0"/>
              <a:t>paths are provided </a:t>
            </a:r>
            <a:r>
              <a:rPr lang="en-US" dirty="0"/>
              <a:t>for error correction as &amp; when detected later in a phase. Though errors are inevitable, but it is desirable to detect them in the same phase in which they occur. If so, this can reduce the effort to correct the bug. </a:t>
            </a:r>
          </a:p>
          <a:p>
            <a:r>
              <a:rPr lang="en-US" dirty="0"/>
              <a:t>The advantage of this model is that there is a working model of the system at a very early stage of development which makes it easier to find functional or design flaws. Finding issues at an early stage of development enables to take corrective measures in a limited budget. </a:t>
            </a:r>
          </a:p>
          <a:p>
            <a:r>
              <a:rPr lang="en-US" dirty="0"/>
              <a:t>The disadvantage with this SDLC model is that it is applicable only to large and bulky software development projects. This is because it is hard to break a small software system into further small serviceable increments/modules. </a:t>
            </a:r>
          </a:p>
        </p:txBody>
      </p:sp>
    </p:spTree>
    <p:extLst>
      <p:ext uri="{BB962C8B-B14F-4D97-AF65-F5344CB8AC3E}">
        <p14:creationId xmlns:p14="http://schemas.microsoft.com/office/powerpoint/2010/main" val="950758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dirty="0"/>
              <a:t/>
            </a:r>
            <a:br>
              <a:rPr lang="en-US" dirty="0"/>
            </a:br>
            <a:r>
              <a:rPr lang="en-US" b="1" dirty="0" smtClean="0">
                <a:latin typeface="Times New Roman" panose="02020603050405020304" pitchFamily="18" charset="0"/>
                <a:cs typeface="Times New Roman" panose="02020603050405020304" pitchFamily="18" charset="0"/>
              </a:rPr>
              <a:t>PROTOTYPING MODEL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3657" y="1284514"/>
            <a:ext cx="11342913" cy="5333999"/>
          </a:xfrm>
        </p:spPr>
        <p:txBody>
          <a:bodyPr>
            <a:normAutofit/>
          </a:bodyPr>
          <a:lstStyle/>
          <a:p>
            <a:r>
              <a:rPr lang="en-US" dirty="0" smtClean="0"/>
              <a:t>A </a:t>
            </a:r>
            <a:r>
              <a:rPr lang="en-US" dirty="0"/>
              <a:t>prototype is a toy implementation of the system. A prototype usually exhibits limited functional capabilities, low reliability, and inefficient performance compared to the actual software. A prototype is usually built using several shortcuts. The shortcuts might involve using inefficient, inaccurate, or dummy functions</a:t>
            </a:r>
            <a:r>
              <a:rPr lang="en-US" dirty="0" smtClean="0"/>
              <a:t>. </a:t>
            </a:r>
            <a:endParaRPr lang="en-US" dirty="0"/>
          </a:p>
          <a:p>
            <a:r>
              <a:rPr lang="en-US" dirty="0"/>
              <a:t>A prototype usually turns out to be a very crude version of the actual system</a:t>
            </a:r>
            <a:r>
              <a:rPr lang="en-US" dirty="0" smtClean="0"/>
              <a:t>.</a:t>
            </a:r>
            <a:endParaRPr lang="en-US" dirty="0"/>
          </a:p>
          <a:p>
            <a:pPr marL="0" indent="0">
              <a:buNone/>
            </a:pPr>
            <a:r>
              <a:rPr lang="en-US" b="1" i="1" dirty="0" smtClean="0"/>
              <a:t>	Need </a:t>
            </a:r>
            <a:r>
              <a:rPr lang="en-US" b="1" i="1" dirty="0"/>
              <a:t>for a prototype in software </a:t>
            </a:r>
            <a:r>
              <a:rPr lang="en-US" b="1" i="1" dirty="0" smtClean="0"/>
              <a:t>development</a:t>
            </a:r>
            <a:endParaRPr lang="en-US" dirty="0"/>
          </a:p>
          <a:p>
            <a:r>
              <a:rPr lang="en-US" dirty="0"/>
              <a:t>how the screens might look like </a:t>
            </a:r>
          </a:p>
          <a:p>
            <a:r>
              <a:rPr lang="en-US" dirty="0" smtClean="0"/>
              <a:t>how </a:t>
            </a:r>
            <a:r>
              <a:rPr lang="en-US" dirty="0"/>
              <a:t>the user interface would behave </a:t>
            </a:r>
          </a:p>
          <a:p>
            <a:r>
              <a:rPr lang="en-US" dirty="0" smtClean="0"/>
              <a:t>how </a:t>
            </a:r>
            <a:r>
              <a:rPr lang="en-US" dirty="0"/>
              <a:t>the system would produce outputs </a:t>
            </a:r>
          </a:p>
          <a:p>
            <a:endParaRPr lang="en-US" dirty="0"/>
          </a:p>
        </p:txBody>
      </p:sp>
    </p:spTree>
    <p:extLst>
      <p:ext uri="{BB962C8B-B14F-4D97-AF65-F5344CB8AC3E}">
        <p14:creationId xmlns:p14="http://schemas.microsoft.com/office/powerpoint/2010/main" val="3947708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0114"/>
            <a:ext cx="10515600" cy="457202"/>
          </a:xfrm>
        </p:spPr>
        <p:txBody>
          <a:bodyPr>
            <a:normAutofit fontScale="90000"/>
          </a:bodyPr>
          <a:lstStyle/>
          <a:p>
            <a:r>
              <a:rPr lang="en-US" dirty="0"/>
              <a:t/>
            </a:r>
            <a:br>
              <a:rPr lang="en-US" dirty="0"/>
            </a:br>
            <a:r>
              <a:rPr lang="en-US" b="1" dirty="0">
                <a:latin typeface="Times New Roman" panose="02020603050405020304" pitchFamily="18" charset="0"/>
                <a:cs typeface="Times New Roman" panose="02020603050405020304" pitchFamily="18" charset="0"/>
              </a:rPr>
              <a:t>PROTOTYPING MODEL</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0743" y="1415142"/>
            <a:ext cx="11255827" cy="5203371"/>
          </a:xfrm>
        </p:spPr>
        <p:txBody>
          <a:bodyPr>
            <a:normAutofit/>
          </a:bodyPr>
          <a:lstStyle/>
          <a:p>
            <a:pPr marL="0" indent="0">
              <a:buNone/>
            </a:pPr>
            <a:r>
              <a:rPr lang="en-US" dirty="0" smtClean="0"/>
              <a:t>A </a:t>
            </a:r>
            <a:r>
              <a:rPr lang="en-US" dirty="0"/>
              <a:t>prototype of the actual product is preferred in situations such as</a:t>
            </a:r>
            <a:r>
              <a:rPr lang="en-US" dirty="0" smtClean="0"/>
              <a:t>:</a:t>
            </a:r>
          </a:p>
          <a:p>
            <a:r>
              <a:rPr lang="en-US" dirty="0" smtClean="0"/>
              <a:t>User </a:t>
            </a:r>
            <a:r>
              <a:rPr lang="en-US" dirty="0"/>
              <a:t>requirements are not complete </a:t>
            </a:r>
          </a:p>
          <a:p>
            <a:r>
              <a:rPr lang="en-US" dirty="0" smtClean="0"/>
              <a:t>Technical </a:t>
            </a:r>
            <a:r>
              <a:rPr lang="en-US" dirty="0"/>
              <a:t>issues are not </a:t>
            </a:r>
            <a:r>
              <a:rPr lang="en-US" dirty="0" smtClean="0"/>
              <a:t>clear</a:t>
            </a:r>
          </a:p>
          <a:p>
            <a:endParaRPr lang="en-US" dirty="0"/>
          </a:p>
        </p:txBody>
      </p:sp>
      <p:pic>
        <p:nvPicPr>
          <p:cNvPr id="4" name="Picture 3"/>
          <p:cNvPicPr>
            <a:picLocks noChangeAspect="1"/>
          </p:cNvPicPr>
          <p:nvPr/>
        </p:nvPicPr>
        <p:blipFill>
          <a:blip r:embed="rId2"/>
          <a:stretch>
            <a:fillRect/>
          </a:stretch>
        </p:blipFill>
        <p:spPr>
          <a:xfrm>
            <a:off x="1674253" y="3115443"/>
            <a:ext cx="7101041" cy="3526611"/>
          </a:xfrm>
          <a:prstGeom prst="rect">
            <a:avLst/>
          </a:prstGeom>
        </p:spPr>
      </p:pic>
    </p:spTree>
    <p:extLst>
      <p:ext uri="{BB962C8B-B14F-4D97-AF65-F5344CB8AC3E}">
        <p14:creationId xmlns:p14="http://schemas.microsoft.com/office/powerpoint/2010/main" val="3139892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5429"/>
            <a:ext cx="10515600" cy="631371"/>
          </a:xfrm>
        </p:spPr>
        <p:txBody>
          <a:bodyPr>
            <a:normAutofit fontScale="90000"/>
          </a:bodyPr>
          <a:lstStyle/>
          <a:p>
            <a:pPr algn="ctr"/>
            <a:r>
              <a:rPr lang="en-US" dirty="0"/>
              <a:t/>
            </a:r>
            <a:br>
              <a:rPr lang="en-US" dirty="0"/>
            </a:br>
            <a:r>
              <a:rPr lang="en-US" b="1" dirty="0" smtClean="0">
                <a:latin typeface="Times New Roman" panose="02020603050405020304" pitchFamily="18" charset="0"/>
                <a:cs typeface="Times New Roman" panose="02020603050405020304" pitchFamily="18" charset="0"/>
              </a:rPr>
              <a:t>INTRODUCTION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0743" y="1545771"/>
            <a:ext cx="11168744" cy="4963886"/>
          </a:xfrm>
        </p:spPr>
        <p:txBody>
          <a:bodyPr>
            <a:normAutofit fontScale="92500" lnSpcReduction="10000"/>
          </a:bodyPr>
          <a:lstStyle/>
          <a:p>
            <a:r>
              <a:rPr lang="en-US" b="1" dirty="0" smtClean="0">
                <a:latin typeface="Times New Roman" panose="02020603050405020304" pitchFamily="18" charset="0"/>
              </a:rPr>
              <a:t>Software </a:t>
            </a:r>
            <a:r>
              <a:rPr lang="en-US" dirty="0">
                <a:latin typeface="Times New Roman" panose="02020603050405020304" pitchFamily="18" charset="0"/>
              </a:rPr>
              <a:t>is more than just a program code. A program is an executable code, which serves some computational purpose. Software is considered to be a collection of executable programming code, associated libraries and documentations. Software, when made for a specific requirement is called </a:t>
            </a:r>
            <a:r>
              <a:rPr lang="en-US" b="1" dirty="0">
                <a:latin typeface="Times New Roman" panose="02020603050405020304" pitchFamily="18" charset="0"/>
              </a:rPr>
              <a:t>software product. </a:t>
            </a:r>
            <a:endParaRPr lang="en-US" dirty="0"/>
          </a:p>
          <a:p>
            <a:endParaRPr lang="en-US" b="1" dirty="0" smtClean="0"/>
          </a:p>
          <a:p>
            <a:r>
              <a:rPr lang="en-US" b="1" dirty="0" smtClean="0"/>
              <a:t>Engineering </a:t>
            </a:r>
            <a:r>
              <a:rPr lang="en-US" dirty="0"/>
              <a:t>on the other hand, is all about developing products, using well-defined, scientific principles and methods. </a:t>
            </a:r>
            <a:endParaRPr lang="en-US" dirty="0" smtClean="0"/>
          </a:p>
          <a:p>
            <a:endParaRPr lang="en-US" dirty="0"/>
          </a:p>
          <a:p>
            <a:r>
              <a:rPr lang="en-US" dirty="0"/>
              <a:t>So, we can define </a:t>
            </a:r>
            <a:r>
              <a:rPr lang="en-US" b="1" i="1" dirty="0"/>
              <a:t>software engineering </a:t>
            </a:r>
            <a:r>
              <a:rPr lang="en-US" dirty="0"/>
              <a:t>as an engineering branch associated with the development of software product using well-defined scientific principles, methods and procedures. The outcome of software engineering is an efficient and reliable software product. </a:t>
            </a:r>
          </a:p>
        </p:txBody>
      </p:sp>
    </p:spTree>
    <p:extLst>
      <p:ext uri="{BB962C8B-B14F-4D97-AF65-F5344CB8AC3E}">
        <p14:creationId xmlns:p14="http://schemas.microsoft.com/office/powerpoint/2010/main" val="22426157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0114"/>
            <a:ext cx="10515600" cy="457202"/>
          </a:xfrm>
        </p:spPr>
        <p:txBody>
          <a:bodyPr>
            <a:normAutofit fontScale="90000"/>
          </a:bodyPr>
          <a:lstStyle/>
          <a:p>
            <a:r>
              <a:rPr lang="en-US" dirty="0"/>
              <a:t/>
            </a:r>
            <a:br>
              <a:rPr lang="en-US" dirty="0"/>
            </a:br>
            <a:r>
              <a:rPr lang="en-US" b="1" dirty="0" smtClean="0">
                <a:latin typeface="Times New Roman" panose="02020603050405020304" pitchFamily="18" charset="0"/>
                <a:cs typeface="Times New Roman" panose="02020603050405020304" pitchFamily="18" charset="0"/>
              </a:rPr>
              <a:t>EVOLUTIONARY MODEL</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1887" y="1262744"/>
            <a:ext cx="11364684" cy="5355770"/>
          </a:xfrm>
        </p:spPr>
        <p:txBody>
          <a:bodyPr>
            <a:normAutofit fontScale="85000" lnSpcReduction="20000"/>
          </a:bodyPr>
          <a:lstStyle/>
          <a:p>
            <a:r>
              <a:rPr lang="en-US" dirty="0" smtClean="0"/>
              <a:t>It </a:t>
            </a:r>
            <a:r>
              <a:rPr lang="en-US" dirty="0"/>
              <a:t>is also called </a:t>
            </a:r>
            <a:r>
              <a:rPr lang="en-US" i="1" dirty="0"/>
              <a:t>successive versions model </a:t>
            </a:r>
            <a:r>
              <a:rPr lang="en-US" dirty="0"/>
              <a:t>or </a:t>
            </a:r>
            <a:r>
              <a:rPr lang="en-US" i="1" dirty="0"/>
              <a:t>incremental model</a:t>
            </a:r>
            <a:r>
              <a:rPr lang="en-US" dirty="0"/>
              <a:t>. At first, a simple working model is built. Subsequently it undergoes functional improvements &amp; we keep on adding new functions till the desired system is built</a:t>
            </a:r>
            <a:r>
              <a:rPr lang="en-US" dirty="0" smtClean="0"/>
              <a:t>.</a:t>
            </a:r>
            <a:endParaRPr lang="en-US" dirty="0"/>
          </a:p>
          <a:p>
            <a:pPr marL="0" indent="0">
              <a:buNone/>
            </a:pPr>
            <a:r>
              <a:rPr lang="en-US" dirty="0"/>
              <a:t>Applications: </a:t>
            </a:r>
          </a:p>
          <a:p>
            <a:r>
              <a:rPr lang="en-US" dirty="0" smtClean="0"/>
              <a:t>Large </a:t>
            </a:r>
            <a:r>
              <a:rPr lang="en-US" dirty="0"/>
              <a:t>projects where you can easily find modules for incremental implementation. Often used when the customer wants to start using the core features rather than waiting for the full software. </a:t>
            </a:r>
          </a:p>
          <a:p>
            <a:r>
              <a:rPr lang="en-US" dirty="0" smtClean="0"/>
              <a:t>Also </a:t>
            </a:r>
            <a:r>
              <a:rPr lang="en-US" dirty="0"/>
              <a:t>used in object oriented software development because the system can be easily portioned into units in terms of objects. </a:t>
            </a:r>
          </a:p>
          <a:p>
            <a:pPr marL="0" indent="0">
              <a:buNone/>
            </a:pPr>
            <a:r>
              <a:rPr lang="en-US" dirty="0" smtClean="0"/>
              <a:t>Advantages</a:t>
            </a:r>
            <a:r>
              <a:rPr lang="en-US" dirty="0"/>
              <a:t>: </a:t>
            </a:r>
          </a:p>
          <a:p>
            <a:r>
              <a:rPr lang="en-US" dirty="0" smtClean="0"/>
              <a:t>User </a:t>
            </a:r>
            <a:r>
              <a:rPr lang="en-US" dirty="0"/>
              <a:t>gets a chance to experiment partially developed system </a:t>
            </a:r>
          </a:p>
          <a:p>
            <a:r>
              <a:rPr lang="en-US" dirty="0" smtClean="0"/>
              <a:t>Reduce </a:t>
            </a:r>
            <a:r>
              <a:rPr lang="en-US" dirty="0"/>
              <a:t>the error because the core modules get tested thoroughly. </a:t>
            </a:r>
            <a:endParaRPr lang="en-US" dirty="0" smtClean="0"/>
          </a:p>
          <a:p>
            <a:pPr marL="0" indent="0">
              <a:buNone/>
            </a:pPr>
            <a:r>
              <a:rPr lang="en-US" dirty="0" smtClean="0"/>
              <a:t>Disadvantages: </a:t>
            </a:r>
          </a:p>
          <a:p>
            <a:r>
              <a:rPr lang="en-US" dirty="0" smtClean="0"/>
              <a:t>It </a:t>
            </a:r>
            <a:r>
              <a:rPr lang="en-US" dirty="0"/>
              <a:t>is difficult to divide the problem into several versions that would be acceptable to the customer which can be incrementally implemented &amp; delivered. </a:t>
            </a:r>
          </a:p>
          <a:p>
            <a:endParaRPr lang="en-US" dirty="0"/>
          </a:p>
        </p:txBody>
      </p:sp>
    </p:spTree>
    <p:extLst>
      <p:ext uri="{BB962C8B-B14F-4D97-AF65-F5344CB8AC3E}">
        <p14:creationId xmlns:p14="http://schemas.microsoft.com/office/powerpoint/2010/main" val="21742962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0114"/>
            <a:ext cx="10515600" cy="457202"/>
          </a:xfrm>
        </p:spPr>
        <p:txBody>
          <a:bodyPr>
            <a:normAutofit fontScale="90000"/>
          </a:bodyPr>
          <a:lstStyle/>
          <a:p>
            <a:r>
              <a:rPr lang="en-US" dirty="0"/>
              <a:t/>
            </a:r>
            <a:br>
              <a:rPr lang="en-US" dirty="0"/>
            </a:br>
            <a:r>
              <a:rPr lang="en-US" b="1" dirty="0" smtClean="0">
                <a:latin typeface="Times New Roman" panose="02020603050405020304" pitchFamily="18" charset="0"/>
                <a:cs typeface="Times New Roman" panose="02020603050405020304" pitchFamily="18" charset="0"/>
              </a:rPr>
              <a:t>EVOLUTIONARY MODEL</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3"/>
          <a:stretch>
            <a:fillRect/>
          </a:stretch>
        </p:blipFill>
        <p:spPr>
          <a:xfrm>
            <a:off x="1135626" y="1322740"/>
            <a:ext cx="6339153" cy="5252229"/>
          </a:xfrm>
          <a:prstGeom prst="rect">
            <a:avLst/>
          </a:prstGeom>
        </p:spPr>
      </p:pic>
    </p:spTree>
    <p:extLst>
      <p:ext uri="{BB962C8B-B14F-4D97-AF65-F5344CB8AC3E}">
        <p14:creationId xmlns:p14="http://schemas.microsoft.com/office/powerpoint/2010/main" val="30948132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175"/>
            <a:ext cx="10515600" cy="457202"/>
          </a:xfrm>
        </p:spPr>
        <p:txBody>
          <a:bodyPr>
            <a:normAutofit fontScale="90000"/>
          </a:bodyPr>
          <a:lstStyle/>
          <a:p>
            <a:r>
              <a:rPr lang="en-US" dirty="0"/>
              <a:t/>
            </a:r>
            <a:br>
              <a:rPr lang="en-US" dirty="0"/>
            </a:br>
            <a:r>
              <a:rPr lang="en-US" b="1" dirty="0" smtClean="0">
                <a:latin typeface="Times New Roman" panose="02020603050405020304" pitchFamily="18" charset="0"/>
                <a:cs typeface="Times New Roman" panose="02020603050405020304" pitchFamily="18" charset="0"/>
              </a:rPr>
              <a:t>SPIRAL MODEL</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3"/>
          <a:stretch>
            <a:fillRect/>
          </a:stretch>
        </p:blipFill>
        <p:spPr>
          <a:xfrm>
            <a:off x="1262742" y="1041242"/>
            <a:ext cx="6966857" cy="5560876"/>
          </a:xfrm>
          <a:prstGeom prst="rect">
            <a:avLst/>
          </a:prstGeom>
        </p:spPr>
      </p:pic>
    </p:spTree>
    <p:extLst>
      <p:ext uri="{BB962C8B-B14F-4D97-AF65-F5344CB8AC3E}">
        <p14:creationId xmlns:p14="http://schemas.microsoft.com/office/powerpoint/2010/main" val="827919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5644"/>
            <a:ext cx="10515600" cy="549275"/>
          </a:xfrm>
        </p:spPr>
        <p:txBody>
          <a:bodyPr>
            <a:normAutofit fontScale="90000"/>
          </a:bodyPr>
          <a:lstStyle/>
          <a:p>
            <a:r>
              <a:rPr lang="en-US" dirty="0"/>
              <a:t/>
            </a:r>
            <a:br>
              <a:rPr lang="en-US" dirty="0"/>
            </a:br>
            <a:r>
              <a:rPr lang="en-US" b="1" dirty="0" smtClean="0">
                <a:latin typeface="Times New Roman" panose="02020603050405020304" pitchFamily="18" charset="0"/>
                <a:cs typeface="Times New Roman" panose="02020603050405020304" pitchFamily="18" charset="0"/>
              </a:rPr>
              <a:t>SPIRAL MODEL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48343" y="1001486"/>
            <a:ext cx="11538857" cy="5617027"/>
          </a:xfrm>
        </p:spPr>
        <p:txBody>
          <a:bodyPr>
            <a:normAutofit fontScale="92500" lnSpcReduction="20000"/>
          </a:bodyPr>
          <a:lstStyle/>
          <a:p>
            <a:pPr marL="0" indent="0">
              <a:buNone/>
            </a:pPr>
            <a:r>
              <a:rPr lang="en-US" b="1" dirty="0" smtClean="0"/>
              <a:t>First </a:t>
            </a:r>
            <a:r>
              <a:rPr lang="en-US" b="1" dirty="0"/>
              <a:t>quadrant (Objective Setting) </a:t>
            </a:r>
            <a:endParaRPr lang="en-US" dirty="0"/>
          </a:p>
          <a:p>
            <a:r>
              <a:rPr lang="en-US" dirty="0" smtClean="0"/>
              <a:t>During </a:t>
            </a:r>
            <a:r>
              <a:rPr lang="en-US" dirty="0"/>
              <a:t>the first quadrant, it is needed to identify the objectives of the phase. </a:t>
            </a:r>
          </a:p>
          <a:p>
            <a:r>
              <a:rPr lang="en-US" dirty="0" smtClean="0"/>
              <a:t>Examine </a:t>
            </a:r>
            <a:r>
              <a:rPr lang="en-US" dirty="0"/>
              <a:t>the risks associated with these objectives. </a:t>
            </a:r>
            <a:endParaRPr lang="en-US" dirty="0" smtClean="0"/>
          </a:p>
          <a:p>
            <a:pPr marL="0" indent="0">
              <a:buNone/>
            </a:pPr>
            <a:r>
              <a:rPr lang="en-US" b="1" dirty="0" smtClean="0"/>
              <a:t>Second </a:t>
            </a:r>
            <a:r>
              <a:rPr lang="en-US" b="1" dirty="0"/>
              <a:t>Quadrant (Risk Assessment and Reduction) </a:t>
            </a:r>
            <a:endParaRPr lang="en-US" dirty="0"/>
          </a:p>
          <a:p>
            <a:r>
              <a:rPr lang="en-US" dirty="0" smtClean="0"/>
              <a:t>A </a:t>
            </a:r>
            <a:r>
              <a:rPr lang="en-US" dirty="0"/>
              <a:t>detailed analysis is carried out for each identified project risk. </a:t>
            </a:r>
          </a:p>
          <a:p>
            <a:r>
              <a:rPr lang="en-US" dirty="0" smtClean="0"/>
              <a:t>Steps </a:t>
            </a:r>
            <a:r>
              <a:rPr lang="en-US" dirty="0"/>
              <a:t>are taken to reduce the risks. For example, if there is a risk that the requirements are inappropriate, a prototype system may be developed. </a:t>
            </a:r>
            <a:endParaRPr lang="en-US" dirty="0" smtClean="0"/>
          </a:p>
          <a:p>
            <a:pPr marL="0" indent="0">
              <a:buNone/>
            </a:pPr>
            <a:r>
              <a:rPr lang="en-US" b="1" dirty="0" smtClean="0"/>
              <a:t>Third Quadrant (Development and Validation) </a:t>
            </a:r>
            <a:endParaRPr lang="en-US" dirty="0" smtClean="0"/>
          </a:p>
          <a:p>
            <a:r>
              <a:rPr lang="en-US" dirty="0" smtClean="0"/>
              <a:t>Develop </a:t>
            </a:r>
            <a:r>
              <a:rPr lang="en-US" dirty="0"/>
              <a:t>and validate the next level of the product after resolving the identified risks. </a:t>
            </a:r>
          </a:p>
          <a:p>
            <a:pPr marL="0" indent="0">
              <a:buNone/>
            </a:pPr>
            <a:r>
              <a:rPr lang="en-US" b="1" dirty="0"/>
              <a:t>Fourth Quadrant (Review and Planning) </a:t>
            </a:r>
            <a:endParaRPr lang="en-US" dirty="0"/>
          </a:p>
          <a:p>
            <a:r>
              <a:rPr lang="en-US" dirty="0" smtClean="0"/>
              <a:t>Review </a:t>
            </a:r>
            <a:r>
              <a:rPr lang="en-US" dirty="0"/>
              <a:t>the results achieved so far with the customer and plan the next iteration around the spiral. </a:t>
            </a:r>
          </a:p>
          <a:p>
            <a:r>
              <a:rPr lang="en-US" dirty="0" smtClean="0"/>
              <a:t>Progressively </a:t>
            </a:r>
            <a:r>
              <a:rPr lang="en-US" dirty="0"/>
              <a:t>more complete version of the software gets built with each iteration around the spiral. </a:t>
            </a:r>
          </a:p>
        </p:txBody>
      </p:sp>
    </p:spTree>
    <p:extLst>
      <p:ext uri="{BB962C8B-B14F-4D97-AF65-F5344CB8AC3E}">
        <p14:creationId xmlns:p14="http://schemas.microsoft.com/office/powerpoint/2010/main" val="2655619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33"/>
            <a:ext cx="10515600" cy="457202"/>
          </a:xfrm>
        </p:spPr>
        <p:txBody>
          <a:bodyPr>
            <a:normAutofit fontScale="90000"/>
          </a:bodyPr>
          <a:lstStyle/>
          <a:p>
            <a:r>
              <a:rPr lang="en-US" dirty="0" smtClean="0"/>
              <a:t/>
            </a:r>
            <a:br>
              <a:rPr lang="en-US" dirty="0" smtClean="0"/>
            </a:br>
            <a:r>
              <a:rPr lang="en-US" sz="3100" b="1" dirty="0" smtClean="0">
                <a:latin typeface="Times New Roman" panose="02020603050405020304" pitchFamily="18" charset="0"/>
                <a:cs typeface="Times New Roman" panose="02020603050405020304" pitchFamily="18" charset="0"/>
              </a:rPr>
              <a:t>COMPARISON OF DIFFERENT LIFE-CYCLE MODELS</a:t>
            </a:r>
            <a:endParaRPr lang="en-US" sz="31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48343" y="1023258"/>
            <a:ext cx="11386457" cy="5551714"/>
          </a:xfrm>
        </p:spPr>
        <p:txBody>
          <a:bodyPr>
            <a:normAutofit/>
          </a:bodyPr>
          <a:lstStyle/>
          <a:p>
            <a:pPr algn="just"/>
            <a:r>
              <a:rPr lang="en-US" sz="2400" dirty="0" smtClean="0"/>
              <a:t>The </a:t>
            </a:r>
            <a:r>
              <a:rPr lang="en-US" sz="2400" dirty="0"/>
              <a:t>classical waterfall model can be considered as the basic model and all other life cycle models as embellishments of this model. However, the classical waterfall model cannot be used in practical development projects, since this model supports no mechanism to handle the errors committed during any of the phases. </a:t>
            </a:r>
            <a:endParaRPr lang="en-US" sz="2400" dirty="0" smtClean="0"/>
          </a:p>
          <a:p>
            <a:pPr algn="just"/>
            <a:endParaRPr lang="en-US" sz="2400" dirty="0"/>
          </a:p>
          <a:p>
            <a:pPr algn="just"/>
            <a:r>
              <a:rPr lang="en-US" sz="2400" dirty="0"/>
              <a:t>This problem is overcome in the iterative waterfall model. The iterative waterfall model is probably the most widely used software development model evolved so far. This model is simple to understand and use. However this model is suitable only for well-understood problems; it is not suitable for very large projects and for projects that are subject to many risks. </a:t>
            </a:r>
            <a:endParaRPr lang="en-US" sz="2400" dirty="0" smtClean="0"/>
          </a:p>
          <a:p>
            <a:pPr algn="just"/>
            <a:endParaRPr lang="en-US" sz="2400" dirty="0"/>
          </a:p>
          <a:p>
            <a:pPr algn="just"/>
            <a:r>
              <a:rPr lang="en-US" sz="2400" dirty="0"/>
              <a:t>The prototyping model is suitable for projects for which either the user requirements or the underlying technical aspects are not well understood. This model is especially popular for development of the user-interface part of the projects. </a:t>
            </a:r>
          </a:p>
        </p:txBody>
      </p:sp>
    </p:spTree>
    <p:extLst>
      <p:ext uri="{BB962C8B-B14F-4D97-AF65-F5344CB8AC3E}">
        <p14:creationId xmlns:p14="http://schemas.microsoft.com/office/powerpoint/2010/main" val="250907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33"/>
            <a:ext cx="10515600" cy="457202"/>
          </a:xfrm>
        </p:spPr>
        <p:txBody>
          <a:bodyPr>
            <a:normAutofit fontScale="90000"/>
          </a:bodyPr>
          <a:lstStyle/>
          <a:p>
            <a:r>
              <a:rPr lang="en-US" dirty="0" smtClean="0"/>
              <a:t/>
            </a:r>
            <a:br>
              <a:rPr lang="en-US" dirty="0" smtClean="0"/>
            </a:br>
            <a:r>
              <a:rPr lang="en-US" sz="3100" b="1" dirty="0" smtClean="0">
                <a:latin typeface="Times New Roman" panose="02020603050405020304" pitchFamily="18" charset="0"/>
                <a:cs typeface="Times New Roman" panose="02020603050405020304" pitchFamily="18" charset="0"/>
              </a:rPr>
              <a:t>COMPARISON OF DIFFERENT LIFE-CYCLE MODELS</a:t>
            </a:r>
            <a:endParaRPr lang="en-US" sz="31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48343" y="1023258"/>
            <a:ext cx="11386457" cy="5551714"/>
          </a:xfrm>
        </p:spPr>
        <p:txBody>
          <a:bodyPr>
            <a:normAutofit/>
          </a:bodyPr>
          <a:lstStyle/>
          <a:p>
            <a:pPr algn="just"/>
            <a:r>
              <a:rPr lang="en-US" dirty="0" smtClean="0"/>
              <a:t>The </a:t>
            </a:r>
            <a:r>
              <a:rPr lang="en-US" dirty="0"/>
              <a:t>evolutionary approach is suitable for large problems which can be decomposed into a set of modules for incremental development and delivery. This model is also widely used for object-oriented development projects. Of course, this model can only be used if the incremental delivery of the system is </a:t>
            </a:r>
            <a:r>
              <a:rPr lang="en-US" dirty="0" smtClean="0"/>
              <a:t>acceptable </a:t>
            </a:r>
            <a:r>
              <a:rPr lang="en-US" dirty="0"/>
              <a:t>to the customer. </a:t>
            </a:r>
            <a:endParaRPr lang="en-US" dirty="0" smtClean="0"/>
          </a:p>
          <a:p>
            <a:pPr algn="just"/>
            <a:endParaRPr lang="en-US" dirty="0"/>
          </a:p>
          <a:p>
            <a:pPr algn="just"/>
            <a:r>
              <a:rPr lang="en-US" dirty="0"/>
              <a:t>The spiral model is called a meta model since it encompasses all other life cycle models. Risk handling is inherently built into this model. The spiral model is suitable for development of technically challenging software products that are prone to several kinds of risks. However, this model is much more complex than the other models – this is probably a factor deterring its use in ordinary projects. </a:t>
            </a:r>
          </a:p>
        </p:txBody>
      </p:sp>
    </p:spTree>
    <p:extLst>
      <p:ext uri="{BB962C8B-B14F-4D97-AF65-F5344CB8AC3E}">
        <p14:creationId xmlns:p14="http://schemas.microsoft.com/office/powerpoint/2010/main" val="3384583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dirty="0"/>
              <a:t/>
            </a:r>
            <a:br>
              <a:rPr lang="en-US" dirty="0"/>
            </a:br>
            <a:r>
              <a:rPr lang="en-US" b="1" dirty="0">
                <a:latin typeface="Times New Roman" panose="02020603050405020304" pitchFamily="18" charset="0"/>
                <a:cs typeface="Times New Roman" panose="02020603050405020304" pitchFamily="18" charset="0"/>
              </a:rPr>
              <a:t>NEED OF SOFTWARE ENGINEERING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0743" y="1415142"/>
            <a:ext cx="11255827" cy="5203371"/>
          </a:xfrm>
        </p:spPr>
        <p:txBody>
          <a:bodyPr>
            <a:normAutofit fontScale="92500" lnSpcReduction="20000"/>
          </a:bodyPr>
          <a:lstStyle/>
          <a:p>
            <a:pPr algn="just"/>
            <a:r>
              <a:rPr lang="en-US" b="1" dirty="0" smtClean="0"/>
              <a:t>Large </a:t>
            </a:r>
            <a:r>
              <a:rPr lang="en-US" b="1" dirty="0"/>
              <a:t>software - </a:t>
            </a:r>
            <a:r>
              <a:rPr lang="en-US" dirty="0"/>
              <a:t>It is easier to build a wall than to a house or building, likewise, as the size of software become large engineering has to </a:t>
            </a:r>
            <a:r>
              <a:rPr lang="en-US" dirty="0" smtClean="0"/>
              <a:t>step in </a:t>
            </a:r>
            <a:r>
              <a:rPr lang="en-US" dirty="0"/>
              <a:t>to give it a scientific process. </a:t>
            </a:r>
          </a:p>
          <a:p>
            <a:pPr algn="just"/>
            <a:r>
              <a:rPr lang="en-US" b="1" dirty="0" smtClean="0"/>
              <a:t>Scalability- </a:t>
            </a:r>
            <a:r>
              <a:rPr lang="en-US" dirty="0"/>
              <a:t>If the software process were not based on scientific and engineering concepts, it would be easier to re-create new software than to scale an existing one. </a:t>
            </a:r>
          </a:p>
          <a:p>
            <a:pPr algn="just"/>
            <a:r>
              <a:rPr lang="en-US" b="1" dirty="0" smtClean="0"/>
              <a:t>Cost- </a:t>
            </a:r>
            <a:r>
              <a:rPr lang="en-US" dirty="0"/>
              <a:t>As hardware industry has shown its skills and huge manufacturing has lower down the price of computer and electronic hardware. But the cost of software remains high if proper process is not adapted. </a:t>
            </a:r>
          </a:p>
          <a:p>
            <a:pPr algn="just"/>
            <a:r>
              <a:rPr lang="en-US" b="1" dirty="0" smtClean="0"/>
              <a:t>Dynamic </a:t>
            </a:r>
            <a:r>
              <a:rPr lang="en-US" b="1" dirty="0"/>
              <a:t>Nature- </a:t>
            </a:r>
            <a:r>
              <a:rPr lang="en-US" dirty="0"/>
              <a:t>The always growing and adapting nature of software hugely depends upon the environment in which the user works. If the nature of software is always changing, new enhancements need to be done in the existing one. This is where software engineering plays a good role. </a:t>
            </a:r>
          </a:p>
          <a:p>
            <a:pPr algn="just"/>
            <a:r>
              <a:rPr lang="en-US" b="1" dirty="0" smtClean="0"/>
              <a:t>Quality </a:t>
            </a:r>
            <a:r>
              <a:rPr lang="en-US" b="1" dirty="0"/>
              <a:t>Management- </a:t>
            </a:r>
            <a:r>
              <a:rPr lang="en-US" dirty="0"/>
              <a:t>Better process of software development provides better and quality software product. </a:t>
            </a:r>
          </a:p>
          <a:p>
            <a:endParaRPr lang="en-US" dirty="0"/>
          </a:p>
        </p:txBody>
      </p:sp>
    </p:spTree>
    <p:extLst>
      <p:ext uri="{BB962C8B-B14F-4D97-AF65-F5344CB8AC3E}">
        <p14:creationId xmlns:p14="http://schemas.microsoft.com/office/powerpoint/2010/main" val="1225659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9187"/>
            <a:ext cx="10515600" cy="571046"/>
          </a:xfrm>
        </p:spPr>
        <p:txBody>
          <a:bodyPr>
            <a:normAutofit fontScale="90000"/>
          </a:bodyPr>
          <a:lstStyle/>
          <a:p>
            <a:r>
              <a:rPr lang="en-US" dirty="0"/>
              <a:t/>
            </a:r>
            <a:br>
              <a:rPr lang="en-US" dirty="0"/>
            </a:br>
            <a:r>
              <a:rPr lang="en-US" sz="4000" b="1" dirty="0">
                <a:latin typeface="Times New Roman" panose="02020603050405020304" pitchFamily="18" charset="0"/>
                <a:cs typeface="Times New Roman" panose="02020603050405020304" pitchFamily="18" charset="0"/>
              </a:rPr>
              <a:t>CHARACTERESTICS OF GOOD SOFTWARE </a:t>
            </a:r>
            <a:r>
              <a:rPr lang="en-US" sz="4000" b="1" dirty="0" smtClean="0">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0743" y="1066800"/>
            <a:ext cx="11255827" cy="5551713"/>
          </a:xfrm>
        </p:spPr>
        <p:txBody>
          <a:bodyPr>
            <a:normAutofit lnSpcReduction="10000"/>
          </a:bodyPr>
          <a:lstStyle/>
          <a:p>
            <a:pPr marL="0" indent="0">
              <a:buNone/>
            </a:pPr>
            <a:r>
              <a:rPr lang="en-US" dirty="0" smtClean="0"/>
              <a:t>Well-engineered </a:t>
            </a:r>
            <a:r>
              <a:rPr lang="en-US" dirty="0"/>
              <a:t>and crafted software is expected to have the following characteristics: </a:t>
            </a:r>
            <a:endParaRPr lang="en-US" dirty="0" smtClean="0"/>
          </a:p>
          <a:p>
            <a:pPr marL="0" indent="0">
              <a:buNone/>
            </a:pPr>
            <a:r>
              <a:rPr lang="en-US" b="1" dirty="0" smtClean="0"/>
              <a:t>Operational </a:t>
            </a:r>
            <a:r>
              <a:rPr lang="en-US" dirty="0" smtClean="0"/>
              <a:t>- This </a:t>
            </a:r>
            <a:r>
              <a:rPr lang="en-US" dirty="0"/>
              <a:t>tells us how well software works in operations. It can be </a:t>
            </a:r>
            <a:r>
              <a:rPr lang="en-US" dirty="0" smtClean="0"/>
              <a:t>measured </a:t>
            </a:r>
            <a:r>
              <a:rPr lang="en-US" dirty="0"/>
              <a:t>on: </a:t>
            </a:r>
          </a:p>
          <a:p>
            <a:r>
              <a:rPr lang="en-US" dirty="0"/>
              <a:t>Budget </a:t>
            </a:r>
          </a:p>
          <a:p>
            <a:r>
              <a:rPr lang="en-US" dirty="0" smtClean="0"/>
              <a:t>Usability </a:t>
            </a:r>
            <a:endParaRPr lang="en-US" dirty="0"/>
          </a:p>
          <a:p>
            <a:r>
              <a:rPr lang="en-US" dirty="0" smtClean="0"/>
              <a:t>Efficiency </a:t>
            </a:r>
            <a:endParaRPr lang="en-US" dirty="0"/>
          </a:p>
          <a:p>
            <a:r>
              <a:rPr lang="en-US" dirty="0" smtClean="0"/>
              <a:t>Correctness </a:t>
            </a:r>
            <a:endParaRPr lang="en-US" dirty="0"/>
          </a:p>
          <a:p>
            <a:r>
              <a:rPr lang="en-US" dirty="0" smtClean="0"/>
              <a:t>Functionality </a:t>
            </a:r>
            <a:endParaRPr lang="en-US" dirty="0"/>
          </a:p>
          <a:p>
            <a:r>
              <a:rPr lang="en-US" dirty="0" smtClean="0"/>
              <a:t>Dependability </a:t>
            </a:r>
            <a:endParaRPr lang="en-US" dirty="0"/>
          </a:p>
          <a:p>
            <a:r>
              <a:rPr lang="en-US" dirty="0" smtClean="0"/>
              <a:t>Security </a:t>
            </a:r>
            <a:endParaRPr lang="en-US" dirty="0"/>
          </a:p>
          <a:p>
            <a:r>
              <a:rPr lang="en-US" dirty="0" smtClean="0"/>
              <a:t>Safety </a:t>
            </a:r>
            <a:endParaRPr lang="en-US" dirty="0"/>
          </a:p>
          <a:p>
            <a:endParaRPr lang="en-US" dirty="0"/>
          </a:p>
        </p:txBody>
      </p:sp>
    </p:spTree>
    <p:extLst>
      <p:ext uri="{BB962C8B-B14F-4D97-AF65-F5344CB8AC3E}">
        <p14:creationId xmlns:p14="http://schemas.microsoft.com/office/powerpoint/2010/main" val="731779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dirty="0"/>
              <a:t/>
            </a:r>
            <a:br>
              <a:rPr lang="en-US" dirty="0"/>
            </a:br>
            <a:r>
              <a:rPr lang="en-US" sz="4000" b="1" dirty="0">
                <a:latin typeface="Times New Roman" panose="02020603050405020304" pitchFamily="18" charset="0"/>
                <a:cs typeface="Times New Roman" panose="02020603050405020304" pitchFamily="18" charset="0"/>
              </a:rPr>
              <a:t>CHARACTERESTICS OF GOOD SOFTWARE</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0743" y="1415142"/>
            <a:ext cx="11255827" cy="5203371"/>
          </a:xfrm>
        </p:spPr>
        <p:txBody>
          <a:bodyPr>
            <a:normAutofit fontScale="92500" lnSpcReduction="20000"/>
          </a:bodyPr>
          <a:lstStyle/>
          <a:p>
            <a:pPr marL="0" indent="0">
              <a:buNone/>
            </a:pPr>
            <a:r>
              <a:rPr lang="en-US" b="1" dirty="0" smtClean="0"/>
              <a:t>Transitional </a:t>
            </a:r>
            <a:r>
              <a:rPr lang="en-US" dirty="0" smtClean="0"/>
              <a:t>- This </a:t>
            </a:r>
            <a:r>
              <a:rPr lang="en-US" dirty="0"/>
              <a:t>aspect is important when the software is moved from one platform to another: </a:t>
            </a:r>
          </a:p>
          <a:p>
            <a:r>
              <a:rPr lang="en-US" dirty="0" smtClean="0"/>
              <a:t>Portability </a:t>
            </a:r>
            <a:endParaRPr lang="en-US" dirty="0"/>
          </a:p>
          <a:p>
            <a:r>
              <a:rPr lang="en-US" dirty="0" smtClean="0"/>
              <a:t>Interoperability </a:t>
            </a:r>
            <a:endParaRPr lang="en-US" dirty="0"/>
          </a:p>
          <a:p>
            <a:r>
              <a:rPr lang="en-US" dirty="0" smtClean="0"/>
              <a:t>Reusability </a:t>
            </a:r>
            <a:endParaRPr lang="en-US" dirty="0"/>
          </a:p>
          <a:p>
            <a:r>
              <a:rPr lang="en-US" dirty="0" smtClean="0"/>
              <a:t>Adaptability </a:t>
            </a:r>
            <a:endParaRPr lang="en-US" dirty="0"/>
          </a:p>
          <a:p>
            <a:endParaRPr lang="en-US" dirty="0"/>
          </a:p>
          <a:p>
            <a:pPr marL="0" indent="0">
              <a:buNone/>
            </a:pPr>
            <a:r>
              <a:rPr lang="en-US" b="1" dirty="0" smtClean="0"/>
              <a:t>Maintenance</a:t>
            </a:r>
            <a:r>
              <a:rPr lang="en-US" dirty="0" smtClean="0"/>
              <a:t> - This </a:t>
            </a:r>
            <a:r>
              <a:rPr lang="en-US" dirty="0"/>
              <a:t>aspect briefs about how well a software has the capabilities to maintain itself in the ever-changing environment: </a:t>
            </a:r>
          </a:p>
          <a:p>
            <a:r>
              <a:rPr lang="en-US" dirty="0" smtClean="0"/>
              <a:t>Modularity </a:t>
            </a:r>
            <a:endParaRPr lang="en-US" dirty="0"/>
          </a:p>
          <a:p>
            <a:r>
              <a:rPr lang="en-US" dirty="0" smtClean="0"/>
              <a:t>Maintainability </a:t>
            </a:r>
            <a:endParaRPr lang="en-US" dirty="0"/>
          </a:p>
          <a:p>
            <a:r>
              <a:rPr lang="en-US" dirty="0" smtClean="0"/>
              <a:t>Flexibility </a:t>
            </a:r>
            <a:endParaRPr lang="en-US" dirty="0"/>
          </a:p>
          <a:p>
            <a:r>
              <a:rPr lang="en-US" dirty="0" smtClean="0"/>
              <a:t>Scalability </a:t>
            </a:r>
            <a:endParaRPr lang="en-US" dirty="0"/>
          </a:p>
          <a:p>
            <a:endParaRPr lang="en-US" dirty="0"/>
          </a:p>
        </p:txBody>
      </p:sp>
    </p:spTree>
    <p:extLst>
      <p:ext uri="{BB962C8B-B14F-4D97-AF65-F5344CB8AC3E}">
        <p14:creationId xmlns:p14="http://schemas.microsoft.com/office/powerpoint/2010/main" val="194442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9486"/>
            <a:ext cx="10515600" cy="740228"/>
          </a:xfrm>
        </p:spPr>
        <p:txBody>
          <a:bodyPr>
            <a:normAutofit fontScale="90000"/>
          </a:bodyPr>
          <a:lstStyle/>
          <a:p>
            <a:r>
              <a:rPr lang="en-US" dirty="0"/>
              <a:t/>
            </a:r>
            <a:br>
              <a:rPr lang="en-US" dirty="0"/>
            </a:br>
            <a:r>
              <a:rPr lang="en-US" sz="3600" b="1" dirty="0">
                <a:latin typeface="Times New Roman" panose="02020603050405020304" pitchFamily="18" charset="0"/>
                <a:cs typeface="Times New Roman" panose="02020603050405020304" pitchFamily="18" charset="0"/>
              </a:rPr>
              <a:t>THE NEED FOR A SOFTWARE LIFE CYCLE MODEL</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3657" y="1284514"/>
            <a:ext cx="11364686" cy="5268686"/>
          </a:xfrm>
        </p:spPr>
        <p:txBody>
          <a:bodyPr>
            <a:normAutofit lnSpcReduction="10000"/>
          </a:bodyPr>
          <a:lstStyle/>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development team must identify a suitable life cycle model for the particular project and then adhere to it. Without using of a particular life cycle model the development of a software product would not be in a systematic and disciplined manner.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a software product is being developed by a team there must be a clear understanding among team members about when and what to do. Otherwise it would lead to chaos and project failure</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 software life cycle model defines entry and exit criteria for every phase. A phase can start only if its phase-entry criteria have been satisfied. So without software life cycle model the entry and exit criteria for a phase cannot be recognized. Without software life cycle models it becomes difficult for software project managers to monitor the progress of the project.</a:t>
            </a:r>
          </a:p>
        </p:txBody>
      </p:sp>
    </p:spTree>
    <p:extLst>
      <p:ext uri="{BB962C8B-B14F-4D97-AF65-F5344CB8AC3E}">
        <p14:creationId xmlns:p14="http://schemas.microsoft.com/office/powerpoint/2010/main" val="3893573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1257"/>
            <a:ext cx="10515600" cy="762001"/>
          </a:xfrm>
        </p:spPr>
        <p:txBody>
          <a:bodyPr>
            <a:normAutofit fontScale="90000"/>
          </a:bodyPr>
          <a:lstStyle/>
          <a:p>
            <a:r>
              <a:rPr lang="en-US" dirty="0"/>
              <a:t/>
            </a:r>
            <a:br>
              <a:rPr lang="en-US" dirty="0"/>
            </a:br>
            <a:r>
              <a:rPr lang="en-US" b="1" dirty="0">
                <a:latin typeface="Times New Roman" panose="02020603050405020304" pitchFamily="18" charset="0"/>
                <a:cs typeface="Times New Roman" panose="02020603050405020304" pitchFamily="18" charset="0"/>
              </a:rPr>
              <a:t>Different software life cycle models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78971" y="1349829"/>
            <a:ext cx="11321143" cy="5159828"/>
          </a:xfrm>
        </p:spPr>
        <p:txBody>
          <a:bodyPr/>
          <a:lstStyle/>
          <a:p>
            <a:pPr marL="0" indent="0">
              <a:buNone/>
            </a:pPr>
            <a:r>
              <a:rPr lang="en-US" dirty="0" smtClean="0"/>
              <a:t>A </a:t>
            </a:r>
            <a:r>
              <a:rPr lang="en-US" dirty="0"/>
              <a:t>few important and commonly used life cycle models are as follows: </a:t>
            </a:r>
          </a:p>
          <a:p>
            <a:r>
              <a:rPr lang="en-US" dirty="0" smtClean="0"/>
              <a:t>Classical </a:t>
            </a:r>
            <a:r>
              <a:rPr lang="en-US" dirty="0"/>
              <a:t>Waterfall Model </a:t>
            </a:r>
            <a:endParaRPr lang="en-US" dirty="0" smtClean="0"/>
          </a:p>
          <a:p>
            <a:r>
              <a:rPr lang="en-US" dirty="0" smtClean="0"/>
              <a:t>Iterative </a:t>
            </a:r>
            <a:r>
              <a:rPr lang="en-US" dirty="0"/>
              <a:t>Waterfall Model </a:t>
            </a:r>
          </a:p>
          <a:p>
            <a:r>
              <a:rPr lang="en-US" dirty="0" smtClean="0"/>
              <a:t>Prototyping </a:t>
            </a:r>
            <a:r>
              <a:rPr lang="en-US" dirty="0"/>
              <a:t>Model </a:t>
            </a:r>
          </a:p>
          <a:p>
            <a:r>
              <a:rPr lang="en-US" smtClean="0"/>
              <a:t>Evolutionary </a:t>
            </a:r>
            <a:r>
              <a:rPr lang="en-US" dirty="0"/>
              <a:t>Model </a:t>
            </a:r>
          </a:p>
          <a:p>
            <a:r>
              <a:rPr lang="en-US" smtClean="0"/>
              <a:t>Spiral </a:t>
            </a:r>
            <a:r>
              <a:rPr lang="en-US" dirty="0"/>
              <a:t>Model </a:t>
            </a:r>
          </a:p>
          <a:p>
            <a:endParaRPr lang="en-US" dirty="0"/>
          </a:p>
          <a:p>
            <a:endParaRPr lang="en-US" dirty="0"/>
          </a:p>
        </p:txBody>
      </p:sp>
    </p:spTree>
    <p:extLst>
      <p:ext uri="{BB962C8B-B14F-4D97-AF65-F5344CB8AC3E}">
        <p14:creationId xmlns:p14="http://schemas.microsoft.com/office/powerpoint/2010/main" val="1748918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1261"/>
            <a:ext cx="10515600" cy="522516"/>
          </a:xfrm>
        </p:spPr>
        <p:txBody>
          <a:bodyPr>
            <a:normAutofit fontScale="90000"/>
          </a:bodyPr>
          <a:lstStyle/>
          <a:p>
            <a:r>
              <a:rPr lang="en-US" dirty="0"/>
              <a:t/>
            </a:r>
            <a:br>
              <a:rPr lang="en-US" dirty="0"/>
            </a:br>
            <a:r>
              <a:rPr lang="en-US" dirty="0"/>
              <a:t/>
            </a:r>
            <a:br>
              <a:rPr lang="en-US" dirty="0"/>
            </a:br>
            <a:r>
              <a:rPr lang="en-US" b="1" dirty="0"/>
              <a:t>CLASSICAL WATERFALL MODEL </a:t>
            </a:r>
            <a:r>
              <a:rPr lang="en-US" dirty="0"/>
              <a:t/>
            </a:r>
            <a:br>
              <a:rPr lang="en-US" dirty="0"/>
            </a:br>
            <a:endParaRPr lang="en-US" dirty="0"/>
          </a:p>
        </p:txBody>
      </p:sp>
      <p:pic>
        <p:nvPicPr>
          <p:cNvPr id="4" name="Content Placeholder 3"/>
          <p:cNvPicPr>
            <a:picLocks noGrp="1" noChangeAspect="1"/>
          </p:cNvPicPr>
          <p:nvPr>
            <p:ph idx="1"/>
          </p:nvPr>
        </p:nvPicPr>
        <p:blipFill>
          <a:blip r:embed="rId3"/>
          <a:stretch>
            <a:fillRect/>
          </a:stretch>
        </p:blipFill>
        <p:spPr>
          <a:xfrm>
            <a:off x="1015153" y="1306286"/>
            <a:ext cx="9537586" cy="5268685"/>
          </a:xfrm>
          <a:prstGeom prst="rect">
            <a:avLst/>
          </a:prstGeom>
        </p:spPr>
      </p:pic>
    </p:spTree>
    <p:extLst>
      <p:ext uri="{BB962C8B-B14F-4D97-AF65-F5344CB8AC3E}">
        <p14:creationId xmlns:p14="http://schemas.microsoft.com/office/powerpoint/2010/main" val="1310697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177"/>
            <a:ext cx="10515600" cy="522516"/>
          </a:xfrm>
        </p:spPr>
        <p:txBody>
          <a:bodyPr>
            <a:normAutofit fontScale="90000"/>
          </a:bodyPr>
          <a:lstStyle/>
          <a:p>
            <a:r>
              <a:rPr lang="en-US" dirty="0"/>
              <a:t/>
            </a:r>
            <a:br>
              <a:rPr lang="en-US" dirty="0"/>
            </a:br>
            <a:r>
              <a:rPr lang="en-US" dirty="0"/>
              <a:t/>
            </a:r>
            <a:br>
              <a:rPr lang="en-US" dirty="0"/>
            </a:br>
            <a:r>
              <a:rPr lang="en-US" dirty="0" smtClean="0"/>
              <a:t>1. </a:t>
            </a:r>
            <a:r>
              <a:rPr lang="en-US" b="1" dirty="0" smtClean="0"/>
              <a:t>FEASIBILITY STUDY </a:t>
            </a:r>
            <a:r>
              <a:rPr lang="en-US" dirty="0"/>
              <a:t/>
            </a:r>
            <a:br>
              <a:rPr lang="en-US" dirty="0"/>
            </a:br>
            <a:endParaRPr lang="en-US" dirty="0"/>
          </a:p>
        </p:txBody>
      </p:sp>
      <p:sp>
        <p:nvSpPr>
          <p:cNvPr id="3" name="Content Placeholder 2"/>
          <p:cNvSpPr>
            <a:spLocks noGrp="1"/>
          </p:cNvSpPr>
          <p:nvPr>
            <p:ph idx="1"/>
          </p:nvPr>
        </p:nvSpPr>
        <p:spPr>
          <a:xfrm>
            <a:off x="283029" y="1045028"/>
            <a:ext cx="11604171" cy="5595257"/>
          </a:xfrm>
        </p:spPr>
        <p:txBody>
          <a:bodyPr>
            <a:normAutofit/>
          </a:bodyPr>
          <a:lstStyle/>
          <a:p>
            <a:pPr marL="0" indent="0" algn="just">
              <a:buNone/>
            </a:pPr>
            <a:r>
              <a:rPr lang="en-US" dirty="0" smtClean="0"/>
              <a:t>The </a:t>
            </a:r>
            <a:r>
              <a:rPr lang="en-US" dirty="0"/>
              <a:t>main aim of feasibility study is to determine whether it would be financially and technically feasible to develop the product. </a:t>
            </a:r>
            <a:endParaRPr lang="en-US" dirty="0" smtClean="0"/>
          </a:p>
          <a:p>
            <a:pPr algn="just"/>
            <a:r>
              <a:rPr lang="en-US" dirty="0" smtClean="0"/>
              <a:t>At </a:t>
            </a:r>
            <a:r>
              <a:rPr lang="en-US" dirty="0"/>
              <a:t>first project managers or team leaders try to have a rough understanding of what is required to be done by visiting the client side. They study different input data to the system and output data to be produced by the system. </a:t>
            </a:r>
          </a:p>
          <a:p>
            <a:pPr algn="just"/>
            <a:r>
              <a:rPr lang="en-US" dirty="0"/>
              <a:t>After they have an overall understanding of the problem they investigate the different solutions that are possible. Then they examine each of the solutions in terms of what kind of resources </a:t>
            </a:r>
            <a:r>
              <a:rPr lang="en-US" dirty="0" smtClean="0"/>
              <a:t>required etc</a:t>
            </a:r>
            <a:r>
              <a:rPr lang="en-US" dirty="0"/>
              <a:t>.</a:t>
            </a:r>
            <a:r>
              <a:rPr lang="en-US" dirty="0" smtClean="0"/>
              <a:t> </a:t>
            </a:r>
          </a:p>
          <a:p>
            <a:pPr algn="just"/>
            <a:r>
              <a:rPr lang="en-US" dirty="0" smtClean="0"/>
              <a:t>Based </a:t>
            </a:r>
            <a:r>
              <a:rPr lang="en-US" dirty="0"/>
              <a:t>on this analysis they pick the best solution and determine whether the solution is feasible financially and technically. They check whether the customer budget would meet the cost of the product and whether they have sufficient technical expertise in the area of development. </a:t>
            </a:r>
          </a:p>
          <a:p>
            <a:endParaRPr lang="en-US" dirty="0"/>
          </a:p>
        </p:txBody>
      </p:sp>
    </p:spTree>
    <p:extLst>
      <p:ext uri="{BB962C8B-B14F-4D97-AF65-F5344CB8AC3E}">
        <p14:creationId xmlns:p14="http://schemas.microsoft.com/office/powerpoint/2010/main" val="2751189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4383</TotalTime>
  <Words>3279</Words>
  <Application>Microsoft Office PowerPoint</Application>
  <PresentationFormat>Widescreen</PresentationFormat>
  <Paragraphs>181</Paragraphs>
  <Slides>25</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Times New Roman</vt:lpstr>
      <vt:lpstr>Wingdings</vt:lpstr>
      <vt:lpstr>Office Theme</vt:lpstr>
      <vt:lpstr>INTRODUCTION</vt:lpstr>
      <vt:lpstr> INTRODUCTION </vt:lpstr>
      <vt:lpstr> NEED OF SOFTWARE ENGINEERING </vt:lpstr>
      <vt:lpstr> CHARACTERESTICS OF GOOD SOFTWARE  </vt:lpstr>
      <vt:lpstr> CHARACTERESTICS OF GOOD SOFTWARE</vt:lpstr>
      <vt:lpstr> THE NEED FOR A SOFTWARE LIFE CYCLE MODEL</vt:lpstr>
      <vt:lpstr> Different software life cycle models </vt:lpstr>
      <vt:lpstr>  CLASSICAL WATERFALL MODEL  </vt:lpstr>
      <vt:lpstr>  1. FEASIBILITY STUDY  </vt:lpstr>
      <vt:lpstr>  2.REQUIREMENTS ANALYSIS AND SPECIFICATION  </vt:lpstr>
      <vt:lpstr>  3. DESIGN  </vt:lpstr>
      <vt:lpstr>  4. CODING AND UNIT TESTING  </vt:lpstr>
      <vt:lpstr>  5. INTEGRATION AND SYSTEM TESTING  </vt:lpstr>
      <vt:lpstr>  6. MAINTENANCE </vt:lpstr>
      <vt:lpstr>  SHORTCOMINGS OF THE CLASSICAL WATERFALL MODEL  </vt:lpstr>
      <vt:lpstr> ITERATIVE WATERFALL MODEL </vt:lpstr>
      <vt:lpstr> ITERATIVE WATERFALL MODEL</vt:lpstr>
      <vt:lpstr> PROTOTYPING MODEL </vt:lpstr>
      <vt:lpstr> PROTOTYPING MODEL</vt:lpstr>
      <vt:lpstr> EVOLUTIONARY MODEL</vt:lpstr>
      <vt:lpstr> EVOLUTIONARY MODEL</vt:lpstr>
      <vt:lpstr> SPIRAL MODEL</vt:lpstr>
      <vt:lpstr> SPIRAL MODEL </vt:lpstr>
      <vt:lpstr> COMPARISON OF DIFFERENT LIFE-CYCLE MODELS</vt:lpstr>
      <vt:lpstr> COMPARISON OF DIFFERENT LIFE-CYCLE MODELS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INTRODUCTION </dc:title>
  <dc:creator>User</dc:creator>
  <cp:lastModifiedBy>User</cp:lastModifiedBy>
  <cp:revision>45</cp:revision>
  <dcterms:created xsi:type="dcterms:W3CDTF">2020-09-11T18:14:20Z</dcterms:created>
  <dcterms:modified xsi:type="dcterms:W3CDTF">2020-12-01T05:20:05Z</dcterms:modified>
</cp:coreProperties>
</file>