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77F7EA0-2A81-4E86-830A-5E6001D9094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4B68245-DAC2-44AA-847A-19385A86F5E3}" type="slidenum">
              <a:rPr lang="en-US" smtClean="0"/>
              <a:t>‹#›</a:t>
            </a:fld>
            <a:endParaRPr lang="en-US"/>
          </a:p>
        </p:txBody>
      </p:sp>
    </p:spTree>
    <p:extLst>
      <p:ext uri="{BB962C8B-B14F-4D97-AF65-F5344CB8AC3E}">
        <p14:creationId xmlns:p14="http://schemas.microsoft.com/office/powerpoint/2010/main" val="345702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7F7EA0-2A81-4E86-830A-5E6001D9094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B68245-DAC2-44AA-847A-19385A86F5E3}" type="slidenum">
              <a:rPr lang="en-US" smtClean="0"/>
              <a:t>‹#›</a:t>
            </a:fld>
            <a:endParaRPr lang="en-US"/>
          </a:p>
        </p:txBody>
      </p:sp>
    </p:spTree>
    <p:extLst>
      <p:ext uri="{BB962C8B-B14F-4D97-AF65-F5344CB8AC3E}">
        <p14:creationId xmlns:p14="http://schemas.microsoft.com/office/powerpoint/2010/main" val="393091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7F7EA0-2A81-4E86-830A-5E6001D9094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B68245-DAC2-44AA-847A-19385A86F5E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40045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77F7EA0-2A81-4E86-830A-5E6001D9094E}"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B68245-DAC2-44AA-847A-19385A86F5E3}" type="slidenum">
              <a:rPr lang="en-US" smtClean="0"/>
              <a:t>‹#›</a:t>
            </a:fld>
            <a:endParaRPr lang="en-US"/>
          </a:p>
        </p:txBody>
      </p:sp>
    </p:spTree>
    <p:extLst>
      <p:ext uri="{BB962C8B-B14F-4D97-AF65-F5344CB8AC3E}">
        <p14:creationId xmlns:p14="http://schemas.microsoft.com/office/powerpoint/2010/main" val="1116654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77F7EA0-2A81-4E86-830A-5E6001D9094E}"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B68245-DAC2-44AA-847A-19385A86F5E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26964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77F7EA0-2A81-4E86-830A-5E6001D9094E}"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B68245-DAC2-44AA-847A-19385A86F5E3}" type="slidenum">
              <a:rPr lang="en-US" smtClean="0"/>
              <a:t>‹#›</a:t>
            </a:fld>
            <a:endParaRPr lang="en-US"/>
          </a:p>
        </p:txBody>
      </p:sp>
    </p:spTree>
    <p:extLst>
      <p:ext uri="{BB962C8B-B14F-4D97-AF65-F5344CB8AC3E}">
        <p14:creationId xmlns:p14="http://schemas.microsoft.com/office/powerpoint/2010/main" val="335248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7F7EA0-2A81-4E86-830A-5E6001D9094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B68245-DAC2-44AA-847A-19385A86F5E3}" type="slidenum">
              <a:rPr lang="en-US" smtClean="0"/>
              <a:t>‹#›</a:t>
            </a:fld>
            <a:endParaRPr lang="en-US"/>
          </a:p>
        </p:txBody>
      </p:sp>
    </p:spTree>
    <p:extLst>
      <p:ext uri="{BB962C8B-B14F-4D97-AF65-F5344CB8AC3E}">
        <p14:creationId xmlns:p14="http://schemas.microsoft.com/office/powerpoint/2010/main" val="8945149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7F7EA0-2A81-4E86-830A-5E6001D9094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B68245-DAC2-44AA-847A-19385A86F5E3}" type="slidenum">
              <a:rPr lang="en-US" smtClean="0"/>
              <a:t>‹#›</a:t>
            </a:fld>
            <a:endParaRPr lang="en-US"/>
          </a:p>
        </p:txBody>
      </p:sp>
    </p:spTree>
    <p:extLst>
      <p:ext uri="{BB962C8B-B14F-4D97-AF65-F5344CB8AC3E}">
        <p14:creationId xmlns:p14="http://schemas.microsoft.com/office/powerpoint/2010/main" val="2886211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7F7EA0-2A81-4E86-830A-5E6001D9094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4B68245-DAC2-44AA-847A-19385A86F5E3}" type="slidenum">
              <a:rPr lang="en-US" smtClean="0"/>
              <a:t>‹#›</a:t>
            </a:fld>
            <a:endParaRPr lang="en-US"/>
          </a:p>
        </p:txBody>
      </p:sp>
    </p:spTree>
    <p:extLst>
      <p:ext uri="{BB962C8B-B14F-4D97-AF65-F5344CB8AC3E}">
        <p14:creationId xmlns:p14="http://schemas.microsoft.com/office/powerpoint/2010/main" val="11043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7F7EA0-2A81-4E86-830A-5E6001D9094E}" type="datetimeFigureOut">
              <a:rPr lang="en-US" smtClean="0"/>
              <a:t>9/10/2018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4B68245-DAC2-44AA-847A-19385A86F5E3}" type="slidenum">
              <a:rPr lang="en-US" smtClean="0"/>
              <a:t>‹#›</a:t>
            </a:fld>
            <a:endParaRPr lang="en-US"/>
          </a:p>
        </p:txBody>
      </p:sp>
    </p:spTree>
    <p:extLst>
      <p:ext uri="{BB962C8B-B14F-4D97-AF65-F5344CB8AC3E}">
        <p14:creationId xmlns:p14="http://schemas.microsoft.com/office/powerpoint/2010/main" val="4001071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77F7EA0-2A81-4E86-830A-5E6001D9094E}"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4B68245-DAC2-44AA-847A-19385A86F5E3}" type="slidenum">
              <a:rPr lang="en-US" smtClean="0"/>
              <a:t>‹#›</a:t>
            </a:fld>
            <a:endParaRPr lang="en-US"/>
          </a:p>
        </p:txBody>
      </p:sp>
    </p:spTree>
    <p:extLst>
      <p:ext uri="{BB962C8B-B14F-4D97-AF65-F5344CB8AC3E}">
        <p14:creationId xmlns:p14="http://schemas.microsoft.com/office/powerpoint/2010/main" val="3118519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77F7EA0-2A81-4E86-830A-5E6001D9094E}" type="datetimeFigureOut">
              <a:rPr lang="en-US" smtClean="0"/>
              <a:t>9/10/2018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4B68245-DAC2-44AA-847A-19385A86F5E3}" type="slidenum">
              <a:rPr lang="en-US" smtClean="0"/>
              <a:t>‹#›</a:t>
            </a:fld>
            <a:endParaRPr lang="en-US"/>
          </a:p>
        </p:txBody>
      </p:sp>
    </p:spTree>
    <p:extLst>
      <p:ext uri="{BB962C8B-B14F-4D97-AF65-F5344CB8AC3E}">
        <p14:creationId xmlns:p14="http://schemas.microsoft.com/office/powerpoint/2010/main" val="273257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77F7EA0-2A81-4E86-830A-5E6001D9094E}" type="datetimeFigureOut">
              <a:rPr lang="en-US" smtClean="0"/>
              <a:t>9/10/2018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4B68245-DAC2-44AA-847A-19385A86F5E3}" type="slidenum">
              <a:rPr lang="en-US" smtClean="0"/>
              <a:t>‹#›</a:t>
            </a:fld>
            <a:endParaRPr lang="en-US"/>
          </a:p>
        </p:txBody>
      </p:sp>
    </p:spTree>
    <p:extLst>
      <p:ext uri="{BB962C8B-B14F-4D97-AF65-F5344CB8AC3E}">
        <p14:creationId xmlns:p14="http://schemas.microsoft.com/office/powerpoint/2010/main" val="1333010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F7EA0-2A81-4E86-830A-5E6001D9094E}" type="datetimeFigureOut">
              <a:rPr lang="en-US" smtClean="0"/>
              <a:t>9/10/2018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4B68245-DAC2-44AA-847A-19385A86F5E3}" type="slidenum">
              <a:rPr lang="en-US" smtClean="0"/>
              <a:t>‹#›</a:t>
            </a:fld>
            <a:endParaRPr lang="en-US"/>
          </a:p>
        </p:txBody>
      </p:sp>
    </p:spTree>
    <p:extLst>
      <p:ext uri="{BB962C8B-B14F-4D97-AF65-F5344CB8AC3E}">
        <p14:creationId xmlns:p14="http://schemas.microsoft.com/office/powerpoint/2010/main" val="3125433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F7EA0-2A81-4E86-830A-5E6001D9094E}"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4B68245-DAC2-44AA-847A-19385A86F5E3}" type="slidenum">
              <a:rPr lang="en-US" smtClean="0"/>
              <a:t>‹#›</a:t>
            </a:fld>
            <a:endParaRPr lang="en-US"/>
          </a:p>
        </p:txBody>
      </p:sp>
    </p:spTree>
    <p:extLst>
      <p:ext uri="{BB962C8B-B14F-4D97-AF65-F5344CB8AC3E}">
        <p14:creationId xmlns:p14="http://schemas.microsoft.com/office/powerpoint/2010/main" val="1742175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F7EA0-2A81-4E86-830A-5E6001D9094E}" type="datetimeFigureOut">
              <a:rPr lang="en-US" smtClean="0"/>
              <a:t>9/10/2018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4B68245-DAC2-44AA-847A-19385A86F5E3}" type="slidenum">
              <a:rPr lang="en-US" smtClean="0"/>
              <a:t>‹#›</a:t>
            </a:fld>
            <a:endParaRPr lang="en-US"/>
          </a:p>
        </p:txBody>
      </p:sp>
    </p:spTree>
    <p:extLst>
      <p:ext uri="{BB962C8B-B14F-4D97-AF65-F5344CB8AC3E}">
        <p14:creationId xmlns:p14="http://schemas.microsoft.com/office/powerpoint/2010/main" val="1768300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77F7EA0-2A81-4E86-830A-5E6001D9094E}" type="datetimeFigureOut">
              <a:rPr lang="en-US" smtClean="0"/>
              <a:t>9/10/2018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4B68245-DAC2-44AA-847A-19385A86F5E3}" type="slidenum">
              <a:rPr lang="en-US" smtClean="0"/>
              <a:t>‹#›</a:t>
            </a:fld>
            <a:endParaRPr lang="en-US"/>
          </a:p>
        </p:txBody>
      </p:sp>
    </p:spTree>
    <p:extLst>
      <p:ext uri="{BB962C8B-B14F-4D97-AF65-F5344CB8AC3E}">
        <p14:creationId xmlns:p14="http://schemas.microsoft.com/office/powerpoint/2010/main" val="197306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BASIC </a:t>
            </a:r>
            <a:r>
              <a:rPr lang="en-US" dirty="0"/>
              <a:t>CIVIL ENGINEERING</a:t>
            </a:r>
            <a:br>
              <a:rPr lang="en-US" dirty="0"/>
            </a:br>
            <a:r>
              <a:rPr lang="en-US" dirty="0" smtClean="0"/>
              <a:t>CVE 301</a:t>
            </a:r>
            <a:endParaRPr lang="en-US" dirty="0"/>
          </a:p>
        </p:txBody>
      </p:sp>
      <p:sp>
        <p:nvSpPr>
          <p:cNvPr id="3" name="Subtitle 2"/>
          <p:cNvSpPr>
            <a:spLocks noGrp="1"/>
          </p:cNvSpPr>
          <p:nvPr>
            <p:ph type="subTitle" idx="1"/>
          </p:nvPr>
        </p:nvSpPr>
        <p:spPr>
          <a:xfrm>
            <a:off x="2589213" y="4777379"/>
            <a:ext cx="8915399" cy="1502651"/>
          </a:xfrm>
        </p:spPr>
        <p:txBody>
          <a:bodyPr>
            <a:normAutofit/>
          </a:bodyPr>
          <a:lstStyle/>
          <a:p>
            <a:pPr algn="ctr"/>
            <a:r>
              <a:rPr lang="en-US" dirty="0" smtClean="0">
                <a:latin typeface="Algerian" panose="04020705040A02060702" pitchFamily="82" charset="0"/>
              </a:rPr>
              <a:t>ENGR.</a:t>
            </a:r>
            <a:r>
              <a:rPr lang="en-US" dirty="0" smtClean="0">
                <a:latin typeface="Algerian" panose="04020705040A02060702" pitchFamily="82" charset="0"/>
              </a:rPr>
              <a:t> </a:t>
            </a:r>
            <a:r>
              <a:rPr lang="en-US" dirty="0" smtClean="0">
                <a:latin typeface="Algerian" panose="04020705040A02060702" pitchFamily="82" charset="0"/>
              </a:rPr>
              <a:t>VICTOR </a:t>
            </a:r>
            <a:r>
              <a:rPr lang="en-US" dirty="0" smtClean="0">
                <a:latin typeface="Algerian" panose="04020705040A02060702" pitchFamily="82" charset="0"/>
              </a:rPr>
              <a:t>B. ADEBAYO </a:t>
            </a:r>
            <a:r>
              <a:rPr lang="en-US" dirty="0" err="1" smtClean="0">
                <a:latin typeface="Algerian" panose="04020705040A02060702" pitchFamily="82" charset="0"/>
              </a:rPr>
              <a:t>Msc</a:t>
            </a:r>
            <a:r>
              <a:rPr lang="en-US" dirty="0" smtClean="0">
                <a:latin typeface="Algerian" panose="04020705040A02060702" pitchFamily="82" charset="0"/>
              </a:rPr>
              <a:t>, </a:t>
            </a:r>
            <a:r>
              <a:rPr lang="en-US" dirty="0" err="1" smtClean="0">
                <a:latin typeface="Algerian" panose="04020705040A02060702" pitchFamily="82" charset="0"/>
              </a:rPr>
              <a:t>Reng</a:t>
            </a:r>
            <a:endParaRPr lang="en-US" dirty="0" smtClean="0">
              <a:latin typeface="Algerian" panose="04020705040A02060702" pitchFamily="82" charset="0"/>
            </a:endParaRPr>
          </a:p>
          <a:p>
            <a:pPr algn="ctr"/>
            <a:r>
              <a:rPr lang="en-US" dirty="0" smtClean="0">
                <a:latin typeface="Algerian" panose="04020705040A02060702" pitchFamily="82" charset="0"/>
              </a:rPr>
              <a:t>CIVIL ENGINEERING DEPARTMENT</a:t>
            </a:r>
          </a:p>
          <a:p>
            <a:pPr algn="ctr"/>
            <a:r>
              <a:rPr lang="en-US" dirty="0" smtClean="0">
                <a:latin typeface="Algerian" panose="04020705040A02060702" pitchFamily="82" charset="0"/>
              </a:rPr>
              <a:t>COLLEGE OF ENGINEERING</a:t>
            </a:r>
            <a:endParaRPr lang="en-US" dirty="0">
              <a:latin typeface="Algerian" panose="04020705040A02060702" pitchFamily="82" charset="0"/>
            </a:endParaRPr>
          </a:p>
        </p:txBody>
      </p:sp>
    </p:spTree>
    <p:extLst>
      <p:ext uri="{BB962C8B-B14F-4D97-AF65-F5344CB8AC3E}">
        <p14:creationId xmlns:p14="http://schemas.microsoft.com/office/powerpoint/2010/main" val="2335601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81996"/>
          </a:xfrm>
        </p:spPr>
        <p:txBody>
          <a:bodyPr>
            <a:normAutofit fontScale="90000"/>
          </a:bodyPr>
          <a:lstStyle/>
          <a:p>
            <a:pPr algn="ctr"/>
            <a:r>
              <a:rPr lang="en-US" dirty="0" smtClean="0"/>
              <a:t>BASIC </a:t>
            </a:r>
            <a:r>
              <a:rPr lang="en-US" dirty="0"/>
              <a:t>AREAS IN CIVIL ENGINEERING</a:t>
            </a:r>
            <a:br>
              <a:rPr lang="en-US" dirty="0"/>
            </a:br>
            <a:endParaRPr lang="en-US" dirty="0"/>
          </a:p>
        </p:txBody>
      </p:sp>
      <p:sp>
        <p:nvSpPr>
          <p:cNvPr id="3" name="Content Placeholder 2"/>
          <p:cNvSpPr>
            <a:spLocks noGrp="1"/>
          </p:cNvSpPr>
          <p:nvPr>
            <p:ph idx="1"/>
          </p:nvPr>
        </p:nvSpPr>
        <p:spPr>
          <a:xfrm>
            <a:off x="2589212" y="1406106"/>
            <a:ext cx="8915400" cy="5124090"/>
          </a:xfrm>
        </p:spPr>
        <p:txBody>
          <a:bodyPr>
            <a:normAutofit/>
          </a:bodyPr>
          <a:lstStyle/>
          <a:p>
            <a:r>
              <a:rPr lang="en-US" sz="2800" dirty="0" smtClean="0"/>
              <a:t>Civil </a:t>
            </a:r>
            <a:r>
              <a:rPr lang="en-US" sz="2800" dirty="0"/>
              <a:t>engineering is a very vast field. It can be classified into:</a:t>
            </a:r>
          </a:p>
          <a:p>
            <a:r>
              <a:rPr lang="en-US" sz="2800" dirty="0" smtClean="0"/>
              <a:t>Surveying</a:t>
            </a:r>
            <a:endParaRPr lang="en-US" sz="2800" dirty="0"/>
          </a:p>
          <a:p>
            <a:r>
              <a:rPr lang="en-US" sz="2800" dirty="0" smtClean="0"/>
              <a:t>Construction </a:t>
            </a:r>
            <a:r>
              <a:rPr lang="en-US" sz="2800" dirty="0"/>
              <a:t>engineering</a:t>
            </a:r>
          </a:p>
          <a:p>
            <a:r>
              <a:rPr lang="en-US" sz="2800" dirty="0" smtClean="0"/>
              <a:t>Structural </a:t>
            </a:r>
            <a:r>
              <a:rPr lang="en-US" sz="2800" dirty="0"/>
              <a:t>engineering</a:t>
            </a:r>
          </a:p>
          <a:p>
            <a:r>
              <a:rPr lang="en-US" sz="2800" dirty="0" smtClean="0"/>
              <a:t>Earthquake </a:t>
            </a:r>
            <a:r>
              <a:rPr lang="en-US" sz="2800" dirty="0"/>
              <a:t>engineering</a:t>
            </a:r>
          </a:p>
          <a:p>
            <a:r>
              <a:rPr lang="en-US" sz="2800" dirty="0" smtClean="0"/>
              <a:t>Geotechnical </a:t>
            </a:r>
            <a:r>
              <a:rPr lang="en-US" sz="2800" dirty="0"/>
              <a:t>and foundation engineering</a:t>
            </a:r>
          </a:p>
          <a:p>
            <a:r>
              <a:rPr lang="en-US" sz="2800" dirty="0" smtClean="0"/>
              <a:t>Quantity </a:t>
            </a:r>
            <a:r>
              <a:rPr lang="en-US" sz="2800" dirty="0"/>
              <a:t>surveying</a:t>
            </a:r>
          </a:p>
          <a:p>
            <a:r>
              <a:rPr lang="en-US" sz="2800" dirty="0" smtClean="0"/>
              <a:t>Fluid </a:t>
            </a:r>
            <a:r>
              <a:rPr lang="en-US" sz="2800" dirty="0"/>
              <a:t>mechanics</a:t>
            </a:r>
          </a:p>
          <a:p>
            <a:endParaRPr lang="en-US" dirty="0"/>
          </a:p>
        </p:txBody>
      </p:sp>
    </p:spTree>
    <p:extLst>
      <p:ext uri="{BB962C8B-B14F-4D97-AF65-F5344CB8AC3E}">
        <p14:creationId xmlns:p14="http://schemas.microsoft.com/office/powerpoint/2010/main" val="3930679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38864"/>
          </a:xfrm>
        </p:spPr>
        <p:txBody>
          <a:bodyPr>
            <a:normAutofit fontScale="90000"/>
          </a:bodyPr>
          <a:lstStyle/>
          <a:p>
            <a:pPr algn="ctr"/>
            <a:r>
              <a:rPr lang="en-US" dirty="0"/>
              <a:t>BASIC AREAS IN CIVIL ENGINEERING</a:t>
            </a:r>
            <a:br>
              <a:rPr lang="en-US" dirty="0"/>
            </a:br>
            <a:endParaRPr lang="en-US" dirty="0"/>
          </a:p>
        </p:txBody>
      </p:sp>
      <p:sp>
        <p:nvSpPr>
          <p:cNvPr id="3" name="Content Placeholder 2"/>
          <p:cNvSpPr>
            <a:spLocks noGrp="1"/>
          </p:cNvSpPr>
          <p:nvPr>
            <p:ph idx="1"/>
          </p:nvPr>
        </p:nvSpPr>
        <p:spPr>
          <a:xfrm>
            <a:off x="2589212" y="1639019"/>
            <a:ext cx="8915400" cy="4744527"/>
          </a:xfrm>
        </p:spPr>
        <p:txBody>
          <a:bodyPr/>
          <a:lstStyle/>
          <a:p>
            <a:r>
              <a:rPr lang="en-US" sz="3200" dirty="0" smtClean="0"/>
              <a:t>Irrigation </a:t>
            </a:r>
            <a:r>
              <a:rPr lang="en-US" sz="3200" dirty="0"/>
              <a:t>engineering</a:t>
            </a:r>
          </a:p>
          <a:p>
            <a:r>
              <a:rPr lang="en-US" sz="3200" dirty="0" smtClean="0"/>
              <a:t>Transportation </a:t>
            </a:r>
            <a:r>
              <a:rPr lang="en-US" sz="3200" dirty="0"/>
              <a:t>engineering</a:t>
            </a:r>
          </a:p>
          <a:p>
            <a:r>
              <a:rPr lang="en-US" sz="3200" dirty="0" smtClean="0"/>
              <a:t>Environmental </a:t>
            </a:r>
            <a:r>
              <a:rPr lang="en-US" sz="3200" dirty="0"/>
              <a:t>engineering</a:t>
            </a:r>
          </a:p>
          <a:p>
            <a:r>
              <a:rPr lang="en-US" sz="3200" dirty="0" smtClean="0"/>
              <a:t>Town </a:t>
            </a:r>
            <a:r>
              <a:rPr lang="en-US" sz="3200" dirty="0"/>
              <a:t>planning</a:t>
            </a:r>
          </a:p>
          <a:p>
            <a:r>
              <a:rPr lang="en-US" sz="3200" dirty="0" smtClean="0"/>
              <a:t>Infrastructural </a:t>
            </a:r>
            <a:r>
              <a:rPr lang="en-US" sz="3200" dirty="0"/>
              <a:t>development</a:t>
            </a:r>
          </a:p>
          <a:p>
            <a:r>
              <a:rPr lang="en-US" sz="3200" dirty="0" smtClean="0"/>
              <a:t>Project </a:t>
            </a:r>
            <a:r>
              <a:rPr lang="en-US" sz="3200" dirty="0"/>
              <a:t>management</a:t>
            </a:r>
          </a:p>
          <a:p>
            <a:r>
              <a:rPr lang="en-US" sz="3200" dirty="0" smtClean="0"/>
              <a:t>Remote </a:t>
            </a:r>
            <a:r>
              <a:rPr lang="en-US" sz="3200" dirty="0"/>
              <a:t>sensing</a:t>
            </a:r>
          </a:p>
          <a:p>
            <a:endParaRPr lang="en-US" dirty="0"/>
          </a:p>
        </p:txBody>
      </p:sp>
    </p:spTree>
    <p:extLst>
      <p:ext uri="{BB962C8B-B14F-4D97-AF65-F5344CB8AC3E}">
        <p14:creationId xmlns:p14="http://schemas.microsoft.com/office/powerpoint/2010/main" val="39162221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58041"/>
          </a:xfrm>
        </p:spPr>
        <p:txBody>
          <a:bodyPr>
            <a:normAutofit fontScale="90000"/>
          </a:bodyPr>
          <a:lstStyle/>
          <a:p>
            <a:r>
              <a:rPr lang="en-US" dirty="0" smtClean="0"/>
              <a:t>IMPORTANCE </a:t>
            </a:r>
            <a:r>
              <a:rPr lang="en-US" dirty="0"/>
              <a:t>OF AN INTERDISCIPLINARY APPROACH</a:t>
            </a:r>
            <a:br>
              <a:rPr lang="en-US" dirty="0"/>
            </a:br>
            <a:endParaRPr lang="en-US" dirty="0"/>
          </a:p>
        </p:txBody>
      </p:sp>
      <p:sp>
        <p:nvSpPr>
          <p:cNvPr id="3" name="Content Placeholder 2"/>
          <p:cNvSpPr>
            <a:spLocks noGrp="1"/>
          </p:cNvSpPr>
          <p:nvPr>
            <p:ph idx="1"/>
          </p:nvPr>
        </p:nvSpPr>
        <p:spPr>
          <a:xfrm>
            <a:off x="2589212" y="1682151"/>
            <a:ext cx="8915400" cy="5175850"/>
          </a:xfrm>
        </p:spPr>
        <p:txBody>
          <a:bodyPr>
            <a:noAutofit/>
          </a:bodyPr>
          <a:lstStyle/>
          <a:p>
            <a:pPr algn="just"/>
            <a:r>
              <a:rPr lang="en-US" sz="2000" dirty="0" smtClean="0"/>
              <a:t>Infrastructure </a:t>
            </a:r>
            <a:r>
              <a:rPr lang="en-US" sz="2000" dirty="0"/>
              <a:t>facility includes suitable electricity supply. Internet and telephones are also desirable features.</a:t>
            </a:r>
          </a:p>
          <a:p>
            <a:pPr algn="just"/>
            <a:r>
              <a:rPr lang="en-US" sz="2000" dirty="0"/>
              <a:t>Educational facility also forms part of infrastructure. The proximity of good primary and secondary schools to residential areas is desirable. Collegiate and professional education also form part of infrastructure of a </a:t>
            </a:r>
            <a:r>
              <a:rPr lang="en-US" sz="2000" dirty="0" smtClean="0"/>
              <a:t>city. Good </a:t>
            </a:r>
            <a:r>
              <a:rPr lang="en-US" sz="2000" dirty="0"/>
              <a:t>health care is a necessity. Good primary health centres, specialized hospitals and clinical facilities add to the infrastructure facilities.</a:t>
            </a:r>
          </a:p>
          <a:p>
            <a:pPr algn="just"/>
            <a:r>
              <a:rPr lang="en-US" sz="2000" dirty="0"/>
              <a:t>If a city/town has good infrastructure, it satisfies a citizen and he contributes to the development activity of the nation well. Many private entrepreneurs start industries and other economical activities. Employment opportunities increase and there is all round development.</a:t>
            </a:r>
          </a:p>
          <a:p>
            <a:pPr algn="just"/>
            <a:r>
              <a:rPr lang="en-US" sz="2000" dirty="0"/>
              <a:t>Hence there is need for civil engineers to interact with the following people and plan the civil engineering infrastructure facilities.</a:t>
            </a:r>
          </a:p>
          <a:p>
            <a:pPr algn="just"/>
            <a:endParaRPr lang="en-US" sz="2000" dirty="0"/>
          </a:p>
        </p:txBody>
      </p:sp>
    </p:spTree>
    <p:extLst>
      <p:ext uri="{BB962C8B-B14F-4D97-AF65-F5344CB8AC3E}">
        <p14:creationId xmlns:p14="http://schemas.microsoft.com/office/powerpoint/2010/main" val="3616676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71777"/>
          </a:xfrm>
        </p:spPr>
        <p:txBody>
          <a:bodyPr>
            <a:normAutofit fontScale="90000"/>
          </a:bodyPr>
          <a:lstStyle/>
          <a:p>
            <a:r>
              <a:rPr lang="en-US" dirty="0"/>
              <a:t>IMPORTANCE OF AN INTERDISCIPLINARY APPROACH</a:t>
            </a:r>
          </a:p>
        </p:txBody>
      </p:sp>
      <p:sp>
        <p:nvSpPr>
          <p:cNvPr id="3" name="Content Placeholder 2"/>
          <p:cNvSpPr>
            <a:spLocks noGrp="1"/>
          </p:cNvSpPr>
          <p:nvPr>
            <p:ph idx="1"/>
          </p:nvPr>
        </p:nvSpPr>
        <p:spPr>
          <a:xfrm>
            <a:off x="2589212" y="1595887"/>
            <a:ext cx="8915400" cy="4994693"/>
          </a:xfrm>
        </p:spPr>
        <p:txBody>
          <a:bodyPr>
            <a:normAutofit lnSpcReduction="10000"/>
          </a:bodyPr>
          <a:lstStyle/>
          <a:p>
            <a:pPr algn="just"/>
            <a:r>
              <a:rPr lang="en-US" sz="3600" dirty="0"/>
              <a:t>Architects and town planners.</a:t>
            </a:r>
          </a:p>
          <a:p>
            <a:pPr algn="just"/>
            <a:r>
              <a:rPr lang="en-US" sz="3600" dirty="0"/>
              <a:t>Electrical engineers.</a:t>
            </a:r>
          </a:p>
          <a:p>
            <a:pPr algn="just"/>
            <a:r>
              <a:rPr lang="en-US" sz="3600" dirty="0"/>
              <a:t>Electronic engineers.</a:t>
            </a:r>
          </a:p>
          <a:p>
            <a:r>
              <a:rPr lang="en-US" sz="3600" dirty="0" smtClean="0"/>
              <a:t>Mechanical </a:t>
            </a:r>
            <a:r>
              <a:rPr lang="en-US" sz="3600" dirty="0"/>
              <a:t>and automobile engineers.</a:t>
            </a:r>
          </a:p>
          <a:p>
            <a:r>
              <a:rPr lang="en-US" sz="3600" dirty="0" smtClean="0"/>
              <a:t>Doctors </a:t>
            </a:r>
            <a:r>
              <a:rPr lang="en-US" sz="3600" dirty="0"/>
              <a:t>and health care officers.</a:t>
            </a:r>
          </a:p>
          <a:p>
            <a:r>
              <a:rPr lang="en-US" sz="3600" dirty="0" smtClean="0"/>
              <a:t>Educationalists</a:t>
            </a:r>
            <a:r>
              <a:rPr lang="en-US" sz="3600" dirty="0"/>
              <a:t>.</a:t>
            </a:r>
          </a:p>
          <a:p>
            <a:r>
              <a:rPr lang="en-US" sz="3600" dirty="0" smtClean="0"/>
              <a:t>Municipal </a:t>
            </a:r>
            <a:r>
              <a:rPr lang="en-US" sz="3600" dirty="0"/>
              <a:t>officers</a:t>
            </a:r>
            <a:r>
              <a:rPr lang="en-US" sz="3600" dirty="0" smtClean="0"/>
              <a:t>.</a:t>
            </a:r>
            <a:endParaRPr lang="en-US" sz="3600" dirty="0"/>
          </a:p>
          <a:p>
            <a:endParaRPr lang="en-US" dirty="0"/>
          </a:p>
        </p:txBody>
      </p:sp>
    </p:spTree>
    <p:extLst>
      <p:ext uri="{BB962C8B-B14F-4D97-AF65-F5344CB8AC3E}">
        <p14:creationId xmlns:p14="http://schemas.microsoft.com/office/powerpoint/2010/main" val="16732502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93631"/>
            <a:ext cx="8915400" cy="5831456"/>
          </a:xfrm>
        </p:spPr>
        <p:txBody>
          <a:bodyPr>
            <a:normAutofit/>
          </a:bodyPr>
          <a:lstStyle/>
          <a:p>
            <a:r>
              <a:rPr lang="en-US" sz="3200" dirty="0"/>
              <a:t>Thus civil engineers should understand importance of an interdisciplinary approach in their planning and construction activities so that there is no complaints from any corner of the society.</a:t>
            </a:r>
          </a:p>
          <a:p>
            <a:r>
              <a:rPr lang="en-US" sz="3200" dirty="0"/>
              <a:t>It should be noted that correcting mistakes is always costly and time consuming. A little bit extra care will avoid such mistakes.</a:t>
            </a:r>
          </a:p>
          <a:p>
            <a:endParaRPr lang="en-US" dirty="0"/>
          </a:p>
        </p:txBody>
      </p:sp>
    </p:spTree>
    <p:extLst>
      <p:ext uri="{BB962C8B-B14F-4D97-AF65-F5344CB8AC3E}">
        <p14:creationId xmlns:p14="http://schemas.microsoft.com/office/powerpoint/2010/main" val="9596496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5128"/>
          </a:xfrm>
        </p:spPr>
        <p:txBody>
          <a:bodyPr/>
          <a:lstStyle/>
          <a:p>
            <a:pPr algn="ctr"/>
            <a:r>
              <a:rPr lang="en-US" dirty="0" smtClean="0"/>
              <a:t>QUIZ (3MINS)</a:t>
            </a:r>
            <a:endParaRPr lang="en-US" dirty="0"/>
          </a:p>
        </p:txBody>
      </p:sp>
      <p:sp>
        <p:nvSpPr>
          <p:cNvPr id="3" name="Content Placeholder 2"/>
          <p:cNvSpPr>
            <a:spLocks noGrp="1"/>
          </p:cNvSpPr>
          <p:nvPr>
            <p:ph idx="1"/>
          </p:nvPr>
        </p:nvSpPr>
        <p:spPr>
          <a:xfrm>
            <a:off x="2589212" y="1285336"/>
            <a:ext cx="8915400" cy="4951562"/>
          </a:xfrm>
        </p:spPr>
        <p:txBody>
          <a:bodyPr>
            <a:normAutofit/>
          </a:bodyPr>
          <a:lstStyle/>
          <a:p>
            <a:pPr lvl="0"/>
            <a:r>
              <a:rPr lang="en-US" sz="3200" dirty="0"/>
              <a:t>What is Civil Engineering? Discuss various civil engineering infrastructures required.</a:t>
            </a:r>
          </a:p>
          <a:p>
            <a:pPr lvl="0"/>
            <a:r>
              <a:rPr lang="en-US" sz="3200" dirty="0"/>
              <a:t>Write short notes on:</a:t>
            </a:r>
          </a:p>
          <a:p>
            <a:r>
              <a:rPr lang="en-US" sz="3200" dirty="0"/>
              <a:t> (</a:t>
            </a:r>
            <a:r>
              <a:rPr lang="en-US" sz="3200" dirty="0" err="1"/>
              <a:t>i</a:t>
            </a:r>
            <a:r>
              <a:rPr lang="en-US" sz="3200" dirty="0"/>
              <a:t>) Role of Civil Engineers.</a:t>
            </a:r>
          </a:p>
          <a:p>
            <a:r>
              <a:rPr lang="en-US" sz="3200" dirty="0"/>
              <a:t>(ii) Importance of interdisciplinary approach in the development of infrastructures.</a:t>
            </a:r>
          </a:p>
          <a:p>
            <a:endParaRPr lang="en-US" dirty="0"/>
          </a:p>
        </p:txBody>
      </p:sp>
    </p:spTree>
    <p:extLst>
      <p:ext uri="{BB962C8B-B14F-4D97-AF65-F5344CB8AC3E}">
        <p14:creationId xmlns:p14="http://schemas.microsoft.com/office/powerpoint/2010/main" val="26643420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3369"/>
          </a:xfrm>
        </p:spPr>
        <p:txBody>
          <a:bodyPr/>
          <a:lstStyle/>
          <a:p>
            <a:pPr algn="ctr"/>
            <a:r>
              <a:rPr lang="en-US" dirty="0" smtClean="0"/>
              <a:t>SURVEYING</a:t>
            </a:r>
            <a:endParaRPr lang="en-US" dirty="0"/>
          </a:p>
        </p:txBody>
      </p:sp>
      <p:sp>
        <p:nvSpPr>
          <p:cNvPr id="3" name="Content Placeholder 2"/>
          <p:cNvSpPr>
            <a:spLocks noGrp="1"/>
          </p:cNvSpPr>
          <p:nvPr>
            <p:ph idx="1"/>
          </p:nvPr>
        </p:nvSpPr>
        <p:spPr>
          <a:xfrm>
            <a:off x="2589212" y="1397479"/>
            <a:ext cx="8915400" cy="5218981"/>
          </a:xfrm>
        </p:spPr>
        <p:txBody>
          <a:bodyPr>
            <a:normAutofit fontScale="92500" lnSpcReduction="10000"/>
          </a:bodyPr>
          <a:lstStyle/>
          <a:p>
            <a:r>
              <a:rPr lang="en-US" sz="2800" dirty="0"/>
              <a:t>Surveying is the science of map making. To start any development activity, the relative positions</a:t>
            </a:r>
          </a:p>
          <a:p>
            <a:r>
              <a:rPr lang="en-US" sz="2800" dirty="0"/>
              <a:t>of various objects in the area with respect to horizontal and vertical axes through a reference point</a:t>
            </a:r>
          </a:p>
          <a:p>
            <a:r>
              <a:rPr lang="en-US" sz="2800" dirty="0"/>
              <a:t>is required. This is achieved by surveying the area. Earlier, the conventional instruments like</a:t>
            </a:r>
          </a:p>
          <a:p>
            <a:r>
              <a:rPr lang="en-US" sz="2800" dirty="0"/>
              <a:t>chain, tape and levelling instruments were used. In this electronic era, modern electronic </a:t>
            </a:r>
            <a:r>
              <a:rPr lang="en-US" sz="2800" dirty="0" smtClean="0"/>
              <a:t>equipment</a:t>
            </a:r>
            <a:endParaRPr lang="en-US" sz="2800" dirty="0"/>
          </a:p>
          <a:p>
            <a:r>
              <a:rPr lang="en-US" sz="2800" dirty="0"/>
              <a:t>like electronic distance meters (EDM) and total stations are used, to get more accurate </a:t>
            </a:r>
            <a:r>
              <a:rPr lang="en-US" sz="2800" dirty="0" smtClean="0"/>
              <a:t>results easily</a:t>
            </a:r>
            <a:r>
              <a:rPr lang="en-US" sz="2800" dirty="0"/>
              <a:t>.</a:t>
            </a:r>
          </a:p>
          <a:p>
            <a:endParaRPr lang="en-US" dirty="0"/>
          </a:p>
        </p:txBody>
      </p:sp>
    </p:spTree>
    <p:extLst>
      <p:ext uri="{BB962C8B-B14F-4D97-AF65-F5344CB8AC3E}">
        <p14:creationId xmlns:p14="http://schemas.microsoft.com/office/powerpoint/2010/main" val="915837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73944"/>
            <a:ext cx="8911687" cy="980403"/>
          </a:xfrm>
        </p:spPr>
        <p:txBody>
          <a:bodyPr>
            <a:normAutofit fontScale="90000"/>
          </a:bodyPr>
          <a:lstStyle/>
          <a:p>
            <a:pPr algn="ctr"/>
            <a:r>
              <a:rPr lang="en-US" u="sng" dirty="0"/>
              <a:t>COURSE MODULES/SYNOPSIS</a:t>
            </a:r>
            <a:r>
              <a:rPr lang="en-US" dirty="0"/>
              <a:t/>
            </a:r>
            <a:br>
              <a:rPr lang="en-US" dirty="0"/>
            </a:br>
            <a:endParaRPr lang="en-US" dirty="0"/>
          </a:p>
        </p:txBody>
      </p:sp>
      <p:sp>
        <p:nvSpPr>
          <p:cNvPr id="3" name="Content Placeholder 2"/>
          <p:cNvSpPr>
            <a:spLocks noGrp="1"/>
          </p:cNvSpPr>
          <p:nvPr>
            <p:ph idx="1"/>
          </p:nvPr>
        </p:nvSpPr>
        <p:spPr>
          <a:xfrm>
            <a:off x="2589212" y="974785"/>
            <a:ext cx="8915400" cy="5676182"/>
          </a:xfrm>
        </p:spPr>
        <p:txBody>
          <a:bodyPr>
            <a:normAutofit lnSpcReduction="10000"/>
          </a:bodyPr>
          <a:lstStyle/>
          <a:p>
            <a:pPr lvl="0" algn="just"/>
            <a:r>
              <a:rPr lang="en-US" sz="2000" dirty="0" smtClean="0">
                <a:latin typeface="Times New Roman" panose="02020603050405020304" pitchFamily="18" charset="0"/>
                <a:cs typeface="Times New Roman" panose="02020603050405020304" pitchFamily="18" charset="0"/>
              </a:rPr>
              <a:t>Introduction: The </a:t>
            </a:r>
            <a:r>
              <a:rPr lang="en-US" sz="2000" dirty="0">
                <a:latin typeface="Times New Roman" panose="02020603050405020304" pitchFamily="18" charset="0"/>
                <a:cs typeface="Times New Roman" panose="02020603050405020304" pitchFamily="18" charset="0"/>
              </a:rPr>
              <a:t>meaning of Civil Engineering. Civil engineering and its various specialties.</a:t>
            </a:r>
          </a:p>
          <a:p>
            <a:pPr lvl="0" algn="just"/>
            <a:r>
              <a:rPr lang="en-US" sz="2000" dirty="0">
                <a:latin typeface="Times New Roman" panose="02020603050405020304" pitchFamily="18" charset="0"/>
                <a:cs typeface="Times New Roman" panose="02020603050405020304" pitchFamily="18" charset="0"/>
              </a:rPr>
              <a:t>Site investigation, objective of site investigation, classification of rocks and soils, site organization, geophysical survey and techniques.</a:t>
            </a:r>
          </a:p>
          <a:p>
            <a:pPr lvl="0" algn="just"/>
            <a:r>
              <a:rPr lang="en-US" sz="2000" dirty="0">
                <a:latin typeface="Times New Roman" panose="02020603050405020304" pitchFamily="18" charset="0"/>
                <a:cs typeface="Times New Roman" panose="02020603050405020304" pitchFamily="18" charset="0"/>
              </a:rPr>
              <a:t>Contractor’s plant: Management plant, concreting plant, pile driver plant, crane and hoist, compressed air plant, bituminous mixing plant, pumps and dewatering equipment.</a:t>
            </a:r>
          </a:p>
          <a:p>
            <a:pPr lvl="0" algn="just"/>
            <a:r>
              <a:rPr lang="en-US" sz="2000" dirty="0">
                <a:latin typeface="Times New Roman" panose="02020603050405020304" pitchFamily="18" charset="0"/>
                <a:cs typeface="Times New Roman" panose="02020603050405020304" pitchFamily="18" charset="0"/>
              </a:rPr>
              <a:t>Earthworks, general considerations and planning, site consideration, ground conditions, excavation; bulk, rock, trench and embankment. Ground water control and methods.</a:t>
            </a:r>
          </a:p>
          <a:p>
            <a:pPr lvl="0" algn="just"/>
            <a:r>
              <a:rPr lang="en-US" sz="2000" dirty="0">
                <a:latin typeface="Times New Roman" panose="02020603050405020304" pitchFamily="18" charset="0"/>
                <a:cs typeface="Times New Roman" panose="02020603050405020304" pitchFamily="18" charset="0"/>
              </a:rPr>
              <a:t>Roadwork, Bridges, Subways and Airfield construction.</a:t>
            </a:r>
          </a:p>
          <a:p>
            <a:pPr lvl="0" algn="just"/>
            <a:r>
              <a:rPr lang="en-US" sz="2000" dirty="0">
                <a:latin typeface="Times New Roman" panose="02020603050405020304" pitchFamily="18" charset="0"/>
                <a:cs typeface="Times New Roman" panose="02020603050405020304" pitchFamily="18" charset="0"/>
              </a:rPr>
              <a:t>Tunneling and underpinning, piling, diaphragm and retailing wall systems, </a:t>
            </a:r>
            <a:r>
              <a:rPr lang="en-US" sz="2000" dirty="0" err="1">
                <a:latin typeface="Times New Roman" panose="02020603050405020304" pitchFamily="18" charset="0"/>
                <a:cs typeface="Times New Roman" panose="02020603050405020304" pitchFamily="18" charset="0"/>
              </a:rPr>
              <a:t>vibro</a:t>
            </a:r>
            <a:r>
              <a:rPr lang="en-US" sz="2000" dirty="0">
                <a:latin typeface="Times New Roman" panose="02020603050405020304" pitchFamily="18" charset="0"/>
                <a:cs typeface="Times New Roman" panose="02020603050405020304" pitchFamily="18" charset="0"/>
              </a:rPr>
              <a:t>-replacement and </a:t>
            </a:r>
            <a:r>
              <a:rPr lang="en-US" sz="2000" dirty="0" err="1">
                <a:latin typeface="Times New Roman" panose="02020603050405020304" pitchFamily="18" charset="0"/>
                <a:cs typeface="Times New Roman" panose="02020603050405020304" pitchFamily="18" charset="0"/>
              </a:rPr>
              <a:t>vibro</a:t>
            </a:r>
            <a:r>
              <a:rPr lang="en-US" sz="2000" dirty="0">
                <a:latin typeface="Times New Roman" panose="02020603050405020304" pitchFamily="18" charset="0"/>
                <a:cs typeface="Times New Roman" panose="02020603050405020304" pitchFamily="18" charset="0"/>
              </a:rPr>
              <a:t>-compaction.</a:t>
            </a:r>
          </a:p>
          <a:p>
            <a:pPr lvl="0" algn="just"/>
            <a:r>
              <a:rPr lang="en-US" sz="2000" dirty="0">
                <a:latin typeface="Times New Roman" panose="02020603050405020304" pitchFamily="18" charset="0"/>
                <a:cs typeface="Times New Roman" panose="02020603050405020304" pitchFamily="18" charset="0"/>
              </a:rPr>
              <a:t>Marine works; Cofferdams, Caissons, under water foundation construction, sea walls,   docks, jetties, dredging and reclamation.</a:t>
            </a:r>
          </a:p>
          <a:p>
            <a:pPr lvl="0" algn="just"/>
            <a:r>
              <a:rPr lang="en-US" sz="2000" dirty="0">
                <a:latin typeface="Times New Roman" panose="02020603050405020304" pitchFamily="18" charset="0"/>
                <a:cs typeface="Times New Roman" panose="02020603050405020304" pitchFamily="18" charset="0"/>
              </a:rPr>
              <a:t>Revision and preparation for Examination.</a:t>
            </a:r>
          </a:p>
          <a:p>
            <a:endParaRPr lang="en-US" dirty="0"/>
          </a:p>
        </p:txBody>
      </p:sp>
    </p:spTree>
    <p:extLst>
      <p:ext uri="{BB962C8B-B14F-4D97-AF65-F5344CB8AC3E}">
        <p14:creationId xmlns:p14="http://schemas.microsoft.com/office/powerpoint/2010/main" val="2032800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 TO CIVIL ENGINEERING</a:t>
            </a:r>
            <a:br>
              <a:rPr lang="en-US" dirty="0"/>
            </a:br>
            <a:endParaRPr lang="en-US" dirty="0"/>
          </a:p>
        </p:txBody>
      </p:sp>
      <p:sp>
        <p:nvSpPr>
          <p:cNvPr id="3" name="Content Placeholder 2"/>
          <p:cNvSpPr>
            <a:spLocks noGrp="1"/>
          </p:cNvSpPr>
          <p:nvPr>
            <p:ph idx="1"/>
          </p:nvPr>
        </p:nvSpPr>
        <p:spPr>
          <a:xfrm>
            <a:off x="2589212" y="1544127"/>
            <a:ext cx="8915400" cy="4977443"/>
          </a:xfrm>
        </p:spPr>
        <p:txBody>
          <a:bodyPr/>
          <a:lstStyle/>
          <a:p>
            <a:pPr algn="just"/>
            <a:r>
              <a:rPr lang="en-US" sz="2800" dirty="0" smtClean="0"/>
              <a:t>Civil </a:t>
            </a:r>
            <a:r>
              <a:rPr lang="en-US" sz="2800" dirty="0"/>
              <a:t>Engineering is the oldest branch of engineering which is growing right from the stone-age civilization. American Society of Civil Engineering defines civil engineering as the profession in which knowledge of the mathematical and physical sciences gained by study, experience and practice is applied with judgment to develop ways to utilize economically the materials and forces of the nature for the progressive well-being of man.</a:t>
            </a:r>
          </a:p>
          <a:p>
            <a:endParaRPr lang="en-US" dirty="0"/>
          </a:p>
        </p:txBody>
      </p:sp>
    </p:spTree>
    <p:extLst>
      <p:ext uri="{BB962C8B-B14F-4D97-AF65-F5344CB8AC3E}">
        <p14:creationId xmlns:p14="http://schemas.microsoft.com/office/powerpoint/2010/main" val="1185280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CIVIL ENGINEERING INFRASTRUCTURE </a:t>
            </a:r>
            <a:r>
              <a:rPr lang="en-US" dirty="0" smtClean="0"/>
              <a:t>PROJECTS</a:t>
            </a:r>
            <a:endParaRPr lang="en-US" dirty="0"/>
          </a:p>
        </p:txBody>
      </p:sp>
      <p:sp>
        <p:nvSpPr>
          <p:cNvPr id="3" name="Content Placeholder 2"/>
          <p:cNvSpPr>
            <a:spLocks noGrp="1"/>
          </p:cNvSpPr>
          <p:nvPr>
            <p:ph idx="1"/>
          </p:nvPr>
        </p:nvSpPr>
        <p:spPr/>
        <p:txBody>
          <a:bodyPr/>
          <a:lstStyle/>
          <a:p>
            <a:r>
              <a:rPr lang="en-US" sz="3200" dirty="0"/>
              <a:t>The world has realized that a government should not involve itself in production and distribution but develop infrastructure to create an atmosphere for economic development. Civil Engineering activities in the infrastructure development are as under:</a:t>
            </a:r>
          </a:p>
          <a:p>
            <a:pPr marL="0" indent="0">
              <a:buNone/>
            </a:pPr>
            <a:endParaRPr lang="en-US" dirty="0"/>
          </a:p>
        </p:txBody>
      </p:sp>
    </p:spTree>
    <p:extLst>
      <p:ext uri="{BB962C8B-B14F-4D97-AF65-F5344CB8AC3E}">
        <p14:creationId xmlns:p14="http://schemas.microsoft.com/office/powerpoint/2010/main" val="322274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560717"/>
            <a:ext cx="8915400" cy="5615796"/>
          </a:xfrm>
        </p:spPr>
        <p:txBody>
          <a:bodyPr>
            <a:normAutofit/>
          </a:bodyPr>
          <a:lstStyle/>
          <a:p>
            <a:pPr algn="just"/>
            <a:r>
              <a:rPr lang="en-US" sz="4000" dirty="0"/>
              <a:t>1. A good planning of towns and extension areas in the cities is required. Each extension area should be self-sufficient in accommodating offices, educational institutions, markets, hospitals, recreational facility and residential accommodations</a:t>
            </a:r>
          </a:p>
        </p:txBody>
      </p:sp>
    </p:spTree>
    <p:extLst>
      <p:ext uri="{BB962C8B-B14F-4D97-AF65-F5344CB8AC3E}">
        <p14:creationId xmlns:p14="http://schemas.microsoft.com/office/powerpoint/2010/main" val="18310786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491706"/>
            <a:ext cx="8915400" cy="5419516"/>
          </a:xfrm>
        </p:spPr>
        <p:txBody>
          <a:bodyPr>
            <a:noAutofit/>
          </a:bodyPr>
          <a:lstStyle/>
          <a:p>
            <a:r>
              <a:rPr lang="en-US" sz="2800" dirty="0"/>
              <a:t>2. Fast rate of urbanization and increase in the cost of land has forced civil engineers to go for vertical growth in cities. In metropolitan cities, 25 storey buildings have become common.</a:t>
            </a:r>
          </a:p>
          <a:p>
            <a:r>
              <a:rPr lang="en-US" sz="2800" dirty="0"/>
              <a:t>Even in small towns multi-storey buildings have become necessity. These requirements have brought in new building technologies and sophisticated analysis methods. Civil Engineers have to solve the problems of rural areas and poor people also. Low cost housing is the need of the day to make poor people afford their own houses.</a:t>
            </a:r>
          </a:p>
          <a:p>
            <a:endParaRPr lang="en-US" sz="2800" dirty="0"/>
          </a:p>
        </p:txBody>
      </p:sp>
    </p:spTree>
    <p:extLst>
      <p:ext uri="{BB962C8B-B14F-4D97-AF65-F5344CB8AC3E}">
        <p14:creationId xmlns:p14="http://schemas.microsoft.com/office/powerpoint/2010/main" val="2825910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0505" y="362199"/>
            <a:ext cx="8177841" cy="4948149"/>
          </a:xfrm>
          <a:prstGeom prst="rect">
            <a:avLst/>
          </a:prstGeom>
        </p:spPr>
        <p:txBody>
          <a:bodyPr wrap="square">
            <a:spAutoFit/>
          </a:bodyPr>
          <a:lstStyle/>
          <a:p>
            <a:pPr algn="just">
              <a:lnSpc>
                <a:spcPct val="107000"/>
              </a:lnSpc>
              <a:spcAft>
                <a:spcPts val="800"/>
              </a:spcAft>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3. Water is an important need for all living beings. Civil engineers have to exploit various water resources and ensure water supply to urban areas throughout the year. Rural areas need water for agriculture also. Hence civil engineers have to build dams and tanks and bring water to houses through pipes, and to fields through canals and </a:t>
            </a:r>
            <a:r>
              <a:rPr lang="en-US" dirty="0" err="1" smtClean="0">
                <a:effectLst/>
                <a:latin typeface="Times New Roman" panose="02020603050405020304" pitchFamily="18" charset="0"/>
                <a:ea typeface="Calibri" panose="020F0502020204030204" pitchFamily="34" charset="0"/>
                <a:cs typeface="Times New Roman" panose="02020603050405020304" pitchFamily="18" charset="0"/>
              </a:rPr>
              <a:t>distributories</a:t>
            </a: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4. Another important amenity that public require is good roads. Design of appropriate base course thickness, finishing surfaces, cross drainage, design of horizontal and vertical curves are the duties of civil engineers. Proper design of intersection of roads is necessary. </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Construction of culverts, bridges and tunnels became part of road works. Railway is an important long distance facility. Construction of railway lines and railway station is an important infrastructure activity.</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Globalization has resulted in need for building airports and harbours also.</a:t>
            </a:r>
            <a:endParaRPr lang="en-US"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smtClean="0">
                <a:effectLst/>
                <a:latin typeface="Times New Roman" panose="02020603050405020304" pitchFamily="18" charset="0"/>
                <a:ea typeface="Calibri" panose="020F0502020204030204" pitchFamily="34" charset="0"/>
                <a:cs typeface="Times New Roman" panose="02020603050405020304" pitchFamily="18" charset="0"/>
              </a:rPr>
              <a:t>5. Other important infrastructural activities of civil engineering are controlling air pollution, noise pollution and land pollution.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8550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92215"/>
          </a:xfrm>
        </p:spPr>
        <p:txBody>
          <a:bodyPr>
            <a:normAutofit fontScale="90000"/>
          </a:bodyPr>
          <a:lstStyle/>
          <a:p>
            <a:pPr algn="ctr"/>
            <a:r>
              <a:rPr lang="en-US" dirty="0" smtClean="0"/>
              <a:t>ROLE </a:t>
            </a:r>
            <a:r>
              <a:rPr lang="en-US" dirty="0"/>
              <a:t>OF CIVIL </a:t>
            </a:r>
            <a:r>
              <a:rPr lang="en-US" dirty="0" smtClean="0"/>
              <a:t>ENGINEERS</a:t>
            </a:r>
            <a:endParaRPr lang="en-US" dirty="0"/>
          </a:p>
        </p:txBody>
      </p:sp>
      <p:sp>
        <p:nvSpPr>
          <p:cNvPr id="3" name="Content Placeholder 2"/>
          <p:cNvSpPr>
            <a:spLocks noGrp="1"/>
          </p:cNvSpPr>
          <p:nvPr>
            <p:ph idx="1"/>
          </p:nvPr>
        </p:nvSpPr>
        <p:spPr>
          <a:xfrm>
            <a:off x="2589212" y="1216325"/>
            <a:ext cx="8915400" cy="5175849"/>
          </a:xfrm>
        </p:spPr>
        <p:txBody>
          <a:bodyPr>
            <a:normAutofit fontScale="92500" lnSpcReduction="10000"/>
          </a:bodyPr>
          <a:lstStyle/>
          <a:p>
            <a:r>
              <a:rPr lang="en-US" sz="2800" dirty="0" smtClean="0"/>
              <a:t>A </a:t>
            </a:r>
            <a:r>
              <a:rPr lang="en-US" sz="2800" dirty="0"/>
              <a:t>civil engineer has to conceive, plan, estimate, get approval, create and maintain all civil engineering infrastructure activities. Civil engineer has a very important role in the development of the following infrastructures:</a:t>
            </a:r>
          </a:p>
          <a:p>
            <a:r>
              <a:rPr lang="en-US" sz="2800" dirty="0"/>
              <a:t>1. Measure and map the earth’s surface.</a:t>
            </a:r>
          </a:p>
          <a:p>
            <a:r>
              <a:rPr lang="en-US" sz="2800" dirty="0"/>
              <a:t>2. Plan and develop extensions of towns and cities.</a:t>
            </a:r>
          </a:p>
          <a:p>
            <a:r>
              <a:rPr lang="en-US" sz="2800" dirty="0"/>
              <a:t>3. Build the suitable structures for the rural and urban areas for various utilities.</a:t>
            </a:r>
          </a:p>
          <a:p>
            <a:r>
              <a:rPr lang="en-US" sz="2800" dirty="0"/>
              <a:t>4. Build the tanks and dams to exploit water resources.</a:t>
            </a:r>
          </a:p>
          <a:p>
            <a:r>
              <a:rPr lang="en-US" sz="2800" dirty="0"/>
              <a:t>5. Build river navigation and flood control projects.</a:t>
            </a:r>
          </a:p>
          <a:p>
            <a:endParaRPr lang="en-US" dirty="0"/>
          </a:p>
        </p:txBody>
      </p:sp>
    </p:spTree>
    <p:extLst>
      <p:ext uri="{BB962C8B-B14F-4D97-AF65-F5344CB8AC3E}">
        <p14:creationId xmlns:p14="http://schemas.microsoft.com/office/powerpoint/2010/main" val="1394018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21611"/>
          </a:xfrm>
        </p:spPr>
        <p:txBody>
          <a:bodyPr/>
          <a:lstStyle/>
          <a:p>
            <a:pPr algn="ctr"/>
            <a:r>
              <a:rPr lang="en-US" dirty="0"/>
              <a:t>ROLE OF CIVIL ENGINEERS</a:t>
            </a:r>
          </a:p>
        </p:txBody>
      </p:sp>
      <p:sp>
        <p:nvSpPr>
          <p:cNvPr id="3" name="Content Placeholder 2"/>
          <p:cNvSpPr>
            <a:spLocks noGrp="1"/>
          </p:cNvSpPr>
          <p:nvPr>
            <p:ph idx="1"/>
          </p:nvPr>
        </p:nvSpPr>
        <p:spPr>
          <a:xfrm>
            <a:off x="2589212" y="1345721"/>
            <a:ext cx="8915400" cy="5149970"/>
          </a:xfrm>
        </p:spPr>
        <p:txBody>
          <a:bodyPr>
            <a:normAutofit fontScale="85000" lnSpcReduction="10000"/>
          </a:bodyPr>
          <a:lstStyle/>
          <a:p>
            <a:r>
              <a:rPr lang="en-US" sz="2800" dirty="0"/>
              <a:t>6. Build canals and distributaries to take water to agricultural fields.</a:t>
            </a:r>
          </a:p>
          <a:p>
            <a:r>
              <a:rPr lang="en-US" sz="2800" dirty="0"/>
              <a:t>7. Purify and supply water to needy areas like houses, schools, offices etc.</a:t>
            </a:r>
          </a:p>
          <a:p>
            <a:r>
              <a:rPr lang="en-US" sz="2800" dirty="0"/>
              <a:t>8. Provide and maintain communication systems like roads, railways, harbours and airports.</a:t>
            </a:r>
          </a:p>
          <a:p>
            <a:r>
              <a:rPr lang="en-US" sz="2800" dirty="0"/>
              <a:t>9. Devise systems for control and efficient flow of traffic.</a:t>
            </a:r>
          </a:p>
          <a:p>
            <a:r>
              <a:rPr lang="en-US" sz="2800" dirty="0"/>
              <a:t>10. Provide, build and maintain drainage and waste water disposal system.</a:t>
            </a:r>
          </a:p>
          <a:p>
            <a:r>
              <a:rPr lang="en-US" sz="2800" dirty="0"/>
              <a:t>11. Monitor land, water and air pollution, and take measures to control them. Fast growing industrialization has put heavy responsibilities on civil engineers to preserve and protect environment.</a:t>
            </a:r>
          </a:p>
          <a:p>
            <a:endParaRPr lang="en-US" dirty="0"/>
          </a:p>
        </p:txBody>
      </p:sp>
    </p:spTree>
    <p:extLst>
      <p:ext uri="{BB962C8B-B14F-4D97-AF65-F5344CB8AC3E}">
        <p14:creationId xmlns:p14="http://schemas.microsoft.com/office/powerpoint/2010/main" val="128549381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465</TotalTime>
  <Words>1211</Words>
  <Application>Microsoft Office PowerPoint</Application>
  <PresentationFormat>Widescreen</PresentationFormat>
  <Paragraphs>82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Algerian</vt:lpstr>
      <vt:lpstr>Arial</vt:lpstr>
      <vt:lpstr>Calibri</vt:lpstr>
      <vt:lpstr>Century Gothic</vt:lpstr>
      <vt:lpstr>Times New Roman</vt:lpstr>
      <vt:lpstr>Wingdings 3</vt:lpstr>
      <vt:lpstr>Wisp</vt:lpstr>
      <vt:lpstr>BASIC CIVIL ENGINEERING CVE 301</vt:lpstr>
      <vt:lpstr>COURSE MODULES/SYNOPSIS </vt:lpstr>
      <vt:lpstr>INTRODUCTION TO CIVIL ENGINEERING </vt:lpstr>
      <vt:lpstr>CIVIL ENGINEERING INFRASTRUCTURE PROJECTS</vt:lpstr>
      <vt:lpstr>PowerPoint Presentation</vt:lpstr>
      <vt:lpstr>PowerPoint Presentation</vt:lpstr>
      <vt:lpstr>PowerPoint Presentation</vt:lpstr>
      <vt:lpstr>ROLE OF CIVIL ENGINEERS</vt:lpstr>
      <vt:lpstr>ROLE OF CIVIL ENGINEERS</vt:lpstr>
      <vt:lpstr>BASIC AREAS IN CIVIL ENGINEERING </vt:lpstr>
      <vt:lpstr>BASIC AREAS IN CIVIL ENGINEERING </vt:lpstr>
      <vt:lpstr>IMPORTANCE OF AN INTERDISCIPLINARY APPROACH </vt:lpstr>
      <vt:lpstr>IMPORTANCE OF AN INTERDISCIPLINARY APPROACH</vt:lpstr>
      <vt:lpstr>PowerPoint Presentation</vt:lpstr>
      <vt:lpstr>QUIZ (3MINS)</vt:lpstr>
      <vt:lpstr>SURVEYING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CIVIL ENGINEERING CVE 301</dc:title>
  <dc:creator>DELL</dc:creator>
  <cp:lastModifiedBy>HP</cp:lastModifiedBy>
  <cp:revision>8</cp:revision>
  <dcterms:created xsi:type="dcterms:W3CDTF">2015-10-05T07:30:02Z</dcterms:created>
  <dcterms:modified xsi:type="dcterms:W3CDTF">2018-09-10T09:25:10Z</dcterms:modified>
</cp:coreProperties>
</file>