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1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062214-47BE-436B-9A91-4385DD8DE4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62214-47BE-436B-9A91-4385DD8DE4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62214-47BE-436B-9A91-4385DD8DE4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62214-47BE-436B-9A91-4385DD8DE4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062214-47BE-436B-9A91-4385DD8DE4C2}"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062214-47BE-436B-9A91-4385DD8DE4C2}"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062214-47BE-436B-9A91-4385DD8DE4C2}" type="datetimeFigureOut">
              <a:rPr lang="en-US" smtClean="0"/>
              <a:pPr/>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062214-47BE-436B-9A91-4385DD8DE4C2}" type="datetimeFigureOut">
              <a:rPr lang="en-US" smtClean="0"/>
              <a:pPr/>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062214-47BE-436B-9A91-4385DD8DE4C2}" type="datetimeFigureOut">
              <a:rPr lang="en-US" smtClean="0"/>
              <a:pPr/>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62214-47BE-436B-9A91-4385DD8DE4C2}"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062214-47BE-436B-9A91-4385DD8DE4C2}"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4F0EA-41CE-4ED6-8994-F45FEBDD975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62214-47BE-436B-9A91-4385DD8DE4C2}" type="datetimeFigureOut">
              <a:rPr lang="en-US" smtClean="0"/>
              <a:pPr/>
              <a:t>1/14/2021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4F0EA-41CE-4ED6-8994-F45FEBDD97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 LAW</a:t>
            </a:r>
            <a:endParaRPr lang="en-US" dirty="0"/>
          </a:p>
        </p:txBody>
      </p:sp>
      <p:sp>
        <p:nvSpPr>
          <p:cNvPr id="3" name="Subtitle 2"/>
          <p:cNvSpPr>
            <a:spLocks noGrp="1"/>
          </p:cNvSpPr>
          <p:nvPr>
            <p:ph type="subTitle" idx="1"/>
          </p:nvPr>
        </p:nvSpPr>
        <p:spPr/>
        <p:txBody>
          <a:bodyPr/>
          <a:lstStyle/>
          <a:p>
            <a:r>
              <a:rPr lang="en-US" dirty="0" smtClean="0"/>
              <a:t>DELEGATED LEGISLATION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must be delegation of power</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Before a legislative power is exercised, the delegation of power must have been done. If there is no statute or instrument by which power is delegated, the action/legislation made thereafter shall </a:t>
            </a:r>
            <a:r>
              <a:rPr lang="en-US" dirty="0" smtClean="0"/>
              <a:t>be declared </a:t>
            </a:r>
            <a:r>
              <a:rPr lang="en-US" dirty="0" smtClean="0"/>
              <a:t>null and void and of no effect. See </a:t>
            </a:r>
            <a:r>
              <a:rPr lang="en-US" i="1" dirty="0" smtClean="0">
                <a:solidFill>
                  <a:srgbClr val="FF0000"/>
                </a:solidFill>
              </a:rPr>
              <a:t>A-G </a:t>
            </a:r>
            <a:r>
              <a:rPr lang="en-US" i="1" dirty="0" err="1" smtClean="0">
                <a:solidFill>
                  <a:srgbClr val="FF0000"/>
                </a:solidFill>
              </a:rPr>
              <a:t>Bendel</a:t>
            </a:r>
            <a:r>
              <a:rPr lang="en-US" i="1" dirty="0" smtClean="0">
                <a:solidFill>
                  <a:srgbClr val="FF0000"/>
                </a:solidFill>
              </a:rPr>
              <a:t> v. A-G Fed &amp; 22 ors </a:t>
            </a:r>
            <a:r>
              <a:rPr lang="en-US" dirty="0" smtClean="0">
                <a:solidFill>
                  <a:srgbClr val="FF0000"/>
                </a:solidFill>
              </a:rPr>
              <a:t>(1981) 1 All NLR 85.</a:t>
            </a:r>
            <a:endParaRPr lang="en-US" dirty="0" smtClean="0"/>
          </a:p>
          <a:p>
            <a:pPr algn="just"/>
            <a:r>
              <a:rPr lang="en-US" dirty="0" smtClean="0"/>
              <a:t>This also applies to executive actions. See </a:t>
            </a:r>
            <a:r>
              <a:rPr lang="en-US" i="1" dirty="0" smtClean="0">
                <a:solidFill>
                  <a:srgbClr val="FF0000"/>
                </a:solidFill>
              </a:rPr>
              <a:t>A-G Kaduna State v. Hassan (1985) 2 NWLR (pt. 8) p. 483 SC.</a:t>
            </a:r>
            <a:endParaRPr lang="en-US" i="1"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3600" dirty="0" smtClean="0"/>
              <a:t>There must be proper delegation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For a delegation, in this context, to be lawful, it must fall within the contemplation of the parent legislation. </a:t>
            </a:r>
          </a:p>
          <a:p>
            <a:pPr algn="just"/>
            <a:r>
              <a:rPr lang="en-US" dirty="0" smtClean="0"/>
              <a:t>Thus, in </a:t>
            </a:r>
            <a:r>
              <a:rPr lang="en-US" i="1" dirty="0" smtClean="0">
                <a:solidFill>
                  <a:srgbClr val="FF0000"/>
                </a:solidFill>
              </a:rPr>
              <a:t>NNPC v. </a:t>
            </a:r>
            <a:r>
              <a:rPr lang="en-US" i="1" dirty="0" err="1" smtClean="0">
                <a:solidFill>
                  <a:srgbClr val="FF0000"/>
                </a:solidFill>
              </a:rPr>
              <a:t>Famfa</a:t>
            </a:r>
            <a:r>
              <a:rPr lang="en-US" i="1" dirty="0" smtClean="0">
                <a:solidFill>
                  <a:srgbClr val="FF0000"/>
                </a:solidFill>
              </a:rPr>
              <a:t> Oil Ltd,</a:t>
            </a:r>
            <a:r>
              <a:rPr lang="en-US" dirty="0" smtClean="0"/>
              <a:t> the </a:t>
            </a:r>
            <a:r>
              <a:rPr lang="en-US" i="1" dirty="0" smtClean="0">
                <a:solidFill>
                  <a:srgbClr val="FF0000"/>
                </a:solidFill>
              </a:rPr>
              <a:t>Back-in-Right Regulation o</a:t>
            </a:r>
            <a:r>
              <a:rPr lang="en-US" dirty="0" smtClean="0">
                <a:solidFill>
                  <a:srgbClr val="FF0000"/>
                </a:solidFill>
              </a:rPr>
              <a:t>f 2003</a:t>
            </a:r>
            <a:r>
              <a:rPr lang="en-US" dirty="0" smtClean="0"/>
              <a:t> which was made by a minister in disobedience to the provision of law was nullified by court and the right which he claimed under the illicit law failed. </a:t>
            </a:r>
          </a:p>
          <a:p>
            <a:pPr algn="just"/>
            <a:r>
              <a:rPr lang="en-US" dirty="0" smtClean="0">
                <a:solidFill>
                  <a:srgbClr val="FF0000"/>
                </a:solidFill>
              </a:rPr>
              <a:t>For further reading see Hilary </a:t>
            </a:r>
            <a:r>
              <a:rPr lang="en-US" dirty="0" err="1" smtClean="0">
                <a:solidFill>
                  <a:srgbClr val="FF0000"/>
                </a:solidFill>
              </a:rPr>
              <a:t>Okoeguale</a:t>
            </a:r>
            <a:r>
              <a:rPr lang="en-US" dirty="0" smtClean="0">
                <a:solidFill>
                  <a:srgbClr val="FF0000"/>
                </a:solidFill>
              </a:rPr>
              <a:t>, ‘Strengthening Legislative Controls Over Delegated Legislation in Nigeria,’ </a:t>
            </a:r>
            <a:r>
              <a:rPr lang="en-US" i="1" dirty="0" err="1" smtClean="0">
                <a:solidFill>
                  <a:srgbClr val="FF0000"/>
                </a:solidFill>
              </a:rPr>
              <a:t>Nnamdi</a:t>
            </a:r>
            <a:r>
              <a:rPr lang="en-US" i="1" dirty="0" smtClean="0">
                <a:solidFill>
                  <a:srgbClr val="FF0000"/>
                </a:solidFill>
              </a:rPr>
              <a:t> </a:t>
            </a:r>
            <a:r>
              <a:rPr lang="en-US" i="1" dirty="0" err="1" smtClean="0">
                <a:solidFill>
                  <a:srgbClr val="FF0000"/>
                </a:solidFill>
              </a:rPr>
              <a:t>Azikiwe</a:t>
            </a:r>
            <a:r>
              <a:rPr lang="en-US" i="1" dirty="0" smtClean="0">
                <a:solidFill>
                  <a:srgbClr val="FF0000"/>
                </a:solidFill>
              </a:rPr>
              <a:t> Journal of International Law and Jurisprudence Vol. </a:t>
            </a:r>
            <a:r>
              <a:rPr lang="en-US" dirty="0" smtClean="0">
                <a:solidFill>
                  <a:srgbClr val="FF0000"/>
                </a:solidFill>
              </a:rPr>
              <a:t>10 (2) (2019): 35.</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Delegation must be to an Appropriate person/Authority</a:t>
            </a:r>
            <a:endParaRPr lang="en-US" dirty="0"/>
          </a:p>
        </p:txBody>
      </p:sp>
      <p:sp>
        <p:nvSpPr>
          <p:cNvPr id="3" name="Content Placeholder 2"/>
          <p:cNvSpPr>
            <a:spLocks noGrp="1"/>
          </p:cNvSpPr>
          <p:nvPr>
            <p:ph idx="1"/>
          </p:nvPr>
        </p:nvSpPr>
        <p:spPr/>
        <p:txBody>
          <a:bodyPr/>
          <a:lstStyle/>
          <a:p>
            <a:pPr algn="just"/>
            <a:r>
              <a:rPr lang="en-US" dirty="0" smtClean="0"/>
              <a:t>Delegated power is expected to be donated to a person or authority that is appropriate. If the delegated authority is inappropriate, the legislation or act arising from delegated authority may be set aside by the court. See </a:t>
            </a:r>
            <a:r>
              <a:rPr lang="en-US" i="1" dirty="0" smtClean="0">
                <a:solidFill>
                  <a:srgbClr val="FF0000"/>
                </a:solidFill>
              </a:rPr>
              <a:t>Nigeria Air Force v. James </a:t>
            </a:r>
            <a:r>
              <a:rPr lang="en-US" dirty="0" smtClean="0">
                <a:solidFill>
                  <a:srgbClr val="FF0000"/>
                </a:solidFill>
              </a:rPr>
              <a:t>(2002) 18 NWLR (pt. 798) p. 295 SC.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interrelatedness of government affairs as well as the need for effective governance gave rise to the phenomenon of delegated legislation. </a:t>
            </a:r>
            <a:endParaRPr lang="en-US" dirty="0" smtClean="0"/>
          </a:p>
          <a:p>
            <a:pPr algn="just"/>
            <a:r>
              <a:rPr lang="en-US" dirty="0" smtClean="0"/>
              <a:t>Although </a:t>
            </a:r>
            <a:r>
              <a:rPr lang="en-US" dirty="0" smtClean="0"/>
              <a:t>the doctrine of </a:t>
            </a:r>
            <a:r>
              <a:rPr lang="en-US" dirty="0" smtClean="0"/>
              <a:t>strict separation </a:t>
            </a:r>
            <a:r>
              <a:rPr lang="en-US" dirty="0" smtClean="0"/>
              <a:t>of powers abhors the idea of one arm of government overstepping its boundaries, it is impossible to maintain the doctrine strictly. Thus, the executive and judicial arms of government exercise powers ordinarily meant for the legislature and such exercise of powers is provided for by statute.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INTD</a:t>
            </a:r>
            <a:endParaRPr lang="en-US" dirty="0"/>
          </a:p>
        </p:txBody>
      </p:sp>
      <p:sp>
        <p:nvSpPr>
          <p:cNvPr id="3" name="Content Placeholder 2"/>
          <p:cNvSpPr>
            <a:spLocks noGrp="1"/>
          </p:cNvSpPr>
          <p:nvPr>
            <p:ph idx="1"/>
          </p:nvPr>
        </p:nvSpPr>
        <p:spPr/>
        <p:txBody>
          <a:bodyPr/>
          <a:lstStyle/>
          <a:p>
            <a:pPr algn="just"/>
            <a:r>
              <a:rPr lang="en-US" dirty="0" smtClean="0"/>
              <a:t>This topic would help students understand the importance and phenomenon of delegated legislation.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Delegated Legislation</a:t>
            </a:r>
            <a:endParaRPr lang="en-US" dirty="0"/>
          </a:p>
        </p:txBody>
      </p:sp>
      <p:sp>
        <p:nvSpPr>
          <p:cNvPr id="3" name="Content Placeholder 2"/>
          <p:cNvSpPr>
            <a:spLocks noGrp="1"/>
          </p:cNvSpPr>
          <p:nvPr>
            <p:ph idx="1"/>
          </p:nvPr>
        </p:nvSpPr>
        <p:spPr/>
        <p:txBody>
          <a:bodyPr/>
          <a:lstStyle/>
          <a:p>
            <a:pPr algn="just"/>
            <a:r>
              <a:rPr lang="en-US" dirty="0" smtClean="0"/>
              <a:t>The legislative, executive and judicial powers of state may be delegated, through statute to </a:t>
            </a:r>
            <a:r>
              <a:rPr lang="en-US" dirty="0" smtClean="0"/>
              <a:t>a person other than </a:t>
            </a:r>
            <a:r>
              <a:rPr lang="en-US" dirty="0" smtClean="0"/>
              <a:t>the primary repository of those powers, it </a:t>
            </a:r>
            <a:r>
              <a:rPr lang="en-US" dirty="0" smtClean="0"/>
              <a:t>is </a:t>
            </a:r>
            <a:r>
              <a:rPr lang="en-US" dirty="0" smtClean="0"/>
              <a:t>important to note here that the focus of this topic is </a:t>
            </a:r>
            <a:r>
              <a:rPr lang="en-US" dirty="0" smtClean="0">
                <a:solidFill>
                  <a:srgbClr val="FF0000"/>
                </a:solidFill>
              </a:rPr>
              <a:t>delegated legislation.</a:t>
            </a: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Delegated/subsidiary legislation refers to a piece of subsidiary legislation which is made pursuant to </a:t>
            </a:r>
            <a:r>
              <a:rPr lang="en-US" dirty="0" smtClean="0"/>
              <a:t> </a:t>
            </a:r>
            <a:r>
              <a:rPr lang="en-US" dirty="0" smtClean="0"/>
              <a:t>delegated authority. Thus, before the delegated legislation comes into life, the authority to do so must exist. </a:t>
            </a:r>
          </a:p>
          <a:p>
            <a:pPr algn="just"/>
            <a:r>
              <a:rPr lang="en-US" dirty="0" smtClean="0"/>
              <a:t>For instance, </a:t>
            </a:r>
            <a:r>
              <a:rPr lang="en-US" dirty="0" smtClean="0">
                <a:solidFill>
                  <a:srgbClr val="FF0000"/>
                </a:solidFill>
              </a:rPr>
              <a:t>s. 46 (3) of the CFRN </a:t>
            </a:r>
            <a:r>
              <a:rPr lang="en-US" dirty="0" smtClean="0"/>
              <a:t>empowers the Chief Justice of Nigeria to make rules for the enforcement of fundamental rights in High Courts. Consequently, Hon. Justice </a:t>
            </a:r>
            <a:r>
              <a:rPr lang="en-US" dirty="0" err="1" smtClean="0"/>
              <a:t>Idris</a:t>
            </a:r>
            <a:r>
              <a:rPr lang="en-US" dirty="0" smtClean="0"/>
              <a:t> </a:t>
            </a:r>
            <a:r>
              <a:rPr lang="en-US" dirty="0" err="1" smtClean="0"/>
              <a:t>Legbo</a:t>
            </a:r>
            <a:r>
              <a:rPr lang="en-US" dirty="0" smtClean="0"/>
              <a:t> </a:t>
            </a:r>
            <a:r>
              <a:rPr lang="en-US" dirty="0" err="1" smtClean="0"/>
              <a:t>Kutigi</a:t>
            </a:r>
            <a:r>
              <a:rPr lang="en-US" dirty="0" smtClean="0"/>
              <a:t> </a:t>
            </a:r>
            <a:r>
              <a:rPr lang="en-US" dirty="0" smtClean="0"/>
              <a:t>(</a:t>
            </a:r>
            <a:r>
              <a:rPr lang="en-US" dirty="0" err="1" smtClean="0"/>
              <a:t>rtrd</a:t>
            </a:r>
            <a:r>
              <a:rPr lang="en-US" dirty="0" smtClean="0"/>
              <a:t>) promulgated the </a:t>
            </a:r>
            <a:r>
              <a:rPr lang="en-US" dirty="0" smtClean="0">
                <a:solidFill>
                  <a:srgbClr val="FF0000"/>
                </a:solidFill>
              </a:rPr>
              <a:t>Fundamental Rights Enforcement Procedure Rules of 2009</a:t>
            </a:r>
            <a:r>
              <a:rPr lang="en-US" dirty="0" smtClean="0"/>
              <a:t>; the precursor was made in 1979.</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Delegated Legislation </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Ordinarily, where the power to make delegated legislation does not exist, the subsidiary legislation made thereafter becomes invalid. Thus, in </a:t>
            </a:r>
            <a:r>
              <a:rPr lang="en-US" i="1" dirty="0" smtClean="0">
                <a:solidFill>
                  <a:srgbClr val="FF0000"/>
                </a:solidFill>
              </a:rPr>
              <a:t>A-G </a:t>
            </a:r>
            <a:r>
              <a:rPr lang="en-US" i="1" dirty="0" err="1" smtClean="0">
                <a:solidFill>
                  <a:srgbClr val="FF0000"/>
                </a:solidFill>
              </a:rPr>
              <a:t>Bendel</a:t>
            </a:r>
            <a:r>
              <a:rPr lang="en-US" i="1" dirty="0" smtClean="0">
                <a:solidFill>
                  <a:srgbClr val="FF0000"/>
                </a:solidFill>
              </a:rPr>
              <a:t> v. A-G Fed &amp; 22 ors </a:t>
            </a:r>
            <a:r>
              <a:rPr lang="en-US" dirty="0" smtClean="0">
                <a:solidFill>
                  <a:srgbClr val="FF0000"/>
                </a:solidFill>
              </a:rPr>
              <a:t>(1981) 1 All NLR 85, </a:t>
            </a:r>
            <a:r>
              <a:rPr lang="en-US" dirty="0" smtClean="0"/>
              <a:t>a law that was purportedly enacted by the Joint Finance Committee of both Chambers of the National Assembly without constitutional imprimatur was declared to be incompetent legislation by the Supreme Court and as such illegitimate, null and void.</a:t>
            </a:r>
          </a:p>
          <a:p>
            <a:pPr algn="just"/>
            <a:r>
              <a:rPr lang="en-US" dirty="0" smtClean="0"/>
              <a:t> Where, however, the original repository of power ratifies the legislation, its validity becomes preserved.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Hierarchy of Legislations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An enabling law, whether it is the Constitution or other statute, which donates </a:t>
            </a:r>
            <a:r>
              <a:rPr lang="en-US" dirty="0" smtClean="0"/>
              <a:t>power </a:t>
            </a:r>
            <a:r>
              <a:rPr lang="en-US" dirty="0" smtClean="0"/>
              <a:t>to a delegated authority to make law, towers above subsidiary legislations. </a:t>
            </a:r>
          </a:p>
          <a:p>
            <a:pPr algn="just"/>
            <a:r>
              <a:rPr lang="en-US" dirty="0" smtClean="0"/>
              <a:t>Thus, if a subsidiary/delegated legislation conflicts with the </a:t>
            </a:r>
            <a:r>
              <a:rPr lang="en-US" dirty="0" smtClean="0"/>
              <a:t>parent law that </a:t>
            </a:r>
            <a:r>
              <a:rPr lang="en-US" dirty="0" smtClean="0"/>
              <a:t>delegated authority shall, to the extent of its </a:t>
            </a:r>
            <a:r>
              <a:rPr lang="en-US" dirty="0" smtClean="0"/>
              <a:t>inconsistency, </a:t>
            </a:r>
            <a:r>
              <a:rPr lang="en-US" dirty="0" smtClean="0"/>
              <a:t>be null and void. See </a:t>
            </a:r>
            <a:r>
              <a:rPr lang="en-US" i="1" dirty="0" smtClean="0">
                <a:solidFill>
                  <a:srgbClr val="FF0000"/>
                </a:solidFill>
              </a:rPr>
              <a:t>NNPC v. </a:t>
            </a:r>
            <a:r>
              <a:rPr lang="en-US" i="1" dirty="0" err="1" smtClean="0">
                <a:solidFill>
                  <a:srgbClr val="FF0000"/>
                </a:solidFill>
              </a:rPr>
              <a:t>Famfa</a:t>
            </a:r>
            <a:r>
              <a:rPr lang="en-US" i="1" dirty="0" smtClean="0">
                <a:solidFill>
                  <a:srgbClr val="FF0000"/>
                </a:solidFill>
              </a:rPr>
              <a:t> Oil Ltd. </a:t>
            </a:r>
            <a:r>
              <a:rPr lang="en-US" dirty="0" smtClean="0">
                <a:solidFill>
                  <a:srgbClr val="FF0000"/>
                </a:solidFill>
              </a:rPr>
              <a:t>(2012) 17 NWLR (pt. 1328) 148, 174 – 175.</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Delegated Legislation: Condition Precedent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For a </a:t>
            </a:r>
            <a:r>
              <a:rPr lang="en-US" dirty="0" smtClean="0"/>
              <a:t>delegated legislation </a:t>
            </a:r>
            <a:r>
              <a:rPr lang="en-US" dirty="0" smtClean="0"/>
              <a:t>to be birthed without defect, certain conditions must be taken into consideration. Thus, not all delegated legislations can stand the test of </a:t>
            </a:r>
            <a:r>
              <a:rPr lang="en-US" dirty="0" smtClean="0"/>
              <a:t>legitimacy. </a:t>
            </a:r>
            <a:endParaRPr lang="en-US" dirty="0" smtClean="0"/>
          </a:p>
          <a:p>
            <a:pPr algn="just"/>
            <a:r>
              <a:rPr lang="en-US" dirty="0" smtClean="0"/>
              <a:t>The conditions precedent are:</a:t>
            </a:r>
          </a:p>
          <a:p>
            <a:pPr lvl="1" algn="just"/>
            <a:r>
              <a:rPr lang="en-US" dirty="0" smtClean="0"/>
              <a:t>Power must be delegable</a:t>
            </a:r>
          </a:p>
          <a:p>
            <a:pPr lvl="1" algn="just"/>
            <a:r>
              <a:rPr lang="en-US" dirty="0" smtClean="0"/>
              <a:t>There must be delegation of power;</a:t>
            </a:r>
          </a:p>
          <a:p>
            <a:pPr lvl="1" algn="just"/>
            <a:r>
              <a:rPr lang="en-US" dirty="0" smtClean="0"/>
              <a:t>There must be proper delegation;</a:t>
            </a:r>
          </a:p>
          <a:p>
            <a:pPr lvl="1" algn="just"/>
            <a:r>
              <a:rPr lang="en-US" dirty="0" smtClean="0"/>
              <a:t>Delegation of power must be to an appropriate authority.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3200" dirty="0" smtClean="0"/>
              <a:t>Power must be delegable</a:t>
            </a:r>
            <a:endParaRPr lang="en-US" sz="4800" dirty="0"/>
          </a:p>
        </p:txBody>
      </p:sp>
      <p:sp>
        <p:nvSpPr>
          <p:cNvPr id="3" name="Content Placeholder 2"/>
          <p:cNvSpPr>
            <a:spLocks noGrp="1"/>
          </p:cNvSpPr>
          <p:nvPr>
            <p:ph idx="1"/>
          </p:nvPr>
        </p:nvSpPr>
        <p:spPr/>
        <p:txBody>
          <a:bodyPr/>
          <a:lstStyle/>
          <a:p>
            <a:pPr algn="just">
              <a:buNone/>
            </a:pPr>
            <a:r>
              <a:rPr lang="en-US" dirty="0" smtClean="0"/>
              <a:t>Core and solemn functions of organs of government cannot be delegated; especially those that require the exercise of discretion. The following functions cannot be delegated:</a:t>
            </a:r>
          </a:p>
          <a:p>
            <a:pPr marL="514350" indent="-514350" algn="just">
              <a:buAutoNum type="alphaLcPeriod"/>
            </a:pPr>
            <a:r>
              <a:rPr lang="en-US" dirty="0" smtClean="0"/>
              <a:t>Duties that have to be performed personally;</a:t>
            </a:r>
          </a:p>
          <a:p>
            <a:pPr marL="514350" indent="-514350" algn="just">
              <a:buAutoNum type="alphaLcPeriod"/>
            </a:pPr>
            <a:r>
              <a:rPr lang="en-US" dirty="0" smtClean="0"/>
              <a:t>Duties that involve the exercise of discretion;</a:t>
            </a:r>
          </a:p>
          <a:p>
            <a:pPr marL="514350" indent="-514350" algn="just">
              <a:buAutoNum type="alphaLcPeriod"/>
            </a:pPr>
            <a:r>
              <a:rPr lang="en-US" dirty="0" smtClean="0"/>
              <a:t>Judicial or quasi-judicial powers; and</a:t>
            </a:r>
          </a:p>
          <a:p>
            <a:pPr marL="514350" indent="-514350" algn="just">
              <a:buAutoNum type="alphaLcPeriod"/>
            </a:pPr>
            <a:r>
              <a:rPr lang="en-US" dirty="0" smtClean="0"/>
              <a:t>Core legislative functions.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690</TotalTime>
  <Words>823</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ADMIN LAW</vt:lpstr>
      <vt:lpstr>INTRODUCTION</vt:lpstr>
      <vt:lpstr>INTD</vt:lpstr>
      <vt:lpstr>Delegated Legislation</vt:lpstr>
      <vt:lpstr>Definition</vt:lpstr>
      <vt:lpstr>Delegated Legislation </vt:lpstr>
      <vt:lpstr>Hierarchy of Legislations</vt:lpstr>
      <vt:lpstr>Delegated Legislation: Condition Precedent</vt:lpstr>
      <vt:lpstr>Power must be delegable</vt:lpstr>
      <vt:lpstr>There must be delegation of power</vt:lpstr>
      <vt:lpstr>There must be proper delegation </vt:lpstr>
      <vt:lpstr>Delegation must be to an Appropriate person/Authority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 LAW</dc:title>
  <dc:creator>USER</dc:creator>
  <cp:lastModifiedBy>USER</cp:lastModifiedBy>
  <cp:revision>29</cp:revision>
  <dcterms:created xsi:type="dcterms:W3CDTF">2019-11-04T10:11:16Z</dcterms:created>
  <dcterms:modified xsi:type="dcterms:W3CDTF">2021-01-14T11:10:51Z</dcterms:modified>
</cp:coreProperties>
</file>